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DM Sans" panose="020B0604020202020204" charset="0"/>
      <p:regular r:id="rId17"/>
    </p:embeddedFont>
    <p:embeddedFont>
      <p:font typeface="DM Sans Bold" panose="020B0604020202020204" charset="0"/>
      <p:regular r:id="rId18"/>
    </p:embeddedFont>
    <p:embeddedFont>
      <p:font typeface="Times New Roman" panose="02020603050405020304" pitchFamily="18" charset="0"/>
      <p:regular r:id="rId19"/>
    </p:embeddedFont>
    <p:embeddedFont>
      <p:font typeface="Times New Roman Bold" panose="02020803070505020304" pitchFamily="18" charset="0"/>
      <p:regular r:id="rId20"/>
      <p:bold r:id="rId21"/>
    </p:embeddedFont>
    <p:embeddedFont>
      <p:font typeface="Times New Roman Condensed"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07.08.2024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presentation explores the diverse factors influencing nursing students' comprehension of sports injuries. Understanding these influences is crucial for optimizing education and equipping future healthcare professionals to effectively manage sports-related conditions.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normality test</a:t>
            </a:r>
          </a:p>
          <a:p>
            <a:r>
              <a:rPr lang="en-US"/>
              <a:t>Based on the table above, it shows that the value of Asymp. Sig.(2-tailed) is 0.051, this value is &gt; 0.05. So it can be concluded that the residual value is normally distributed or the normality test is fulfilled. In this research, apart from using histogram graphs and P-plot graphs.</a:t>
            </a:r>
          </a:p>
          <a:p>
            <a:r>
              <a:rPr lang="en-US"/>
              <a:t>Correlations</a:t>
            </a:r>
          </a:p>
          <a:p>
            <a:r>
              <a:rPr lang="en-US"/>
              <a:t>It is known that the rcount value for the Internal Factor variable is 0.570 when compared with the rtable value (n=84) of 0.215, so rcount &gt; rtable or 0.570 &gt; 0.215, so there is a relationship between internal factors and nursing students' knowledge about treating sports injuries. Furthermore, the rcount value for the External Factor variable is 0.502 when compared with the rtable value (n=84) of 0.215, so rcount &gt; rtable or 0.502 &gt; 0.215, so there is a relationship between external factors and nursing students' knowledge about treating sports injuries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Cupang merah punya sisih</a:t>
            </a:r>
          </a:p>
          <a:p>
            <a:r>
              <a:rPr lang="en-US"/>
              <a:t>cukup sekian dan terima kasih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sv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svg"/><Relationship Id="rId25" Type="http://schemas.openxmlformats.org/officeDocument/2006/relationships/image" Target="../media/image23.sv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sv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24" Type="http://schemas.openxmlformats.org/officeDocument/2006/relationships/image" Target="../media/image22.png"/><Relationship Id="rId32" Type="http://schemas.openxmlformats.org/officeDocument/2006/relationships/image" Target="../media/image30.png"/><Relationship Id="rId5" Type="http://schemas.openxmlformats.org/officeDocument/2006/relationships/image" Target="../media/image3.svg"/><Relationship Id="rId15" Type="http://schemas.openxmlformats.org/officeDocument/2006/relationships/image" Target="../media/image13.svg"/><Relationship Id="rId23" Type="http://schemas.openxmlformats.org/officeDocument/2006/relationships/image" Target="../media/image21.sv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svg"/><Relationship Id="rId31" Type="http://schemas.openxmlformats.org/officeDocument/2006/relationships/image" Target="../media/image29.sv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svg"/><Relationship Id="rId30" Type="http://schemas.openxmlformats.org/officeDocument/2006/relationships/image" Target="../media/image28.pn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png"/><Relationship Id="rId7" Type="http://schemas.openxmlformats.org/officeDocument/2006/relationships/image" Target="../media/image25.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29.svg"/></Relationships>
</file>

<file path=ppt/slides/_rels/slide2.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31.png"/><Relationship Id="rId3" Type="http://schemas.openxmlformats.org/officeDocument/2006/relationships/image" Target="../media/image8.png"/><Relationship Id="rId7" Type="http://schemas.openxmlformats.org/officeDocument/2006/relationships/image" Target="../media/image14.png"/><Relationship Id="rId12" Type="http://schemas.openxmlformats.org/officeDocument/2006/relationships/image" Target="../media/image2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26.png"/><Relationship Id="rId5" Type="http://schemas.openxmlformats.org/officeDocument/2006/relationships/image" Target="../media/image10.png"/><Relationship Id="rId10" Type="http://schemas.openxmlformats.org/officeDocument/2006/relationships/image" Target="../media/image21.svg"/><Relationship Id="rId4" Type="http://schemas.openxmlformats.org/officeDocument/2006/relationships/image" Target="../media/image9.svg"/><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4.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9.svg"/><Relationship Id="rId4" Type="http://schemas.openxmlformats.org/officeDocument/2006/relationships/image" Target="../media/image5.svg"/><Relationship Id="rId9"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21.svg"/></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0.png"/><Relationship Id="rId18" Type="http://schemas.openxmlformats.org/officeDocument/2006/relationships/image" Target="../media/image29.sv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17.svg"/><Relationship Id="rId17" Type="http://schemas.openxmlformats.org/officeDocument/2006/relationships/image" Target="../media/image28.png"/><Relationship Id="rId2" Type="http://schemas.openxmlformats.org/officeDocument/2006/relationships/image" Target="../media/image1.png"/><Relationship Id="rId16" Type="http://schemas.openxmlformats.org/officeDocument/2006/relationships/image" Target="../media/image25.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6.png"/><Relationship Id="rId5" Type="http://schemas.openxmlformats.org/officeDocument/2006/relationships/image" Target="../media/image8.png"/><Relationship Id="rId15" Type="http://schemas.openxmlformats.org/officeDocument/2006/relationships/image" Target="../media/image24.png"/><Relationship Id="rId10" Type="http://schemas.openxmlformats.org/officeDocument/2006/relationships/image" Target="../media/image15.svg"/><Relationship Id="rId4" Type="http://schemas.openxmlformats.org/officeDocument/2006/relationships/image" Target="../media/image3.svg"/><Relationship Id="rId9" Type="http://schemas.openxmlformats.org/officeDocument/2006/relationships/image" Target="../media/image14.png"/><Relationship Id="rId14" Type="http://schemas.openxmlformats.org/officeDocument/2006/relationships/image" Target="../media/image21.sv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27.svg"/></Relationships>
</file>

<file path=ppt/slides/_rels/slide7.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26" Type="http://schemas.openxmlformats.org/officeDocument/2006/relationships/image" Target="../media/image27.svg"/><Relationship Id="rId3" Type="http://schemas.openxmlformats.org/officeDocument/2006/relationships/image" Target="../media/image2.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21.svg"/><Relationship Id="rId29"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2.png"/><Relationship Id="rId24" Type="http://schemas.openxmlformats.org/officeDocument/2006/relationships/image" Target="../media/image25.svg"/><Relationship Id="rId5" Type="http://schemas.openxmlformats.org/officeDocument/2006/relationships/image" Target="../media/image4.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svg"/><Relationship Id="rId10" Type="http://schemas.openxmlformats.org/officeDocument/2006/relationships/image" Target="../media/image11.svg"/><Relationship Id="rId19" Type="http://schemas.openxmlformats.org/officeDocument/2006/relationships/image" Target="../media/image20.png"/><Relationship Id="rId4" Type="http://schemas.openxmlformats.org/officeDocument/2006/relationships/image" Target="../media/image3.svg"/><Relationship Id="rId9" Type="http://schemas.openxmlformats.org/officeDocument/2006/relationships/image" Target="../media/image10.png"/><Relationship Id="rId14" Type="http://schemas.openxmlformats.org/officeDocument/2006/relationships/image" Target="../media/image15.svg"/><Relationship Id="rId22" Type="http://schemas.openxmlformats.org/officeDocument/2006/relationships/image" Target="../media/image23.svg"/><Relationship Id="rId27" Type="http://schemas.openxmlformats.org/officeDocument/2006/relationships/image" Target="../media/image28.png"/><Relationship Id="rId30" Type="http://schemas.openxmlformats.org/officeDocument/2006/relationships/image" Target="../media/image37.svg"/></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png"/><Relationship Id="rId7"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svg"/></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26" Type="http://schemas.openxmlformats.org/officeDocument/2006/relationships/image" Target="../media/image27.svg"/><Relationship Id="rId3" Type="http://schemas.openxmlformats.org/officeDocument/2006/relationships/image" Target="../media/image2.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21.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2.png"/><Relationship Id="rId24" Type="http://schemas.openxmlformats.org/officeDocument/2006/relationships/image" Target="../media/image25.svg"/><Relationship Id="rId5" Type="http://schemas.openxmlformats.org/officeDocument/2006/relationships/image" Target="../media/image4.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svg"/><Relationship Id="rId10" Type="http://schemas.openxmlformats.org/officeDocument/2006/relationships/image" Target="../media/image11.svg"/><Relationship Id="rId19" Type="http://schemas.openxmlformats.org/officeDocument/2006/relationships/image" Target="../media/image20.png"/><Relationship Id="rId4" Type="http://schemas.openxmlformats.org/officeDocument/2006/relationships/image" Target="../media/image3.svg"/><Relationship Id="rId9" Type="http://schemas.openxmlformats.org/officeDocument/2006/relationships/image" Target="../media/image10.png"/><Relationship Id="rId14" Type="http://schemas.openxmlformats.org/officeDocument/2006/relationships/image" Target="../media/image15.svg"/><Relationship Id="rId22" Type="http://schemas.openxmlformats.org/officeDocument/2006/relationships/image" Target="../media/image23.svg"/><Relationship Id="rId27"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3"/>
            <a:stretch>
              <a:fillRect l="-71867" t="-3631" r="-74156" b="-2747"/>
            </a:stretch>
          </a:blipFill>
        </p:spPr>
      </p:sp>
      <p:sp>
        <p:nvSpPr>
          <p:cNvPr id="3" name="Freeform 3"/>
          <p:cNvSpPr/>
          <p:nvPr/>
        </p:nvSpPr>
        <p:spPr>
          <a:xfrm>
            <a:off x="-2329398" y="861489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6030709" y="9258300"/>
            <a:ext cx="3059829" cy="751049"/>
          </a:xfrm>
          <a:custGeom>
            <a:avLst/>
            <a:gdLst/>
            <a:ahLst/>
            <a:cxnLst/>
            <a:rect l="l" t="t" r="r" b="b"/>
            <a:pathLst>
              <a:path w="3059829" h="751049">
                <a:moveTo>
                  <a:pt x="0" y="0"/>
                </a:moveTo>
                <a:lnTo>
                  <a:pt x="3059829" y="0"/>
                </a:lnTo>
                <a:lnTo>
                  <a:pt x="3059829" y="751049"/>
                </a:lnTo>
                <a:lnTo>
                  <a:pt x="0" y="75104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4236705" y="6409875"/>
            <a:ext cx="724985" cy="920616"/>
          </a:xfrm>
          <a:custGeom>
            <a:avLst/>
            <a:gdLst/>
            <a:ahLst/>
            <a:cxnLst/>
            <a:rect l="l" t="t" r="r" b="b"/>
            <a:pathLst>
              <a:path w="724985" h="920616">
                <a:moveTo>
                  <a:pt x="0" y="0"/>
                </a:moveTo>
                <a:lnTo>
                  <a:pt x="724986" y="0"/>
                </a:lnTo>
                <a:lnTo>
                  <a:pt x="724986" y="920616"/>
                </a:lnTo>
                <a:lnTo>
                  <a:pt x="0" y="9206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14215205" y="8540136"/>
            <a:ext cx="4602314" cy="3618569"/>
          </a:xfrm>
          <a:custGeom>
            <a:avLst/>
            <a:gdLst/>
            <a:ahLst/>
            <a:cxnLst/>
            <a:rect l="l" t="t" r="r" b="b"/>
            <a:pathLst>
              <a:path w="4602314" h="3618569">
                <a:moveTo>
                  <a:pt x="0" y="0"/>
                </a:moveTo>
                <a:lnTo>
                  <a:pt x="4602314" y="0"/>
                </a:lnTo>
                <a:lnTo>
                  <a:pt x="4602314" y="3618570"/>
                </a:lnTo>
                <a:lnTo>
                  <a:pt x="0" y="3618570"/>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sp>
      <p:sp>
        <p:nvSpPr>
          <p:cNvPr id="7" name="Freeform 7"/>
          <p:cNvSpPr/>
          <p:nvPr/>
        </p:nvSpPr>
        <p:spPr>
          <a:xfrm>
            <a:off x="-674156" y="-1072630"/>
            <a:ext cx="4899948" cy="3068592"/>
          </a:xfrm>
          <a:custGeom>
            <a:avLst/>
            <a:gdLst/>
            <a:ahLst/>
            <a:cxnLst/>
            <a:rect l="l" t="t" r="r" b="b"/>
            <a:pathLst>
              <a:path w="4899948" h="3068592">
                <a:moveTo>
                  <a:pt x="0" y="0"/>
                </a:moveTo>
                <a:lnTo>
                  <a:pt x="4899948" y="0"/>
                </a:lnTo>
                <a:lnTo>
                  <a:pt x="4899948" y="3068592"/>
                </a:lnTo>
                <a:lnTo>
                  <a:pt x="0" y="3068592"/>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sp>
      <p:sp>
        <p:nvSpPr>
          <p:cNvPr id="8" name="Freeform 8"/>
          <p:cNvSpPr/>
          <p:nvPr/>
        </p:nvSpPr>
        <p:spPr>
          <a:xfrm>
            <a:off x="12686214" y="-2578193"/>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sp>
      <p:sp>
        <p:nvSpPr>
          <p:cNvPr id="9" name="Freeform 9"/>
          <p:cNvSpPr/>
          <p:nvPr/>
        </p:nvSpPr>
        <p:spPr>
          <a:xfrm>
            <a:off x="10138935" y="9258300"/>
            <a:ext cx="4076270" cy="2863579"/>
          </a:xfrm>
          <a:custGeom>
            <a:avLst/>
            <a:gdLst/>
            <a:ahLst/>
            <a:cxnLst/>
            <a:rect l="l" t="t" r="r" b="b"/>
            <a:pathLst>
              <a:path w="4076270" h="2863579">
                <a:moveTo>
                  <a:pt x="0" y="0"/>
                </a:moveTo>
                <a:lnTo>
                  <a:pt x="4076270" y="0"/>
                </a:lnTo>
                <a:lnTo>
                  <a:pt x="4076270" y="2863579"/>
                </a:lnTo>
                <a:lnTo>
                  <a:pt x="0" y="2863579"/>
                </a:lnTo>
                <a:lnTo>
                  <a:pt x="0" y="0"/>
                </a:lnTo>
                <a:close/>
              </a:path>
            </a:pathLst>
          </a:custGeom>
          <a:blipFill>
            <a:blip r:embed="rId16">
              <a:extLst>
                <a:ext uri="{96DAC541-7B7A-43D3-8B79-37D633B846F1}">
                  <asvg:svgBlip xmlns:asvg="http://schemas.microsoft.com/office/drawing/2016/SVG/main" r:embed="rId17"/>
                </a:ext>
              </a:extLst>
            </a:blip>
            <a:stretch>
              <a:fillRect/>
            </a:stretch>
          </a:blipFill>
          <a:ln cap="sq">
            <a:noFill/>
            <a:prstDash val="solid"/>
            <a:miter/>
          </a:ln>
        </p:spPr>
      </p:sp>
      <p:sp>
        <p:nvSpPr>
          <p:cNvPr id="10" name="Freeform 10"/>
          <p:cNvSpPr/>
          <p:nvPr/>
        </p:nvSpPr>
        <p:spPr>
          <a:xfrm>
            <a:off x="7409323" y="-2700100"/>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18">
              <a:extLst>
                <a:ext uri="{96DAC541-7B7A-43D3-8B79-37D633B846F1}">
                  <asvg:svgBlip xmlns:asvg="http://schemas.microsoft.com/office/drawing/2016/SVG/main" r:embed="rId19"/>
                </a:ext>
              </a:extLst>
            </a:blip>
            <a:stretch>
              <a:fillRect/>
            </a:stretch>
          </a:blipFill>
          <a:ln cap="sq">
            <a:noFill/>
            <a:prstDash val="solid"/>
            <a:miter/>
          </a:ln>
        </p:spPr>
      </p:sp>
      <p:sp>
        <p:nvSpPr>
          <p:cNvPr id="11" name="Freeform 11"/>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20">
              <a:extLst>
                <a:ext uri="{96DAC541-7B7A-43D3-8B79-37D633B846F1}">
                  <asvg:svgBlip xmlns:asvg="http://schemas.microsoft.com/office/drawing/2016/SVG/main" r:embed="rId21"/>
                </a:ext>
              </a:extLst>
            </a:blip>
            <a:stretch>
              <a:fillRect/>
            </a:stretch>
          </a:blipFill>
          <a:ln cap="sq">
            <a:noFill/>
            <a:prstDash val="solid"/>
            <a:miter/>
          </a:ln>
        </p:spPr>
      </p:sp>
      <p:sp>
        <p:nvSpPr>
          <p:cNvPr id="12" name="Freeform 12"/>
          <p:cNvSpPr/>
          <p:nvPr/>
        </p:nvSpPr>
        <p:spPr>
          <a:xfrm>
            <a:off x="4831481" y="-1626507"/>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22">
              <a:extLst>
                <a:ext uri="{96DAC541-7B7A-43D3-8B79-37D633B846F1}">
                  <asvg:svgBlip xmlns:asvg="http://schemas.microsoft.com/office/drawing/2016/SVG/main" r:embed="rId23"/>
                </a:ext>
              </a:extLst>
            </a:blip>
            <a:stretch>
              <a:fillRect/>
            </a:stretch>
          </a:blipFill>
          <a:ln cap="sq">
            <a:noFill/>
            <a:prstDash val="solid"/>
            <a:miter/>
          </a:ln>
        </p:spPr>
      </p:sp>
      <p:sp>
        <p:nvSpPr>
          <p:cNvPr id="13" name="Freeform 13"/>
          <p:cNvSpPr/>
          <p:nvPr/>
        </p:nvSpPr>
        <p:spPr>
          <a:xfrm>
            <a:off x="17259300" y="2262342"/>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24">
              <a:extLst>
                <a:ext uri="{96DAC541-7B7A-43D3-8B79-37D633B846F1}">
                  <asvg:svgBlip xmlns:asvg="http://schemas.microsoft.com/office/drawing/2016/SVG/main" r:embed="rId25"/>
                </a:ext>
              </a:extLst>
            </a:blip>
            <a:stretch>
              <a:fillRect/>
            </a:stretch>
          </a:blipFill>
          <a:ln cap="sq">
            <a:noFill/>
            <a:prstDash val="solid"/>
            <a:miter/>
          </a:ln>
        </p:spPr>
      </p:sp>
      <p:sp>
        <p:nvSpPr>
          <p:cNvPr id="14" name="Freeform 14"/>
          <p:cNvSpPr/>
          <p:nvPr/>
        </p:nvSpPr>
        <p:spPr>
          <a:xfrm>
            <a:off x="2570549" y="909373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26">
              <a:extLst>
                <a:ext uri="{96DAC541-7B7A-43D3-8B79-37D633B846F1}">
                  <asvg:svgBlip xmlns:asvg="http://schemas.microsoft.com/office/drawing/2016/SVG/main" r:embed="rId27"/>
                </a:ext>
              </a:extLst>
            </a:blip>
            <a:stretch>
              <a:fillRect/>
            </a:stretch>
          </a:blipFill>
          <a:ln cap="sq">
            <a:noFill/>
            <a:prstDash val="solid"/>
            <a:miter/>
          </a:ln>
        </p:spPr>
      </p:sp>
      <p:sp>
        <p:nvSpPr>
          <p:cNvPr id="15" name="Freeform 15"/>
          <p:cNvSpPr/>
          <p:nvPr/>
        </p:nvSpPr>
        <p:spPr>
          <a:xfrm rot="-5282649">
            <a:off x="16440369" y="6970869"/>
            <a:ext cx="3382987" cy="1154444"/>
          </a:xfrm>
          <a:custGeom>
            <a:avLst/>
            <a:gdLst/>
            <a:ahLst/>
            <a:cxnLst/>
            <a:rect l="l" t="t" r="r" b="b"/>
            <a:pathLst>
              <a:path w="3382987" h="1154444">
                <a:moveTo>
                  <a:pt x="0" y="0"/>
                </a:moveTo>
                <a:lnTo>
                  <a:pt x="3382987" y="0"/>
                </a:lnTo>
                <a:lnTo>
                  <a:pt x="3382987" y="1154445"/>
                </a:lnTo>
                <a:lnTo>
                  <a:pt x="0" y="1154445"/>
                </a:lnTo>
                <a:lnTo>
                  <a:pt x="0" y="0"/>
                </a:lnTo>
                <a:close/>
              </a:path>
            </a:pathLst>
          </a:custGeom>
          <a:blipFill>
            <a:blip r:embed="rId28">
              <a:extLst>
                <a:ext uri="{96DAC541-7B7A-43D3-8B79-37D633B846F1}">
                  <asvg:svgBlip xmlns:asvg="http://schemas.microsoft.com/office/drawing/2016/SVG/main" r:embed="rId29"/>
                </a:ext>
              </a:extLst>
            </a:blip>
            <a:stretch>
              <a:fillRect/>
            </a:stretch>
          </a:blipFill>
          <a:ln cap="sq">
            <a:noFill/>
            <a:prstDash val="solid"/>
            <a:miter/>
          </a:ln>
        </p:spPr>
      </p:sp>
      <p:sp>
        <p:nvSpPr>
          <p:cNvPr id="16" name="Freeform 16"/>
          <p:cNvSpPr/>
          <p:nvPr/>
        </p:nvSpPr>
        <p:spPr>
          <a:xfrm>
            <a:off x="16978638" y="-642644"/>
            <a:ext cx="3104522" cy="3342688"/>
          </a:xfrm>
          <a:custGeom>
            <a:avLst/>
            <a:gdLst/>
            <a:ahLst/>
            <a:cxnLst/>
            <a:rect l="l" t="t" r="r" b="b"/>
            <a:pathLst>
              <a:path w="3104522" h="3342688">
                <a:moveTo>
                  <a:pt x="0" y="0"/>
                </a:moveTo>
                <a:lnTo>
                  <a:pt x="3104522" y="0"/>
                </a:lnTo>
                <a:lnTo>
                  <a:pt x="3104522" y="3342688"/>
                </a:lnTo>
                <a:lnTo>
                  <a:pt x="0" y="3342688"/>
                </a:lnTo>
                <a:lnTo>
                  <a:pt x="0" y="0"/>
                </a:lnTo>
                <a:close/>
              </a:path>
            </a:pathLst>
          </a:custGeom>
          <a:blipFill>
            <a:blip r:embed="rId30">
              <a:extLst>
                <a:ext uri="{96DAC541-7B7A-43D3-8B79-37D633B846F1}">
                  <asvg:svgBlip xmlns:asvg="http://schemas.microsoft.com/office/drawing/2016/SVG/main" r:embed="rId31"/>
                </a:ext>
              </a:extLst>
            </a:blip>
            <a:stretch>
              <a:fillRect/>
            </a:stretch>
          </a:blipFill>
          <a:ln cap="sq">
            <a:noFill/>
            <a:prstDash val="solid"/>
            <a:miter/>
          </a:ln>
        </p:spPr>
      </p:sp>
      <p:sp>
        <p:nvSpPr>
          <p:cNvPr id="17" name="TextBox 17"/>
          <p:cNvSpPr txBox="1"/>
          <p:nvPr/>
        </p:nvSpPr>
        <p:spPr>
          <a:xfrm>
            <a:off x="1309362" y="3362496"/>
            <a:ext cx="15669276" cy="2218966"/>
          </a:xfrm>
          <a:prstGeom prst="rect">
            <a:avLst/>
          </a:prstGeom>
        </p:spPr>
        <p:txBody>
          <a:bodyPr lIns="0" tIns="0" rIns="0" bIns="0" rtlCol="0" anchor="t">
            <a:spAutoFit/>
          </a:bodyPr>
          <a:lstStyle/>
          <a:p>
            <a:pPr algn="ctr">
              <a:lnSpc>
                <a:spcPts val="5412"/>
              </a:lnSpc>
            </a:pPr>
            <a:r>
              <a:rPr lang="en-US" sz="5758">
                <a:solidFill>
                  <a:srgbClr val="000000"/>
                </a:solidFill>
                <a:latin typeface="Times New Roman Bold"/>
                <a:ea typeface="Times New Roman Bold"/>
                <a:cs typeface="Times New Roman Bold"/>
                <a:sym typeface="Times New Roman Bold"/>
              </a:rPr>
              <a:t>Factors Affecting Nursing Students' Knowledge About Handling Sports Injuries</a:t>
            </a:r>
          </a:p>
          <a:p>
            <a:pPr algn="ctr">
              <a:lnSpc>
                <a:spcPts val="5412"/>
              </a:lnSpc>
            </a:pPr>
            <a:endParaRPr lang="en-US" sz="5758">
              <a:solidFill>
                <a:srgbClr val="000000"/>
              </a:solidFill>
              <a:latin typeface="Times New Roman Bold"/>
              <a:ea typeface="Times New Roman Bold"/>
              <a:cs typeface="Times New Roman Bold"/>
              <a:sym typeface="Times New Roman Bold"/>
            </a:endParaRPr>
          </a:p>
        </p:txBody>
      </p:sp>
      <p:sp>
        <p:nvSpPr>
          <p:cNvPr id="18" name="Freeform 18"/>
          <p:cNvSpPr/>
          <p:nvPr/>
        </p:nvSpPr>
        <p:spPr>
          <a:xfrm>
            <a:off x="4737926" y="2576219"/>
            <a:ext cx="724985" cy="920616"/>
          </a:xfrm>
          <a:custGeom>
            <a:avLst/>
            <a:gdLst/>
            <a:ahLst/>
            <a:cxnLst/>
            <a:rect l="l" t="t" r="r" b="b"/>
            <a:pathLst>
              <a:path w="724985" h="920616">
                <a:moveTo>
                  <a:pt x="0" y="0"/>
                </a:moveTo>
                <a:lnTo>
                  <a:pt x="724985" y="0"/>
                </a:lnTo>
                <a:lnTo>
                  <a:pt x="724985" y="920616"/>
                </a:lnTo>
                <a:lnTo>
                  <a:pt x="0" y="9206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9" name="Freeform 19"/>
          <p:cNvSpPr/>
          <p:nvPr/>
        </p:nvSpPr>
        <p:spPr>
          <a:xfrm>
            <a:off x="1760236" y="1414700"/>
            <a:ext cx="4792688" cy="1398947"/>
          </a:xfrm>
          <a:custGeom>
            <a:avLst/>
            <a:gdLst/>
            <a:ahLst/>
            <a:cxnLst/>
            <a:rect l="l" t="t" r="r" b="b"/>
            <a:pathLst>
              <a:path w="4792688" h="1398947">
                <a:moveTo>
                  <a:pt x="0" y="0"/>
                </a:moveTo>
                <a:lnTo>
                  <a:pt x="4792688" y="0"/>
                </a:lnTo>
                <a:lnTo>
                  <a:pt x="4792688" y="1398947"/>
                </a:lnTo>
                <a:lnTo>
                  <a:pt x="0" y="1398947"/>
                </a:lnTo>
                <a:lnTo>
                  <a:pt x="0" y="0"/>
                </a:lnTo>
                <a:close/>
              </a:path>
            </a:pathLst>
          </a:custGeom>
          <a:blipFill>
            <a:blip r:embed="rId32"/>
            <a:stretch>
              <a:fillRect/>
            </a:stretch>
          </a:blipFill>
        </p:spPr>
      </p:sp>
      <p:sp>
        <p:nvSpPr>
          <p:cNvPr id="20" name="TextBox 20"/>
          <p:cNvSpPr txBox="1"/>
          <p:nvPr/>
        </p:nvSpPr>
        <p:spPr>
          <a:xfrm>
            <a:off x="4433179" y="5271107"/>
            <a:ext cx="10787986" cy="5078313"/>
          </a:xfrm>
          <a:prstGeom prst="rect">
            <a:avLst/>
          </a:prstGeom>
        </p:spPr>
        <p:txBody>
          <a:bodyPr wrap="square" lIns="0" tIns="0" rIns="0" bIns="0" rtlCol="0" anchor="t">
            <a:spAutoFit/>
          </a:bodyPr>
          <a:lstStyle/>
          <a:p>
            <a:pPr algn="ctr">
              <a:lnSpc>
                <a:spcPts val="4381"/>
              </a:lnSpc>
            </a:pPr>
            <a:r>
              <a:rPr lang="en-US" sz="4381" spc="-87" dirty="0">
                <a:solidFill>
                  <a:srgbClr val="000000"/>
                </a:solidFill>
                <a:latin typeface="Times New Roman Bold"/>
                <a:ea typeface="Times New Roman Bold"/>
                <a:cs typeface="Times New Roman Bold"/>
                <a:sym typeface="Times New Roman Bold"/>
              </a:rPr>
              <a:t>Presenter : Marwan Tasnim</a:t>
            </a:r>
            <a:r>
              <a:rPr lang="en-US" sz="4400" b="1" spc="-87" baseline="30000" dirty="0">
                <a:solidFill>
                  <a:srgbClr val="000000"/>
                </a:solidFill>
                <a:latin typeface="Times New Roman Bold"/>
                <a:ea typeface="Times New Roman Bold"/>
                <a:cs typeface="Times New Roman Bold"/>
                <a:sym typeface="Times New Roman Bold"/>
              </a:rPr>
              <a:t>1</a:t>
            </a:r>
          </a:p>
          <a:p>
            <a:pPr algn="ctr">
              <a:lnSpc>
                <a:spcPts val="4381"/>
              </a:lnSpc>
            </a:pPr>
            <a:endParaRPr lang="en-US" sz="4400" b="1" spc="-87" baseline="30000" dirty="0">
              <a:solidFill>
                <a:srgbClr val="000000"/>
              </a:solidFill>
              <a:latin typeface="Times New Roman Bold"/>
              <a:ea typeface="Times New Roman Bold"/>
              <a:cs typeface="Times New Roman Bold"/>
              <a:sym typeface="Times New Roman Bold"/>
            </a:endParaRPr>
          </a:p>
          <a:p>
            <a:pPr algn="ctr">
              <a:lnSpc>
                <a:spcPts val="4381"/>
              </a:lnSpc>
            </a:pPr>
            <a:r>
              <a:rPr lang="en-US" sz="4000" b="1" dirty="0" err="1">
                <a:latin typeface="Times New Roman" panose="02020603050405020304" pitchFamily="18" charset="0"/>
                <a:cs typeface="Times New Roman" panose="02020603050405020304" pitchFamily="18" charset="0"/>
              </a:rPr>
              <a:t>Dr.Lisna</a:t>
            </a:r>
            <a:r>
              <a:rPr lang="en-US" sz="4000" b="1" dirty="0">
                <a:latin typeface="Times New Roman" panose="02020603050405020304" pitchFamily="18" charset="0"/>
                <a:cs typeface="Times New Roman" panose="02020603050405020304" pitchFamily="18" charset="0"/>
              </a:rPr>
              <a:t> AnisaS.</a:t>
            </a:r>
            <a:r>
              <a:rPr lang="en-US" sz="4000" b="1" dirty="0" err="1">
                <a:latin typeface="Times New Roman" panose="02020603050405020304" pitchFamily="18" charset="0"/>
                <a:cs typeface="Times New Roman" panose="02020603050405020304" pitchFamily="18" charset="0"/>
              </a:rPr>
              <a:t>Kep</a:t>
            </a:r>
            <a:r>
              <a:rPr lang="en-US" sz="4000" b="1" dirty="0">
                <a:latin typeface="Times New Roman" panose="02020603050405020304" pitchFamily="18" charset="0"/>
                <a:cs typeface="Times New Roman" panose="02020603050405020304" pitchFamily="18" charset="0"/>
              </a:rPr>
              <a:t>.,</a:t>
            </a:r>
            <a:r>
              <a:rPr lang="en-US" sz="4000" b="1" dirty="0" err="1">
                <a:latin typeface="Times New Roman" panose="02020603050405020304" pitchFamily="18" charset="0"/>
                <a:cs typeface="Times New Roman" panose="02020603050405020304" pitchFamily="18" charset="0"/>
              </a:rPr>
              <a:t>Ners</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M.Kes</a:t>
            </a:r>
            <a:r>
              <a:rPr lang="en-US" sz="4000" b="1" dirty="0">
                <a:latin typeface="Times New Roman" panose="02020603050405020304" pitchFamily="18" charset="0"/>
                <a:cs typeface="Times New Roman" panose="02020603050405020304" pitchFamily="18" charset="0"/>
              </a:rPr>
              <a:t>. AIFO</a:t>
            </a:r>
            <a:r>
              <a:rPr lang="en-US" sz="4000" b="1" baseline="30000" dirty="0">
                <a:latin typeface="Times New Roman" panose="02020603050405020304" pitchFamily="18" charset="0"/>
                <a:cs typeface="Times New Roman" panose="02020603050405020304" pitchFamily="18" charset="0"/>
              </a:rPr>
              <a:t>2</a:t>
            </a:r>
            <a:r>
              <a:rPr lang="en-US" sz="4000" spc="-87" dirty="0">
                <a:solidFill>
                  <a:srgbClr val="000000"/>
                </a:solidFill>
                <a:latin typeface="Times New Roman Bold"/>
                <a:ea typeface="Times New Roman Bold"/>
                <a:cs typeface="Times New Roman Bold"/>
                <a:sym typeface="Times New Roman Bold"/>
              </a:rPr>
              <a:t>,Slamet </a:t>
            </a:r>
            <a:r>
              <a:rPr lang="en-US" sz="4000" spc="-87" dirty="0" err="1">
                <a:solidFill>
                  <a:srgbClr val="000000"/>
                </a:solidFill>
                <a:latin typeface="Times New Roman Bold"/>
                <a:ea typeface="Times New Roman Bold"/>
                <a:cs typeface="Times New Roman Bold"/>
                <a:sym typeface="Times New Roman Bold"/>
              </a:rPr>
              <a:t>Rohaedi</a:t>
            </a:r>
            <a:r>
              <a:rPr lang="en-US" sz="4000" spc="-87" dirty="0">
                <a:solidFill>
                  <a:srgbClr val="000000"/>
                </a:solidFill>
                <a:latin typeface="Times New Roman Bold"/>
                <a:ea typeface="Times New Roman Bold"/>
                <a:cs typeface="Times New Roman Bold"/>
                <a:sym typeface="Times New Roman Bold"/>
              </a:rPr>
              <a:t>, </a:t>
            </a:r>
            <a:r>
              <a:rPr lang="en-US" sz="4000" spc="-87" dirty="0" err="1">
                <a:solidFill>
                  <a:srgbClr val="000000"/>
                </a:solidFill>
                <a:latin typeface="Times New Roman Bold"/>
                <a:ea typeface="Times New Roman Bold"/>
                <a:cs typeface="Times New Roman Bold"/>
                <a:sym typeface="Times New Roman Bold"/>
              </a:rPr>
              <a:t>S.Kep</a:t>
            </a:r>
            <a:r>
              <a:rPr lang="en-US" sz="4000" spc="-87" dirty="0">
                <a:solidFill>
                  <a:srgbClr val="000000"/>
                </a:solidFill>
                <a:latin typeface="Times New Roman Bold"/>
                <a:ea typeface="Times New Roman Bold"/>
                <a:cs typeface="Times New Roman Bold"/>
                <a:sym typeface="Times New Roman Bold"/>
              </a:rPr>
              <a:t>., M.P.H</a:t>
            </a:r>
            <a:r>
              <a:rPr lang="en-US" sz="4000" b="1" baseline="30000" dirty="0">
                <a:latin typeface="Times New Roman" panose="02020603050405020304" pitchFamily="18" charset="0"/>
                <a:cs typeface="Times New Roman" panose="02020603050405020304" pitchFamily="18" charset="0"/>
              </a:rPr>
              <a:t>3</a:t>
            </a:r>
            <a:r>
              <a:rPr lang="en-US" sz="4000" spc="-87" dirty="0">
                <a:solidFill>
                  <a:srgbClr val="000000"/>
                </a:solidFill>
                <a:latin typeface="Times New Roman Bold"/>
                <a:ea typeface="Times New Roman Bold"/>
                <a:cs typeface="Times New Roman Bold"/>
                <a:sym typeface="Times New Roman Bold"/>
              </a:rPr>
              <a:t>,</a:t>
            </a:r>
          </a:p>
          <a:p>
            <a:pPr algn="ctr">
              <a:lnSpc>
                <a:spcPts val="4381"/>
              </a:lnSpc>
            </a:pPr>
            <a:r>
              <a:rPr lang="en-US" sz="4000" spc="-87" dirty="0">
                <a:solidFill>
                  <a:srgbClr val="000000"/>
                </a:solidFill>
                <a:latin typeface="Times New Roman Bold"/>
                <a:ea typeface="Times New Roman Bold"/>
                <a:cs typeface="Times New Roman Bold"/>
                <a:sym typeface="Times New Roman Bold"/>
              </a:rPr>
              <a:t>Sri </a:t>
            </a:r>
            <a:r>
              <a:rPr lang="en-US" sz="4000" spc="-87" dirty="0" err="1">
                <a:solidFill>
                  <a:srgbClr val="000000"/>
                </a:solidFill>
                <a:latin typeface="Times New Roman Bold"/>
                <a:ea typeface="Times New Roman Bold"/>
                <a:cs typeface="Times New Roman Bold"/>
                <a:sym typeface="Times New Roman Bold"/>
              </a:rPr>
              <a:t>Sumartini</a:t>
            </a:r>
            <a:r>
              <a:rPr lang="en-US" sz="4000" spc="-87" dirty="0">
                <a:solidFill>
                  <a:srgbClr val="000000"/>
                </a:solidFill>
                <a:latin typeface="Times New Roman Bold"/>
                <a:ea typeface="Times New Roman Bold"/>
                <a:cs typeface="Times New Roman Bold"/>
                <a:sym typeface="Times New Roman Bold"/>
              </a:rPr>
              <a:t> </a:t>
            </a:r>
            <a:r>
              <a:rPr lang="en-US" sz="4000" spc="-87" dirty="0" err="1">
                <a:solidFill>
                  <a:srgbClr val="000000"/>
                </a:solidFill>
                <a:latin typeface="Times New Roman Bold"/>
                <a:ea typeface="Times New Roman Bold"/>
                <a:cs typeface="Times New Roman Bold"/>
                <a:sym typeface="Times New Roman Bold"/>
              </a:rPr>
              <a:t>S.Kep</a:t>
            </a:r>
            <a:r>
              <a:rPr lang="en-US" sz="4000" spc="-87" dirty="0">
                <a:solidFill>
                  <a:srgbClr val="000000"/>
                </a:solidFill>
                <a:latin typeface="Times New Roman Bold"/>
                <a:ea typeface="Times New Roman Bold"/>
                <a:cs typeface="Times New Roman Bold"/>
                <a:sym typeface="Times New Roman Bold"/>
              </a:rPr>
              <a:t>., </a:t>
            </a:r>
            <a:r>
              <a:rPr lang="en-US" sz="4000" spc="-87" dirty="0" err="1">
                <a:solidFill>
                  <a:srgbClr val="000000"/>
                </a:solidFill>
                <a:latin typeface="Times New Roman Bold"/>
                <a:ea typeface="Times New Roman Bold"/>
                <a:cs typeface="Times New Roman Bold"/>
                <a:sym typeface="Times New Roman Bold"/>
              </a:rPr>
              <a:t>Ners</a:t>
            </a:r>
            <a:r>
              <a:rPr lang="en-US" sz="4000" spc="-87" dirty="0">
                <a:solidFill>
                  <a:srgbClr val="000000"/>
                </a:solidFill>
                <a:latin typeface="Times New Roman Bold"/>
                <a:ea typeface="Times New Roman Bold"/>
                <a:cs typeface="Times New Roman Bold"/>
                <a:sym typeface="Times New Roman Bold"/>
              </a:rPr>
              <a:t>., M.Kep</a:t>
            </a:r>
            <a:r>
              <a:rPr lang="en-US" sz="4000" b="1" baseline="30000" dirty="0">
                <a:latin typeface="Times New Roman" panose="02020603050405020304" pitchFamily="18" charset="0"/>
                <a:cs typeface="Times New Roman" panose="02020603050405020304" pitchFamily="18" charset="0"/>
              </a:rPr>
              <a:t>4</a:t>
            </a:r>
            <a:endParaRPr lang="en-US" sz="4800" b="1" spc="-87" baseline="30000" dirty="0">
              <a:solidFill>
                <a:srgbClr val="000000"/>
              </a:solidFill>
              <a:latin typeface="Times New Roman Bold"/>
              <a:ea typeface="Times New Roman Bold"/>
              <a:cs typeface="Times New Roman Bold"/>
              <a:sym typeface="Times New Roman Bold"/>
            </a:endParaRPr>
          </a:p>
          <a:p>
            <a:pPr algn="ctr">
              <a:lnSpc>
                <a:spcPts val="4381"/>
              </a:lnSpc>
            </a:pPr>
            <a:endParaRPr lang="en-US" sz="4400" b="1" spc="-87" baseline="30000" dirty="0">
              <a:solidFill>
                <a:srgbClr val="000000"/>
              </a:solidFill>
              <a:latin typeface="Times New Roman Bold"/>
              <a:ea typeface="Times New Roman Bold"/>
              <a:cs typeface="Times New Roman Bold"/>
              <a:sym typeface="Times New Roman Bold"/>
            </a:endParaRPr>
          </a:p>
          <a:p>
            <a:pPr algn="ctr">
              <a:lnSpc>
                <a:spcPts val="4381"/>
              </a:lnSpc>
            </a:pPr>
            <a:endParaRPr lang="en-US" sz="4400" b="1" spc="-87" baseline="30000" dirty="0">
              <a:solidFill>
                <a:srgbClr val="000000"/>
              </a:solidFill>
              <a:latin typeface="Times New Roman Bold"/>
              <a:ea typeface="Times New Roman Bold"/>
              <a:cs typeface="Times New Roman Bold"/>
              <a:sym typeface="Times New Roman Bold"/>
            </a:endParaRPr>
          </a:p>
          <a:p>
            <a:pPr algn="ctr">
              <a:lnSpc>
                <a:spcPts val="4381"/>
              </a:lnSpc>
            </a:pPr>
            <a:endParaRPr lang="en-US" sz="4381" spc="-87" dirty="0">
              <a:solidFill>
                <a:srgbClr val="000000"/>
              </a:solidFill>
              <a:latin typeface="Times New Roman Bold"/>
              <a:ea typeface="Times New Roman Bold"/>
              <a:cs typeface="Times New Roman Bold"/>
              <a:sym typeface="Times New Roman Bold"/>
            </a:endParaRPr>
          </a:p>
          <a:p>
            <a:pPr algn="ctr">
              <a:lnSpc>
                <a:spcPts val="4381"/>
              </a:lnSpc>
            </a:pPr>
            <a:endParaRPr lang="en-US" sz="4381" spc="-87" dirty="0">
              <a:solidFill>
                <a:srgbClr val="000000"/>
              </a:solidFill>
              <a:latin typeface="Times New Roman Bold"/>
              <a:ea typeface="Times New Roman Bold"/>
              <a:cs typeface="Times New Roman Bold"/>
              <a:sym typeface="Times New Roman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3"/>
            <a:stretch>
              <a:fillRect l="-71867" t="-3631" r="-74156" b="-2747"/>
            </a:stretch>
          </a:blipFill>
        </p:spPr>
      </p:sp>
      <p:sp>
        <p:nvSpPr>
          <p:cNvPr id="3" name="Freeform 3"/>
          <p:cNvSpPr/>
          <p:nvPr/>
        </p:nvSpPr>
        <p:spPr>
          <a:xfrm rot="-10800000">
            <a:off x="14827993" y="-1392447"/>
            <a:ext cx="4017146" cy="3158481"/>
          </a:xfrm>
          <a:custGeom>
            <a:avLst/>
            <a:gdLst/>
            <a:ahLst/>
            <a:cxnLst/>
            <a:rect l="l" t="t" r="r" b="b"/>
            <a:pathLst>
              <a:path w="4017146" h="3158481">
                <a:moveTo>
                  <a:pt x="0" y="0"/>
                </a:moveTo>
                <a:lnTo>
                  <a:pt x="4017147" y="0"/>
                </a:lnTo>
                <a:lnTo>
                  <a:pt x="4017147" y="3158481"/>
                </a:lnTo>
                <a:lnTo>
                  <a:pt x="0" y="3158481"/>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4" name="Freeform 4"/>
          <p:cNvSpPr/>
          <p:nvPr/>
        </p:nvSpPr>
        <p:spPr>
          <a:xfrm>
            <a:off x="-1558320" y="909373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5" name="Freeform 5"/>
          <p:cNvSpPr/>
          <p:nvPr/>
        </p:nvSpPr>
        <p:spPr>
          <a:xfrm>
            <a:off x="17259300" y="7433853"/>
            <a:ext cx="1794966" cy="1932669"/>
          </a:xfrm>
          <a:custGeom>
            <a:avLst/>
            <a:gdLst/>
            <a:ahLst/>
            <a:cxnLst/>
            <a:rect l="l" t="t" r="r" b="b"/>
            <a:pathLst>
              <a:path w="1794966" h="1932669">
                <a:moveTo>
                  <a:pt x="0" y="0"/>
                </a:moveTo>
                <a:lnTo>
                  <a:pt x="1794966" y="0"/>
                </a:lnTo>
                <a:lnTo>
                  <a:pt x="1794966" y="1932669"/>
                </a:lnTo>
                <a:lnTo>
                  <a:pt x="0" y="1932669"/>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sp>
      <p:sp>
        <p:nvSpPr>
          <p:cNvPr id="6" name="Freeform 6"/>
          <p:cNvSpPr/>
          <p:nvPr/>
        </p:nvSpPr>
        <p:spPr>
          <a:xfrm>
            <a:off x="-744232" y="460501"/>
            <a:ext cx="1488463" cy="1602652"/>
          </a:xfrm>
          <a:custGeom>
            <a:avLst/>
            <a:gdLst/>
            <a:ahLst/>
            <a:cxnLst/>
            <a:rect l="l" t="t" r="r" b="b"/>
            <a:pathLst>
              <a:path w="1488463" h="1602652">
                <a:moveTo>
                  <a:pt x="0" y="0"/>
                </a:moveTo>
                <a:lnTo>
                  <a:pt x="1488464" y="0"/>
                </a:lnTo>
                <a:lnTo>
                  <a:pt x="1488464" y="1602652"/>
                </a:lnTo>
                <a:lnTo>
                  <a:pt x="0" y="1602652"/>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sp>
      <p:sp>
        <p:nvSpPr>
          <p:cNvPr id="7" name="TextBox 7"/>
          <p:cNvSpPr txBox="1"/>
          <p:nvPr/>
        </p:nvSpPr>
        <p:spPr>
          <a:xfrm>
            <a:off x="1028700" y="601675"/>
            <a:ext cx="16230600" cy="8997708"/>
          </a:xfrm>
          <a:prstGeom prst="rect">
            <a:avLst/>
          </a:prstGeom>
        </p:spPr>
        <p:txBody>
          <a:bodyPr lIns="0" tIns="0" rIns="0" bIns="0" rtlCol="0" anchor="t">
            <a:spAutoFit/>
          </a:bodyPr>
          <a:lstStyle/>
          <a:p>
            <a:pPr algn="l">
              <a:lnSpc>
                <a:spcPts val="1726"/>
              </a:lnSpc>
              <a:spcBef>
                <a:spcPct val="0"/>
              </a:spcBef>
            </a:pPr>
            <a:r>
              <a:rPr lang="en-US" sz="1232">
                <a:solidFill>
                  <a:srgbClr val="000000"/>
                </a:solidFill>
                <a:latin typeface="Times New Roman Bold"/>
                <a:ea typeface="Times New Roman Bold"/>
                <a:cs typeface="Times New Roman Bold"/>
                <a:sym typeface="Times New Roman Bold"/>
              </a:rPr>
              <a:t>Arikunto Suharsimi. (2020). Prosedur Penelitian Pendekatan Praktek. In Jakarta: PT Rinneka Cipta.</a:t>
            </a:r>
          </a:p>
          <a:p>
            <a:pPr algn="l">
              <a:lnSpc>
                <a:spcPts val="1726"/>
              </a:lnSpc>
              <a:spcBef>
                <a:spcPct val="0"/>
              </a:spcBef>
            </a:pPr>
            <a:r>
              <a:rPr lang="en-US" sz="1232">
                <a:solidFill>
                  <a:srgbClr val="000000"/>
                </a:solidFill>
                <a:latin typeface="Times New Roman Bold"/>
                <a:ea typeface="Times New Roman Bold"/>
                <a:cs typeface="Times New Roman Bold"/>
                <a:sym typeface="Times New Roman Bold"/>
              </a:rPr>
              <a:t> </a:t>
            </a:r>
          </a:p>
          <a:p>
            <a:pPr algn="l">
              <a:lnSpc>
                <a:spcPts val="1726"/>
              </a:lnSpc>
              <a:spcBef>
                <a:spcPct val="0"/>
              </a:spcBef>
            </a:pPr>
            <a:r>
              <a:rPr lang="en-US" sz="1232">
                <a:solidFill>
                  <a:srgbClr val="000000"/>
                </a:solidFill>
                <a:latin typeface="Times New Roman Bold"/>
                <a:ea typeface="Times New Roman Bold"/>
                <a:cs typeface="Times New Roman Bold"/>
                <a:sym typeface="Times New Roman Bold"/>
              </a:rPr>
              <a:t>Dr Sugiyono. (2019). Metode Penelitian Kuantitatif Dan Kualitatif Dan R&amp;D. Bandung. Penerbit: CV Alfa Beta.</a:t>
            </a:r>
          </a:p>
          <a:p>
            <a:pPr algn="l">
              <a:lnSpc>
                <a:spcPts val="1726"/>
              </a:lnSpc>
              <a:spcBef>
                <a:spcPct val="0"/>
              </a:spcBef>
            </a:pPr>
            <a:r>
              <a:rPr lang="en-US" sz="1232">
                <a:solidFill>
                  <a:srgbClr val="000000"/>
                </a:solidFill>
                <a:latin typeface="Times New Roman Bold"/>
                <a:ea typeface="Times New Roman Bold"/>
                <a:cs typeface="Times New Roman Bold"/>
                <a:sym typeface="Times New Roman Bold"/>
              </a:rPr>
              <a:t> </a:t>
            </a:r>
          </a:p>
          <a:p>
            <a:pPr algn="l">
              <a:lnSpc>
                <a:spcPts val="1726"/>
              </a:lnSpc>
              <a:spcBef>
                <a:spcPct val="0"/>
              </a:spcBef>
            </a:pPr>
            <a:r>
              <a:rPr lang="en-US" sz="1232">
                <a:solidFill>
                  <a:srgbClr val="000000"/>
                </a:solidFill>
                <a:latin typeface="Times New Roman Bold"/>
                <a:ea typeface="Times New Roman Bold"/>
                <a:cs typeface="Times New Roman Bold"/>
                <a:sym typeface="Times New Roman Bold"/>
              </a:rPr>
              <a:t>Ilham, Z. (2023). Penanganan Pada Cedera Olahraga. Cipta Media Nusantara.</a:t>
            </a:r>
          </a:p>
          <a:p>
            <a:pPr algn="l">
              <a:lnSpc>
                <a:spcPts val="1726"/>
              </a:lnSpc>
              <a:spcBef>
                <a:spcPct val="0"/>
              </a:spcBef>
            </a:pPr>
            <a:r>
              <a:rPr lang="en-US" sz="1232">
                <a:solidFill>
                  <a:srgbClr val="000000"/>
                </a:solidFill>
                <a:latin typeface="Times New Roman Bold"/>
                <a:ea typeface="Times New Roman Bold"/>
                <a:cs typeface="Times New Roman Bold"/>
                <a:sym typeface="Times New Roman Bold"/>
              </a:rPr>
              <a:t> </a:t>
            </a:r>
          </a:p>
          <a:p>
            <a:pPr algn="l">
              <a:lnSpc>
                <a:spcPts val="1726"/>
              </a:lnSpc>
              <a:spcBef>
                <a:spcPct val="0"/>
              </a:spcBef>
            </a:pPr>
            <a:r>
              <a:rPr lang="en-US" sz="1232">
                <a:solidFill>
                  <a:srgbClr val="000000"/>
                </a:solidFill>
                <a:latin typeface="Times New Roman Bold"/>
                <a:ea typeface="Times New Roman Bold"/>
                <a:cs typeface="Times New Roman Bold"/>
                <a:sym typeface="Times New Roman Bold"/>
              </a:rPr>
              <a:t>Imam. (2021). Aplikasi Analisis Multivariate Dengan Program IBM SPSS 26. Edisi 10. Badan Penerbit Universitas Diponegoro.</a:t>
            </a:r>
          </a:p>
          <a:p>
            <a:pPr algn="l">
              <a:lnSpc>
                <a:spcPts val="1726"/>
              </a:lnSpc>
              <a:spcBef>
                <a:spcPct val="0"/>
              </a:spcBef>
            </a:pPr>
            <a:r>
              <a:rPr lang="en-US" sz="1232">
                <a:solidFill>
                  <a:srgbClr val="000000"/>
                </a:solidFill>
                <a:latin typeface="Times New Roman Bold"/>
                <a:ea typeface="Times New Roman Bold"/>
                <a:cs typeface="Times New Roman Bold"/>
                <a:sym typeface="Times New Roman Bold"/>
              </a:rPr>
              <a:t> </a:t>
            </a:r>
          </a:p>
          <a:p>
            <a:pPr algn="l">
              <a:lnSpc>
                <a:spcPts val="1726"/>
              </a:lnSpc>
              <a:spcBef>
                <a:spcPct val="0"/>
              </a:spcBef>
            </a:pPr>
            <a:r>
              <a:rPr lang="en-US" sz="1232">
                <a:solidFill>
                  <a:srgbClr val="000000"/>
                </a:solidFill>
                <a:latin typeface="Times New Roman Bold"/>
                <a:ea typeface="Times New Roman Bold"/>
                <a:cs typeface="Times New Roman Bold"/>
                <a:sym typeface="Times New Roman Bold"/>
              </a:rPr>
              <a:t>Khurana, A., Singh, I., &amp; Singh, M. S. (2021). Is anterior and posterior ankle impingement under-diagnosed? A review. Journal of Arthroscopic Surgery and Sports Medicine, 2. https://doi.org/10.25259/jassm_50_2020</a:t>
            </a:r>
          </a:p>
          <a:p>
            <a:pPr algn="l">
              <a:lnSpc>
                <a:spcPts val="1726"/>
              </a:lnSpc>
              <a:spcBef>
                <a:spcPct val="0"/>
              </a:spcBef>
            </a:pPr>
            <a:r>
              <a:rPr lang="en-US" sz="1232">
                <a:solidFill>
                  <a:srgbClr val="000000"/>
                </a:solidFill>
                <a:latin typeface="Times New Roman Bold"/>
                <a:ea typeface="Times New Roman Bold"/>
                <a:cs typeface="Times New Roman Bold"/>
                <a:sym typeface="Times New Roman Bold"/>
              </a:rPr>
              <a:t> </a:t>
            </a:r>
          </a:p>
          <a:p>
            <a:pPr algn="l">
              <a:lnSpc>
                <a:spcPts val="1726"/>
              </a:lnSpc>
              <a:spcBef>
                <a:spcPct val="0"/>
              </a:spcBef>
            </a:pPr>
            <a:r>
              <a:rPr lang="en-US" sz="1232">
                <a:solidFill>
                  <a:srgbClr val="000000"/>
                </a:solidFill>
                <a:latin typeface="Times New Roman Bold"/>
                <a:ea typeface="Times New Roman Bold"/>
                <a:cs typeface="Times New Roman Bold"/>
                <a:sym typeface="Times New Roman Bold"/>
              </a:rPr>
              <a:t>Kusuma, M. R., Junaedi, J., &amp; Setiakarnawijaya, Y. (2017). Pemahaman Penanganan dan Pemberian Pertolongan Pertama dala Cedera Olahraga pada Anggota PMR SMP Negeri 20 Jakarta. Jurnal Segar, 5(1). https://doi.org/10.21009/segar.0501.02</a:t>
            </a:r>
          </a:p>
          <a:p>
            <a:pPr algn="l">
              <a:lnSpc>
                <a:spcPts val="1726"/>
              </a:lnSpc>
              <a:spcBef>
                <a:spcPct val="0"/>
              </a:spcBef>
            </a:pPr>
            <a:r>
              <a:rPr lang="en-US" sz="1232">
                <a:solidFill>
                  <a:srgbClr val="000000"/>
                </a:solidFill>
                <a:latin typeface="Times New Roman Bold"/>
                <a:ea typeface="Times New Roman Bold"/>
                <a:cs typeface="Times New Roman Bold"/>
                <a:sym typeface="Times New Roman Bold"/>
              </a:rPr>
              <a:t> </a:t>
            </a:r>
          </a:p>
          <a:p>
            <a:pPr algn="l">
              <a:lnSpc>
                <a:spcPts val="1726"/>
              </a:lnSpc>
              <a:spcBef>
                <a:spcPct val="0"/>
              </a:spcBef>
            </a:pPr>
            <a:r>
              <a:rPr lang="en-US" sz="1232">
                <a:solidFill>
                  <a:srgbClr val="000000"/>
                </a:solidFill>
                <a:latin typeface="Times New Roman Bold"/>
                <a:ea typeface="Times New Roman Bold"/>
                <a:cs typeface="Times New Roman Bold"/>
                <a:sym typeface="Times New Roman Bold"/>
              </a:rPr>
              <a:t>Latip, A. E. (2020). Evaluasi Pembelajaran Inovasi Penilaian Hasil Belajar. Puslitpen LP2M UIN Syarif Hidayatullah Jakarta.</a:t>
            </a:r>
          </a:p>
          <a:p>
            <a:pPr algn="l">
              <a:lnSpc>
                <a:spcPts val="1726"/>
              </a:lnSpc>
              <a:spcBef>
                <a:spcPct val="0"/>
              </a:spcBef>
            </a:pPr>
            <a:r>
              <a:rPr lang="en-US" sz="1232">
                <a:solidFill>
                  <a:srgbClr val="000000"/>
                </a:solidFill>
                <a:latin typeface="Times New Roman Bold"/>
                <a:ea typeface="Times New Roman Bold"/>
                <a:cs typeface="Times New Roman Bold"/>
                <a:sym typeface="Times New Roman Bold"/>
              </a:rPr>
              <a:t> </a:t>
            </a:r>
          </a:p>
          <a:p>
            <a:pPr algn="l">
              <a:lnSpc>
                <a:spcPts val="1726"/>
              </a:lnSpc>
              <a:spcBef>
                <a:spcPct val="0"/>
              </a:spcBef>
            </a:pPr>
            <a:r>
              <a:rPr lang="en-US" sz="1232">
                <a:solidFill>
                  <a:srgbClr val="000000"/>
                </a:solidFill>
                <a:latin typeface="Times New Roman Bold"/>
                <a:ea typeface="Times New Roman Bold"/>
                <a:cs typeface="Times New Roman Bold"/>
                <a:sym typeface="Times New Roman Bold"/>
              </a:rPr>
              <a:t>Muhibbi, M., Yogaswara, A., Fariz, S., &amp; Pratama, Y. E. (2023). Pendampingan Pencegahan dan Perawatan Cedera Olahraga Melalui Sport Massage pada Atlet PABERSI Kabupaten Jepara. Jurnal Pengabdian Olahraga Masyarakat (JPOM), 4(1). https://doi.org/10.26877/jpom.v4i1.14756</a:t>
            </a:r>
          </a:p>
          <a:p>
            <a:pPr algn="l">
              <a:lnSpc>
                <a:spcPts val="1726"/>
              </a:lnSpc>
              <a:spcBef>
                <a:spcPct val="0"/>
              </a:spcBef>
            </a:pPr>
            <a:r>
              <a:rPr lang="en-US" sz="1232">
                <a:solidFill>
                  <a:srgbClr val="000000"/>
                </a:solidFill>
                <a:latin typeface="Times New Roman Bold"/>
                <a:ea typeface="Times New Roman Bold"/>
                <a:cs typeface="Times New Roman Bold"/>
                <a:sym typeface="Times New Roman Bold"/>
              </a:rPr>
              <a:t> </a:t>
            </a:r>
          </a:p>
          <a:p>
            <a:pPr algn="l">
              <a:lnSpc>
                <a:spcPts val="1726"/>
              </a:lnSpc>
              <a:spcBef>
                <a:spcPct val="0"/>
              </a:spcBef>
            </a:pPr>
            <a:r>
              <a:rPr lang="en-US" sz="1232">
                <a:solidFill>
                  <a:srgbClr val="000000"/>
                </a:solidFill>
                <a:latin typeface="Times New Roman Bold"/>
                <a:ea typeface="Times New Roman Bold"/>
                <a:cs typeface="Times New Roman Bold"/>
                <a:sym typeface="Times New Roman Bold"/>
              </a:rPr>
              <a:t>Mustafa, P. . (2019). Buku Ajar Pertolongan Pertama Dan Pencegahan Perawatan Cedera Olahraga. Insight Mediatama.</a:t>
            </a:r>
          </a:p>
          <a:p>
            <a:pPr algn="l">
              <a:lnSpc>
                <a:spcPts val="1726"/>
              </a:lnSpc>
              <a:spcBef>
                <a:spcPct val="0"/>
              </a:spcBef>
            </a:pPr>
            <a:r>
              <a:rPr lang="en-US" sz="1232">
                <a:solidFill>
                  <a:srgbClr val="000000"/>
                </a:solidFill>
                <a:latin typeface="Times New Roman Bold"/>
                <a:ea typeface="Times New Roman Bold"/>
                <a:cs typeface="Times New Roman Bold"/>
                <a:sym typeface="Times New Roman Bold"/>
              </a:rPr>
              <a:t> </a:t>
            </a:r>
          </a:p>
          <a:p>
            <a:pPr algn="l">
              <a:lnSpc>
                <a:spcPts val="1726"/>
              </a:lnSpc>
              <a:spcBef>
                <a:spcPct val="0"/>
              </a:spcBef>
            </a:pPr>
            <a:r>
              <a:rPr lang="en-US" sz="1232">
                <a:solidFill>
                  <a:srgbClr val="000000"/>
                </a:solidFill>
                <a:latin typeface="Times New Roman Bold"/>
                <a:ea typeface="Times New Roman Bold"/>
                <a:cs typeface="Times New Roman Bold"/>
                <a:sym typeface="Times New Roman Bold"/>
              </a:rPr>
              <a:t>Pariati. (2022). mbaran Pengetahuan Kesehatan Gigi Dengan Penyuluhan Metode Storytelling Pada Siswa Kelas III Dan IV SD Inpres Mangasa Gowa. Media Kesehatan Gigi, 19(02), 7–13. https://doi.org/10.32382/mkg.v19i2.1933</a:t>
            </a:r>
          </a:p>
          <a:p>
            <a:pPr algn="l">
              <a:lnSpc>
                <a:spcPts val="1726"/>
              </a:lnSpc>
              <a:spcBef>
                <a:spcPct val="0"/>
              </a:spcBef>
            </a:pPr>
            <a:r>
              <a:rPr lang="en-US" sz="1232">
                <a:solidFill>
                  <a:srgbClr val="000000"/>
                </a:solidFill>
                <a:latin typeface="Times New Roman Bold"/>
                <a:ea typeface="Times New Roman Bold"/>
                <a:cs typeface="Times New Roman Bold"/>
                <a:sym typeface="Times New Roman Bold"/>
              </a:rPr>
              <a:t> </a:t>
            </a:r>
          </a:p>
          <a:p>
            <a:pPr algn="l">
              <a:lnSpc>
                <a:spcPts val="1726"/>
              </a:lnSpc>
              <a:spcBef>
                <a:spcPct val="0"/>
              </a:spcBef>
            </a:pPr>
            <a:r>
              <a:rPr lang="en-US" sz="1232">
                <a:solidFill>
                  <a:srgbClr val="000000"/>
                </a:solidFill>
                <a:latin typeface="Times New Roman Bold"/>
                <a:ea typeface="Times New Roman Bold"/>
                <a:cs typeface="Times New Roman Bold"/>
                <a:sym typeface="Times New Roman Bold"/>
              </a:rPr>
              <a:t>Puspitasari, N. (2019). Faktor Kondisi Fisik Terhadap Resiko Cedera Olahraga Pada Permainan Sepakbola. Jurnal Fisioterapi Dan Rehabilitasi, 3(1). https://doi.org/10.33660/jfrwhs.v3i1.34</a:t>
            </a:r>
          </a:p>
          <a:p>
            <a:pPr algn="l">
              <a:lnSpc>
                <a:spcPts val="1726"/>
              </a:lnSpc>
              <a:spcBef>
                <a:spcPct val="0"/>
              </a:spcBef>
            </a:pPr>
            <a:r>
              <a:rPr lang="en-US" sz="1232">
                <a:solidFill>
                  <a:srgbClr val="000000"/>
                </a:solidFill>
                <a:latin typeface="Times New Roman Bold"/>
                <a:ea typeface="Times New Roman Bold"/>
                <a:cs typeface="Times New Roman Bold"/>
                <a:sym typeface="Times New Roman Bold"/>
              </a:rPr>
              <a:t> </a:t>
            </a:r>
          </a:p>
          <a:p>
            <a:pPr algn="l">
              <a:lnSpc>
                <a:spcPts val="1726"/>
              </a:lnSpc>
              <a:spcBef>
                <a:spcPct val="0"/>
              </a:spcBef>
            </a:pPr>
            <a:r>
              <a:rPr lang="en-US" sz="1232">
                <a:solidFill>
                  <a:srgbClr val="000000"/>
                </a:solidFill>
                <a:latin typeface="Times New Roman Bold"/>
                <a:ea typeface="Times New Roman Bold"/>
                <a:cs typeface="Times New Roman Bold"/>
                <a:sym typeface="Times New Roman Bold"/>
              </a:rPr>
              <a:t>Rahman, A. A., &amp; Nasryah, C. E. (2019). Evaluasi Pembelajaran. In Uwais Inspirasi Indonesia.</a:t>
            </a:r>
          </a:p>
          <a:p>
            <a:pPr algn="l">
              <a:lnSpc>
                <a:spcPts val="1726"/>
              </a:lnSpc>
              <a:spcBef>
                <a:spcPct val="0"/>
              </a:spcBef>
            </a:pPr>
            <a:r>
              <a:rPr lang="en-US" sz="1232">
                <a:solidFill>
                  <a:srgbClr val="000000"/>
                </a:solidFill>
                <a:latin typeface="Times New Roman Bold"/>
                <a:ea typeface="Times New Roman Bold"/>
                <a:cs typeface="Times New Roman Bold"/>
                <a:sym typeface="Times New Roman Bold"/>
              </a:rPr>
              <a:t> </a:t>
            </a:r>
          </a:p>
          <a:p>
            <a:pPr algn="l">
              <a:lnSpc>
                <a:spcPts val="1726"/>
              </a:lnSpc>
              <a:spcBef>
                <a:spcPct val="0"/>
              </a:spcBef>
            </a:pPr>
            <a:r>
              <a:rPr lang="en-US" sz="1232">
                <a:solidFill>
                  <a:srgbClr val="000000"/>
                </a:solidFill>
                <a:latin typeface="Times New Roman Bold"/>
                <a:ea typeface="Times New Roman Bold"/>
                <a:cs typeface="Times New Roman Bold"/>
                <a:sym typeface="Times New Roman Bold"/>
              </a:rPr>
              <a:t> </a:t>
            </a:r>
          </a:p>
          <a:p>
            <a:pPr algn="l">
              <a:lnSpc>
                <a:spcPts val="1726"/>
              </a:lnSpc>
              <a:spcBef>
                <a:spcPct val="0"/>
              </a:spcBef>
            </a:pPr>
            <a:r>
              <a:rPr lang="en-US" sz="1232">
                <a:solidFill>
                  <a:srgbClr val="000000"/>
                </a:solidFill>
                <a:latin typeface="Times New Roman Bold"/>
                <a:ea typeface="Times New Roman Bold"/>
                <a:cs typeface="Times New Roman Bold"/>
                <a:sym typeface="Times New Roman Bold"/>
              </a:rPr>
              <a:t>Rias Gesang Kinanti. (2020). Penananganan Cedera Olahraga Untuk Pembina Pelatih dan Atlet. Wineka Media.</a:t>
            </a:r>
          </a:p>
          <a:p>
            <a:pPr algn="l">
              <a:lnSpc>
                <a:spcPts val="1726"/>
              </a:lnSpc>
              <a:spcBef>
                <a:spcPct val="0"/>
              </a:spcBef>
            </a:pPr>
            <a:r>
              <a:rPr lang="en-US" sz="1232">
                <a:solidFill>
                  <a:srgbClr val="000000"/>
                </a:solidFill>
                <a:latin typeface="Times New Roman Bold"/>
                <a:ea typeface="Times New Roman Bold"/>
                <a:cs typeface="Times New Roman Bold"/>
                <a:sym typeface="Times New Roman Bold"/>
              </a:rPr>
              <a:t> </a:t>
            </a:r>
          </a:p>
          <a:p>
            <a:pPr algn="l">
              <a:lnSpc>
                <a:spcPts val="1726"/>
              </a:lnSpc>
              <a:spcBef>
                <a:spcPct val="0"/>
              </a:spcBef>
            </a:pPr>
            <a:r>
              <a:rPr lang="en-US" sz="1232">
                <a:solidFill>
                  <a:srgbClr val="000000"/>
                </a:solidFill>
                <a:latin typeface="Times New Roman Bold"/>
                <a:ea typeface="Times New Roman Bold"/>
                <a:cs typeface="Times New Roman Bold"/>
                <a:sym typeface="Times New Roman Bold"/>
              </a:rPr>
              <a:t>Ridha, S., &amp; Rachman, A. (2023). SURVEI LOKASI DAN PENYEBAB CEDERA OLAHRAGA PADA ATLET CABANG OLAHRAGA PERMAINAN. Jambura Sports Coaching Academic Journal, 2(1). https://doi.org/10.37905/jscaj.v2i1.20614</a:t>
            </a:r>
          </a:p>
          <a:p>
            <a:pPr algn="l">
              <a:lnSpc>
                <a:spcPts val="1726"/>
              </a:lnSpc>
              <a:spcBef>
                <a:spcPct val="0"/>
              </a:spcBef>
            </a:pPr>
            <a:r>
              <a:rPr lang="en-US" sz="1232">
                <a:solidFill>
                  <a:srgbClr val="000000"/>
                </a:solidFill>
                <a:latin typeface="Times New Roman Bold"/>
                <a:ea typeface="Times New Roman Bold"/>
                <a:cs typeface="Times New Roman Bold"/>
                <a:sym typeface="Times New Roman Bold"/>
              </a:rPr>
              <a:t> </a:t>
            </a:r>
          </a:p>
          <a:p>
            <a:pPr algn="l">
              <a:lnSpc>
                <a:spcPts val="1726"/>
              </a:lnSpc>
              <a:spcBef>
                <a:spcPct val="0"/>
              </a:spcBef>
            </a:pPr>
            <a:r>
              <a:rPr lang="en-US" sz="1232">
                <a:solidFill>
                  <a:srgbClr val="000000"/>
                </a:solidFill>
                <a:latin typeface="Times New Roman Bold"/>
                <a:ea typeface="Times New Roman Bold"/>
                <a:cs typeface="Times New Roman Bold"/>
                <a:sym typeface="Times New Roman Bold"/>
              </a:rPr>
              <a:t>Setyaningrum, D. A. W. (2019). Cedera olahraga serta penyakit terkait olahraga. Jurnal Biomedika Dan Kesehatan, 2(1). https://doi.org/10.18051/jbiomedkes.2019.v2.39-44</a:t>
            </a:r>
          </a:p>
          <a:p>
            <a:pPr algn="l">
              <a:lnSpc>
                <a:spcPts val="1726"/>
              </a:lnSpc>
              <a:spcBef>
                <a:spcPct val="0"/>
              </a:spcBef>
            </a:pPr>
            <a:r>
              <a:rPr lang="en-US" sz="1232">
                <a:solidFill>
                  <a:srgbClr val="000000"/>
                </a:solidFill>
                <a:latin typeface="Times New Roman Bold"/>
                <a:ea typeface="Times New Roman Bold"/>
                <a:cs typeface="Times New Roman Bold"/>
                <a:sym typeface="Times New Roman Bold"/>
              </a:rPr>
              <a:t> </a:t>
            </a:r>
          </a:p>
          <a:p>
            <a:pPr algn="l">
              <a:lnSpc>
                <a:spcPts val="1726"/>
              </a:lnSpc>
              <a:spcBef>
                <a:spcPct val="0"/>
              </a:spcBef>
            </a:pPr>
            <a:r>
              <a:rPr lang="en-US" sz="1232">
                <a:solidFill>
                  <a:srgbClr val="000000"/>
                </a:solidFill>
                <a:latin typeface="Times New Roman Bold"/>
                <a:ea typeface="Times New Roman Bold"/>
                <a:cs typeface="Times New Roman Bold"/>
                <a:sym typeface="Times New Roman Bold"/>
              </a:rPr>
              <a:t>Surur, M., &amp; Gustiawati, R. (2023). Analisis penerapan biomekanika terhadap pencegahan cedera olahraga dalam pembelajaran Pendidikan Jasmani. Sriwijaya Journal of Sport, 2(2). https://doi.org/10.55379/sjs.v2i2.722</a:t>
            </a:r>
          </a:p>
          <a:p>
            <a:pPr algn="l">
              <a:lnSpc>
                <a:spcPts val="1726"/>
              </a:lnSpc>
              <a:spcBef>
                <a:spcPct val="0"/>
              </a:spcBef>
            </a:pPr>
            <a:r>
              <a:rPr lang="en-US" sz="1232">
                <a:solidFill>
                  <a:srgbClr val="000000"/>
                </a:solidFill>
                <a:latin typeface="Times New Roman Bold"/>
                <a:ea typeface="Times New Roman Bold"/>
                <a:cs typeface="Times New Roman Bold"/>
                <a:sym typeface="Times New Roman Bold"/>
              </a:rPr>
              <a:t> </a:t>
            </a:r>
          </a:p>
          <a:p>
            <a:pPr algn="l">
              <a:lnSpc>
                <a:spcPts val="1726"/>
              </a:lnSpc>
              <a:spcBef>
                <a:spcPct val="0"/>
              </a:spcBef>
            </a:pPr>
            <a:r>
              <a:rPr lang="en-US" sz="1232">
                <a:solidFill>
                  <a:srgbClr val="000000"/>
                </a:solidFill>
                <a:latin typeface="Times New Roman Bold"/>
                <a:ea typeface="Times New Roman Bold"/>
                <a:cs typeface="Times New Roman Bold"/>
                <a:sym typeface="Times New Roman Bold"/>
              </a:rPr>
              <a:t>Widhiyanti. K. A. T. (2019). Cedera Olahraga Pencegahan Dan Perawatan. Pustaka Panasea.</a:t>
            </a:r>
          </a:p>
          <a:p>
            <a:pPr algn="l">
              <a:lnSpc>
                <a:spcPts val="1726"/>
              </a:lnSpc>
              <a:spcBef>
                <a:spcPct val="0"/>
              </a:spcBef>
            </a:pPr>
            <a:r>
              <a:rPr lang="en-US" sz="1232">
                <a:solidFill>
                  <a:srgbClr val="000000"/>
                </a:solidFill>
                <a:latin typeface="Times New Roman Bold"/>
                <a:ea typeface="Times New Roman Bold"/>
                <a:cs typeface="Times New Roman Bold"/>
                <a:sym typeface="Times New Roman Bold"/>
              </a:rPr>
              <a:t> </a:t>
            </a:r>
          </a:p>
          <a:p>
            <a:pPr algn="l">
              <a:lnSpc>
                <a:spcPts val="1726"/>
              </a:lnSpc>
              <a:spcBef>
                <a:spcPct val="0"/>
              </a:spcBef>
            </a:pPr>
            <a:r>
              <a:rPr lang="en-US" sz="1232">
                <a:solidFill>
                  <a:srgbClr val="000000"/>
                </a:solidFill>
                <a:latin typeface="Times New Roman Bold"/>
                <a:ea typeface="Times New Roman Bold"/>
                <a:cs typeface="Times New Roman Bold"/>
                <a:sym typeface="Times New Roman Bold"/>
              </a:rPr>
              <a:t>Wijaya, R. A. (2023). Identifikasi Cedera Pada Siswa Sekolah Sepak Bola Indonesia Muda Di Kabupaten Purworejo Tahun 2021. Indonesian Journal for Physical Education and Sport, 4(2). https://doi.org/10.15294/inapes.v4i2.57638</a:t>
            </a:r>
          </a:p>
          <a:p>
            <a:pPr algn="l">
              <a:lnSpc>
                <a:spcPts val="1726"/>
              </a:lnSpc>
              <a:spcBef>
                <a:spcPct val="0"/>
              </a:spcBef>
            </a:pPr>
            <a:r>
              <a:rPr lang="en-US" sz="1232">
                <a:solidFill>
                  <a:srgbClr val="000000"/>
                </a:solidFill>
                <a:latin typeface="Times New Roman Bold"/>
                <a:ea typeface="Times New Roman Bold"/>
                <a:cs typeface="Times New Roman Bold"/>
                <a:sym typeface="Times New Roman Bold"/>
              </a:rPr>
              <a:t> </a:t>
            </a:r>
          </a:p>
          <a:p>
            <a:pPr algn="l">
              <a:lnSpc>
                <a:spcPts val="1726"/>
              </a:lnSpc>
              <a:spcBef>
                <a:spcPct val="0"/>
              </a:spcBef>
            </a:pPr>
            <a:r>
              <a:rPr lang="en-US" sz="1232">
                <a:solidFill>
                  <a:srgbClr val="000000"/>
                </a:solidFill>
                <a:latin typeface="Times New Roman Bold"/>
                <a:ea typeface="Times New Roman Bold"/>
                <a:cs typeface="Times New Roman Bold"/>
                <a:sym typeface="Times New Roman Bold"/>
              </a:rPr>
              <a:t>Zalukhu, P. D., &amp; Alficandra, A. (2023). Hubungan Kegairahan (Arousal) dengan Performa Permainan Bulutangkis Di PB. Bank Riau Kepri. Innovative: Journal Of Social Science Research, 03. https://doi.org/https://doi.org/10.31004/innovative.v3i4.394</a:t>
            </a:r>
          </a:p>
        </p:txBody>
      </p:sp>
      <p:grpSp>
        <p:nvGrpSpPr>
          <p:cNvPr id="8" name="Group 8"/>
          <p:cNvGrpSpPr/>
          <p:nvPr/>
        </p:nvGrpSpPr>
        <p:grpSpPr>
          <a:xfrm>
            <a:off x="12042063" y="961389"/>
            <a:ext cx="2210261" cy="532164"/>
            <a:chOff x="0" y="0"/>
            <a:chExt cx="460093" cy="110777"/>
          </a:xfrm>
        </p:grpSpPr>
        <p:sp>
          <p:nvSpPr>
            <p:cNvPr id="9" name="Freeform 9"/>
            <p:cNvSpPr/>
            <p:nvPr/>
          </p:nvSpPr>
          <p:spPr>
            <a:xfrm>
              <a:off x="0" y="0"/>
              <a:ext cx="460093" cy="110777"/>
            </a:xfrm>
            <a:custGeom>
              <a:avLst/>
              <a:gdLst/>
              <a:ahLst/>
              <a:cxnLst/>
              <a:rect l="l" t="t" r="r" b="b"/>
              <a:pathLst>
                <a:path w="460093" h="110777">
                  <a:moveTo>
                    <a:pt x="55388" y="0"/>
                  </a:moveTo>
                  <a:lnTo>
                    <a:pt x="404705" y="0"/>
                  </a:lnTo>
                  <a:cubicBezTo>
                    <a:pt x="435295" y="0"/>
                    <a:pt x="460093" y="24798"/>
                    <a:pt x="460093" y="55388"/>
                  </a:cubicBezTo>
                  <a:lnTo>
                    <a:pt x="460093" y="55388"/>
                  </a:lnTo>
                  <a:cubicBezTo>
                    <a:pt x="460093" y="85978"/>
                    <a:pt x="435295" y="110777"/>
                    <a:pt x="404705" y="110777"/>
                  </a:cubicBezTo>
                  <a:lnTo>
                    <a:pt x="55388" y="110777"/>
                  </a:lnTo>
                  <a:cubicBezTo>
                    <a:pt x="24798" y="110777"/>
                    <a:pt x="0" y="85978"/>
                    <a:pt x="0" y="55388"/>
                  </a:cubicBezTo>
                  <a:lnTo>
                    <a:pt x="0" y="55388"/>
                  </a:lnTo>
                  <a:cubicBezTo>
                    <a:pt x="0" y="24798"/>
                    <a:pt x="24798" y="0"/>
                    <a:pt x="55388" y="0"/>
                  </a:cubicBezTo>
                  <a:close/>
                </a:path>
              </a:pathLst>
            </a:custGeom>
            <a:solidFill>
              <a:srgbClr val="FFFFFF"/>
            </a:solidFill>
            <a:ln w="19050" cap="sq">
              <a:solidFill>
                <a:srgbClr val="000000"/>
              </a:solidFill>
              <a:prstDash val="solid"/>
              <a:miter/>
            </a:ln>
          </p:spPr>
        </p:sp>
        <p:sp>
          <p:nvSpPr>
            <p:cNvPr id="10" name="TextBox 10"/>
            <p:cNvSpPr txBox="1"/>
            <p:nvPr/>
          </p:nvSpPr>
          <p:spPr>
            <a:xfrm>
              <a:off x="0" y="-38100"/>
              <a:ext cx="460093" cy="148877"/>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2508137" y="928452"/>
            <a:ext cx="1343323" cy="479425"/>
          </a:xfrm>
          <a:prstGeom prst="rect">
            <a:avLst/>
          </a:prstGeom>
        </p:spPr>
        <p:txBody>
          <a:bodyPr lIns="0" tIns="0" rIns="0" bIns="0" rtlCol="0" anchor="t">
            <a:spAutoFit/>
          </a:bodyPr>
          <a:lstStyle/>
          <a:p>
            <a:pPr algn="ctr">
              <a:lnSpc>
                <a:spcPts val="3500"/>
              </a:lnSpc>
              <a:spcBef>
                <a:spcPct val="0"/>
              </a:spcBef>
            </a:pPr>
            <a:r>
              <a:rPr lang="en-US" sz="2500">
                <a:solidFill>
                  <a:srgbClr val="000000"/>
                </a:solidFill>
                <a:latin typeface="Times New Roman"/>
                <a:ea typeface="Times New Roman"/>
                <a:cs typeface="Times New Roman"/>
                <a:sym typeface="Times New Roman"/>
              </a:rPr>
              <a:t>Reference</a:t>
            </a:r>
          </a:p>
        </p:txBody>
      </p:sp>
    </p:spTree>
  </p:cSld>
  <p:clrMapOvr>
    <a:masterClrMapping/>
  </p:clrMapOvr>
  <p:transition>
    <p:cover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sp>
      <p:sp>
        <p:nvSpPr>
          <p:cNvPr id="3" name="Freeform 3"/>
          <p:cNvSpPr/>
          <p:nvPr/>
        </p:nvSpPr>
        <p:spPr>
          <a:xfrm>
            <a:off x="15353489" y="8540136"/>
            <a:ext cx="4602314" cy="3618569"/>
          </a:xfrm>
          <a:custGeom>
            <a:avLst/>
            <a:gdLst/>
            <a:ahLst/>
            <a:cxnLst/>
            <a:rect l="l" t="t" r="r" b="b"/>
            <a:pathLst>
              <a:path w="4602314" h="3618569">
                <a:moveTo>
                  <a:pt x="0" y="0"/>
                </a:moveTo>
                <a:lnTo>
                  <a:pt x="4602314" y="0"/>
                </a:lnTo>
                <a:lnTo>
                  <a:pt x="4602314" y="3618570"/>
                </a:lnTo>
                <a:lnTo>
                  <a:pt x="0" y="3618570"/>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4" name="Freeform 4"/>
          <p:cNvSpPr/>
          <p:nvPr/>
        </p:nvSpPr>
        <p:spPr>
          <a:xfrm>
            <a:off x="-674156" y="-1072630"/>
            <a:ext cx="4899948" cy="3068592"/>
          </a:xfrm>
          <a:custGeom>
            <a:avLst/>
            <a:gdLst/>
            <a:ahLst/>
            <a:cxnLst/>
            <a:rect l="l" t="t" r="r" b="b"/>
            <a:pathLst>
              <a:path w="4899948" h="3068592">
                <a:moveTo>
                  <a:pt x="0" y="0"/>
                </a:moveTo>
                <a:lnTo>
                  <a:pt x="4899948" y="0"/>
                </a:lnTo>
                <a:lnTo>
                  <a:pt x="4899948"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sp>
      <p:sp>
        <p:nvSpPr>
          <p:cNvPr id="5" name="Freeform 5"/>
          <p:cNvSpPr/>
          <p:nvPr/>
        </p:nvSpPr>
        <p:spPr>
          <a:xfrm>
            <a:off x="9144000" y="9258300"/>
            <a:ext cx="4076270" cy="2863579"/>
          </a:xfrm>
          <a:custGeom>
            <a:avLst/>
            <a:gdLst/>
            <a:ahLst/>
            <a:cxnLst/>
            <a:rect l="l" t="t" r="r" b="b"/>
            <a:pathLst>
              <a:path w="4076270" h="2863579">
                <a:moveTo>
                  <a:pt x="0" y="0"/>
                </a:moveTo>
                <a:lnTo>
                  <a:pt x="4076270" y="0"/>
                </a:lnTo>
                <a:lnTo>
                  <a:pt x="4076270" y="2863579"/>
                </a:lnTo>
                <a:lnTo>
                  <a:pt x="0" y="2863579"/>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sp>
      <p:sp>
        <p:nvSpPr>
          <p:cNvPr id="6" name="Freeform 6"/>
          <p:cNvSpPr/>
          <p:nvPr/>
        </p:nvSpPr>
        <p:spPr>
          <a:xfrm>
            <a:off x="5003948" y="-1890601"/>
            <a:ext cx="2892762" cy="2919301"/>
          </a:xfrm>
          <a:custGeom>
            <a:avLst/>
            <a:gdLst/>
            <a:ahLst/>
            <a:cxnLst/>
            <a:rect l="l" t="t" r="r" b="b"/>
            <a:pathLst>
              <a:path w="2892762" h="2919301">
                <a:moveTo>
                  <a:pt x="0" y="0"/>
                </a:moveTo>
                <a:lnTo>
                  <a:pt x="2892762" y="0"/>
                </a:lnTo>
                <a:lnTo>
                  <a:pt x="2892762" y="2919301"/>
                </a:lnTo>
                <a:lnTo>
                  <a:pt x="0" y="2919301"/>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sp>
      <p:sp>
        <p:nvSpPr>
          <p:cNvPr id="7" name="Freeform 7"/>
          <p:cNvSpPr/>
          <p:nvPr/>
        </p:nvSpPr>
        <p:spPr>
          <a:xfrm rot="-5282649">
            <a:off x="16004285" y="265374"/>
            <a:ext cx="4017207" cy="1370872"/>
          </a:xfrm>
          <a:custGeom>
            <a:avLst/>
            <a:gdLst/>
            <a:ahLst/>
            <a:cxnLst/>
            <a:rect l="l" t="t" r="r" b="b"/>
            <a:pathLst>
              <a:path w="4017207" h="1370872">
                <a:moveTo>
                  <a:pt x="0" y="0"/>
                </a:moveTo>
                <a:lnTo>
                  <a:pt x="4017207" y="0"/>
                </a:lnTo>
                <a:lnTo>
                  <a:pt x="4017207" y="1370872"/>
                </a:lnTo>
                <a:lnTo>
                  <a:pt x="0" y="1370872"/>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sp>
      <p:grpSp>
        <p:nvGrpSpPr>
          <p:cNvPr id="8" name="Group 8"/>
          <p:cNvGrpSpPr/>
          <p:nvPr/>
        </p:nvGrpSpPr>
        <p:grpSpPr>
          <a:xfrm>
            <a:off x="831483" y="2337962"/>
            <a:ext cx="10835942" cy="6202175"/>
            <a:chOff x="0" y="0"/>
            <a:chExt cx="3627421" cy="2076229"/>
          </a:xfrm>
        </p:grpSpPr>
        <p:sp>
          <p:nvSpPr>
            <p:cNvPr id="9" name="Freeform 9"/>
            <p:cNvSpPr/>
            <p:nvPr/>
          </p:nvSpPr>
          <p:spPr>
            <a:xfrm>
              <a:off x="0" y="0"/>
              <a:ext cx="3627421" cy="2076229"/>
            </a:xfrm>
            <a:custGeom>
              <a:avLst/>
              <a:gdLst/>
              <a:ahLst/>
              <a:cxnLst/>
              <a:rect l="l" t="t" r="r" b="b"/>
              <a:pathLst>
                <a:path w="3627421" h="2076229">
                  <a:moveTo>
                    <a:pt x="10717" y="0"/>
                  </a:moveTo>
                  <a:lnTo>
                    <a:pt x="3616704" y="0"/>
                  </a:lnTo>
                  <a:cubicBezTo>
                    <a:pt x="3622623" y="0"/>
                    <a:pt x="3627421" y="4798"/>
                    <a:pt x="3627421" y="10717"/>
                  </a:cubicBezTo>
                  <a:lnTo>
                    <a:pt x="3627421" y="2065512"/>
                  </a:lnTo>
                  <a:cubicBezTo>
                    <a:pt x="3627421" y="2071431"/>
                    <a:pt x="3622623" y="2076229"/>
                    <a:pt x="3616704" y="2076229"/>
                  </a:cubicBezTo>
                  <a:lnTo>
                    <a:pt x="10717" y="2076229"/>
                  </a:lnTo>
                  <a:cubicBezTo>
                    <a:pt x="4798" y="2076229"/>
                    <a:pt x="0" y="2071431"/>
                    <a:pt x="0" y="2065512"/>
                  </a:cubicBezTo>
                  <a:lnTo>
                    <a:pt x="0" y="10717"/>
                  </a:lnTo>
                  <a:cubicBezTo>
                    <a:pt x="0" y="4798"/>
                    <a:pt x="4798" y="0"/>
                    <a:pt x="10717" y="0"/>
                  </a:cubicBezTo>
                  <a:close/>
                </a:path>
              </a:pathLst>
            </a:custGeom>
            <a:solidFill>
              <a:srgbClr val="8AB7E2"/>
            </a:solidFill>
          </p:spPr>
        </p:sp>
        <p:sp>
          <p:nvSpPr>
            <p:cNvPr id="10" name="TextBox 10"/>
            <p:cNvSpPr txBox="1"/>
            <p:nvPr/>
          </p:nvSpPr>
          <p:spPr>
            <a:xfrm>
              <a:off x="0" y="85725"/>
              <a:ext cx="3627421" cy="1990504"/>
            </a:xfrm>
            <a:prstGeom prst="rect">
              <a:avLst/>
            </a:prstGeom>
          </p:spPr>
          <p:txBody>
            <a:bodyPr lIns="50800" tIns="50800" rIns="50800" bIns="50800" rtlCol="0" anchor="ctr"/>
            <a:lstStyle/>
            <a:p>
              <a:pPr algn="ctr">
                <a:lnSpc>
                  <a:spcPts val="1925"/>
                </a:lnSpc>
              </a:pPr>
              <a:endParaRPr/>
            </a:p>
          </p:txBody>
        </p:sp>
      </p:grpSp>
      <p:grpSp>
        <p:nvGrpSpPr>
          <p:cNvPr id="11" name="Group 11"/>
          <p:cNvGrpSpPr/>
          <p:nvPr/>
        </p:nvGrpSpPr>
        <p:grpSpPr>
          <a:xfrm>
            <a:off x="3453354" y="1028700"/>
            <a:ext cx="2996975" cy="1002458"/>
            <a:chOff x="0" y="0"/>
            <a:chExt cx="623858" cy="208674"/>
          </a:xfrm>
        </p:grpSpPr>
        <p:sp>
          <p:nvSpPr>
            <p:cNvPr id="12" name="Freeform 12"/>
            <p:cNvSpPr/>
            <p:nvPr/>
          </p:nvSpPr>
          <p:spPr>
            <a:xfrm>
              <a:off x="0" y="0"/>
              <a:ext cx="623858" cy="208674"/>
            </a:xfrm>
            <a:custGeom>
              <a:avLst/>
              <a:gdLst/>
              <a:ahLst/>
              <a:cxnLst/>
              <a:rect l="l" t="t" r="r" b="b"/>
              <a:pathLst>
                <a:path w="623858" h="208674">
                  <a:moveTo>
                    <a:pt x="43915" y="0"/>
                  </a:moveTo>
                  <a:lnTo>
                    <a:pt x="579943" y="0"/>
                  </a:lnTo>
                  <a:cubicBezTo>
                    <a:pt x="591590" y="0"/>
                    <a:pt x="602760" y="4627"/>
                    <a:pt x="610995" y="12862"/>
                  </a:cubicBezTo>
                  <a:cubicBezTo>
                    <a:pt x="619231" y="21098"/>
                    <a:pt x="623858" y="32268"/>
                    <a:pt x="623858" y="43915"/>
                  </a:cubicBezTo>
                  <a:lnTo>
                    <a:pt x="623858" y="164759"/>
                  </a:lnTo>
                  <a:cubicBezTo>
                    <a:pt x="623858" y="189013"/>
                    <a:pt x="604196" y="208674"/>
                    <a:pt x="579943" y="208674"/>
                  </a:cubicBezTo>
                  <a:lnTo>
                    <a:pt x="43915" y="208674"/>
                  </a:lnTo>
                  <a:cubicBezTo>
                    <a:pt x="32268" y="208674"/>
                    <a:pt x="21098" y="204047"/>
                    <a:pt x="12862" y="195812"/>
                  </a:cubicBezTo>
                  <a:cubicBezTo>
                    <a:pt x="4627" y="187576"/>
                    <a:pt x="0" y="176406"/>
                    <a:pt x="0" y="164759"/>
                  </a:cubicBezTo>
                  <a:lnTo>
                    <a:pt x="0" y="43915"/>
                  </a:lnTo>
                  <a:cubicBezTo>
                    <a:pt x="0" y="19661"/>
                    <a:pt x="19661" y="0"/>
                    <a:pt x="43915" y="0"/>
                  </a:cubicBezTo>
                  <a:close/>
                </a:path>
              </a:pathLst>
            </a:custGeom>
            <a:solidFill>
              <a:srgbClr val="FFFFFF"/>
            </a:solidFill>
            <a:ln w="19050" cap="sq">
              <a:solidFill>
                <a:srgbClr val="000000"/>
              </a:solidFill>
              <a:prstDash val="solid"/>
              <a:miter/>
            </a:ln>
          </p:spPr>
        </p:sp>
        <p:sp>
          <p:nvSpPr>
            <p:cNvPr id="13" name="TextBox 13"/>
            <p:cNvSpPr txBox="1"/>
            <p:nvPr/>
          </p:nvSpPr>
          <p:spPr>
            <a:xfrm>
              <a:off x="0" y="-38100"/>
              <a:ext cx="623858" cy="246774"/>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3745221" y="1214691"/>
            <a:ext cx="5398779" cy="580373"/>
          </a:xfrm>
          <a:prstGeom prst="rect">
            <a:avLst/>
          </a:prstGeom>
        </p:spPr>
        <p:txBody>
          <a:bodyPr lIns="0" tIns="0" rIns="0" bIns="0" rtlCol="0" anchor="t">
            <a:spAutoFit/>
          </a:bodyPr>
          <a:lstStyle/>
          <a:p>
            <a:pPr algn="l">
              <a:lnSpc>
                <a:spcPts val="3774"/>
              </a:lnSpc>
            </a:pPr>
            <a:r>
              <a:rPr lang="en-US" sz="3890">
                <a:solidFill>
                  <a:srgbClr val="000000"/>
                </a:solidFill>
                <a:latin typeface="Times New Roman"/>
                <a:ea typeface="Times New Roman"/>
                <a:cs typeface="Times New Roman"/>
                <a:sym typeface="Times New Roman"/>
              </a:rPr>
              <a:t>Introduction </a:t>
            </a:r>
          </a:p>
        </p:txBody>
      </p:sp>
      <p:sp>
        <p:nvSpPr>
          <p:cNvPr id="15" name="TextBox 15"/>
          <p:cNvSpPr txBox="1"/>
          <p:nvPr/>
        </p:nvSpPr>
        <p:spPr>
          <a:xfrm>
            <a:off x="1028700" y="2832717"/>
            <a:ext cx="10441509" cy="5254625"/>
          </a:xfrm>
          <a:prstGeom prst="rect">
            <a:avLst/>
          </a:prstGeom>
        </p:spPr>
        <p:txBody>
          <a:bodyPr lIns="0" tIns="0" rIns="0" bIns="0" rtlCol="0" anchor="t">
            <a:spAutoFit/>
          </a:bodyPr>
          <a:lstStyle/>
          <a:p>
            <a:pPr algn="l">
              <a:lnSpc>
                <a:spcPts val="2424"/>
              </a:lnSpc>
            </a:pPr>
            <a:r>
              <a:rPr lang="en-US" sz="2499">
                <a:solidFill>
                  <a:srgbClr val="000000"/>
                </a:solidFill>
                <a:latin typeface="Times New Roman Condensed"/>
                <a:ea typeface="Times New Roman Condensed"/>
                <a:cs typeface="Times New Roman Condensed"/>
                <a:sym typeface="Times New Roman Condensed"/>
              </a:rPr>
              <a:t>Knowledge about handling sports injuries is very important for nursing students of UPI who are widely involved in sports activities. This study aims to analyze the influence of factors that influence students' knowledge in handling injuries. The factors that influence knowledge are internal factors including education, experience, age, interests and external factors including mass media/information, socio-culture, economy and environment. The research method uses a cross-sectional approach on 84 nursing students of UPI. The instrument uses a questionnaire of 90 questions. The data processing method uses the t-test. The results of the study showed that internal and external factors influenced students' knowledge in handling sports injuries where the significance value was less than 0.05 (p &lt;0.05), so it can be concluded that internal and external factors have a positive and significant effect both partially and together on nursing students' knowledge about handling sports injuries. This indicates that when the internal and external factors possessed by nursing students are getting better, the knowledge of nursing students about handling sports injuries will also be better, and vice versa, if the internal and external factors possessed by nursing students are getting worse, the knowledge of nursing students about handling sports injuries will also be worse, but it is recommended that research be conducted on students with a larger number of respondents.</a:t>
            </a:r>
          </a:p>
          <a:p>
            <a:pPr algn="l">
              <a:lnSpc>
                <a:spcPts val="2424"/>
              </a:lnSpc>
            </a:pPr>
            <a:endParaRPr lang="en-US" sz="2499">
              <a:solidFill>
                <a:srgbClr val="000000"/>
              </a:solidFill>
              <a:latin typeface="Times New Roman Condensed"/>
              <a:ea typeface="Times New Roman Condensed"/>
              <a:cs typeface="Times New Roman Condensed"/>
              <a:sym typeface="Times New Roman Condensed"/>
            </a:endParaRPr>
          </a:p>
        </p:txBody>
      </p:sp>
      <p:sp>
        <p:nvSpPr>
          <p:cNvPr id="16" name="Freeform 16" descr="preencoded.png"/>
          <p:cNvSpPr/>
          <p:nvPr/>
        </p:nvSpPr>
        <p:spPr>
          <a:xfrm>
            <a:off x="12206119" y="5887684"/>
            <a:ext cx="6081881" cy="4399316"/>
          </a:xfrm>
          <a:custGeom>
            <a:avLst/>
            <a:gdLst/>
            <a:ahLst/>
            <a:cxnLst/>
            <a:rect l="l" t="t" r="r" b="b"/>
            <a:pathLst>
              <a:path w="6081881" h="4399316">
                <a:moveTo>
                  <a:pt x="0" y="0"/>
                </a:moveTo>
                <a:lnTo>
                  <a:pt x="6081881" y="0"/>
                </a:lnTo>
                <a:lnTo>
                  <a:pt x="6081881" y="4399316"/>
                </a:lnTo>
                <a:lnTo>
                  <a:pt x="0" y="4399316"/>
                </a:lnTo>
                <a:lnTo>
                  <a:pt x="0" y="0"/>
                </a:lnTo>
                <a:close/>
              </a:path>
            </a:pathLst>
          </a:custGeom>
          <a:blipFill>
            <a:blip r:embed="rId13"/>
            <a:stretch>
              <a:fillRect l="-12" r="-12"/>
            </a:stretch>
          </a:blipFill>
        </p:spPr>
      </p:sp>
    </p:spTree>
  </p:cSld>
  <p:clrMapOvr>
    <a:masterClrMapping/>
  </p:clrMapOvr>
  <p:transition>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sp>
      <p:grpSp>
        <p:nvGrpSpPr>
          <p:cNvPr id="3" name="Group 3"/>
          <p:cNvGrpSpPr/>
          <p:nvPr/>
        </p:nvGrpSpPr>
        <p:grpSpPr>
          <a:xfrm>
            <a:off x="-135176" y="492523"/>
            <a:ext cx="18558352" cy="9794477"/>
            <a:chOff x="0" y="0"/>
            <a:chExt cx="6212561" cy="3278782"/>
          </a:xfrm>
        </p:grpSpPr>
        <p:sp>
          <p:nvSpPr>
            <p:cNvPr id="4" name="Freeform 4"/>
            <p:cNvSpPr/>
            <p:nvPr/>
          </p:nvSpPr>
          <p:spPr>
            <a:xfrm>
              <a:off x="0" y="0"/>
              <a:ext cx="6212561" cy="3278782"/>
            </a:xfrm>
            <a:custGeom>
              <a:avLst/>
              <a:gdLst/>
              <a:ahLst/>
              <a:cxnLst/>
              <a:rect l="l" t="t" r="r" b="b"/>
              <a:pathLst>
                <a:path w="6212561" h="3278782">
                  <a:moveTo>
                    <a:pt x="6257" y="0"/>
                  </a:moveTo>
                  <a:lnTo>
                    <a:pt x="6206303" y="0"/>
                  </a:lnTo>
                  <a:cubicBezTo>
                    <a:pt x="6209759" y="0"/>
                    <a:pt x="6212561" y="2802"/>
                    <a:pt x="6212561" y="6257"/>
                  </a:cubicBezTo>
                  <a:lnTo>
                    <a:pt x="6212561" y="3272524"/>
                  </a:lnTo>
                  <a:cubicBezTo>
                    <a:pt x="6212561" y="3274184"/>
                    <a:pt x="6211901" y="3275775"/>
                    <a:pt x="6210728" y="3276949"/>
                  </a:cubicBezTo>
                  <a:cubicBezTo>
                    <a:pt x="6209554" y="3278122"/>
                    <a:pt x="6207963" y="3278782"/>
                    <a:pt x="6206303" y="3278782"/>
                  </a:cubicBezTo>
                  <a:lnTo>
                    <a:pt x="6257" y="3278782"/>
                  </a:lnTo>
                  <a:cubicBezTo>
                    <a:pt x="2802" y="3278782"/>
                    <a:pt x="0" y="3275980"/>
                    <a:pt x="0" y="3272524"/>
                  </a:cubicBezTo>
                  <a:lnTo>
                    <a:pt x="0" y="6257"/>
                  </a:lnTo>
                  <a:cubicBezTo>
                    <a:pt x="0" y="4598"/>
                    <a:pt x="659" y="3006"/>
                    <a:pt x="1833" y="1833"/>
                  </a:cubicBezTo>
                  <a:cubicBezTo>
                    <a:pt x="3006" y="659"/>
                    <a:pt x="4598" y="0"/>
                    <a:pt x="6257" y="0"/>
                  </a:cubicBezTo>
                  <a:close/>
                </a:path>
              </a:pathLst>
            </a:custGeom>
            <a:solidFill>
              <a:srgbClr val="8AB7E2"/>
            </a:solidFill>
          </p:spPr>
        </p:sp>
        <p:sp>
          <p:nvSpPr>
            <p:cNvPr id="5" name="TextBox 5"/>
            <p:cNvSpPr txBox="1"/>
            <p:nvPr/>
          </p:nvSpPr>
          <p:spPr>
            <a:xfrm>
              <a:off x="0" y="85725"/>
              <a:ext cx="6212561" cy="3193057"/>
            </a:xfrm>
            <a:prstGeom prst="rect">
              <a:avLst/>
            </a:prstGeom>
          </p:spPr>
          <p:txBody>
            <a:bodyPr lIns="50800" tIns="50800" rIns="50800" bIns="50800" rtlCol="0" anchor="ctr"/>
            <a:lstStyle/>
            <a:p>
              <a:pPr algn="ctr">
                <a:lnSpc>
                  <a:spcPts val="1925"/>
                </a:lnSpc>
              </a:pPr>
              <a:endParaRPr/>
            </a:p>
          </p:txBody>
        </p:sp>
      </p:grpSp>
      <p:sp>
        <p:nvSpPr>
          <p:cNvPr id="6" name="TextBox 6"/>
          <p:cNvSpPr txBox="1"/>
          <p:nvPr/>
        </p:nvSpPr>
        <p:spPr>
          <a:xfrm>
            <a:off x="474938" y="2480552"/>
            <a:ext cx="661853" cy="314325"/>
          </a:xfrm>
          <a:prstGeom prst="rect">
            <a:avLst/>
          </a:prstGeom>
        </p:spPr>
        <p:txBody>
          <a:bodyPr lIns="0" tIns="0" rIns="0" bIns="0" rtlCol="0" anchor="t">
            <a:spAutoFit/>
          </a:bodyPr>
          <a:lstStyle/>
          <a:p>
            <a:pPr algn="l">
              <a:lnSpc>
                <a:spcPts val="2399"/>
              </a:lnSpc>
            </a:pPr>
            <a:r>
              <a:rPr lang="en-US" sz="2499" spc="-204">
                <a:solidFill>
                  <a:srgbClr val="000000"/>
                </a:solidFill>
                <a:latin typeface="DM Sans"/>
                <a:ea typeface="DM Sans"/>
                <a:cs typeface="DM Sans"/>
                <a:sym typeface="DM Sans"/>
              </a:rPr>
              <a:t>1..</a:t>
            </a:r>
          </a:p>
        </p:txBody>
      </p:sp>
      <p:sp>
        <p:nvSpPr>
          <p:cNvPr id="7" name="TextBox 7"/>
          <p:cNvSpPr txBox="1"/>
          <p:nvPr/>
        </p:nvSpPr>
        <p:spPr>
          <a:xfrm>
            <a:off x="382026" y="4492231"/>
            <a:ext cx="720056" cy="314325"/>
          </a:xfrm>
          <a:prstGeom prst="rect">
            <a:avLst/>
          </a:prstGeom>
        </p:spPr>
        <p:txBody>
          <a:bodyPr lIns="0" tIns="0" rIns="0" bIns="0" rtlCol="0" anchor="t">
            <a:spAutoFit/>
          </a:bodyPr>
          <a:lstStyle/>
          <a:p>
            <a:pPr algn="l">
              <a:lnSpc>
                <a:spcPts val="2399"/>
              </a:lnSpc>
            </a:pPr>
            <a:r>
              <a:rPr lang="en-US" sz="2499" spc="-204">
                <a:solidFill>
                  <a:srgbClr val="000000"/>
                </a:solidFill>
                <a:latin typeface="DM Sans"/>
                <a:ea typeface="DM Sans"/>
                <a:cs typeface="DM Sans"/>
                <a:sym typeface="DM Sans"/>
              </a:rPr>
              <a:t>2.</a:t>
            </a:r>
          </a:p>
        </p:txBody>
      </p:sp>
      <p:sp>
        <p:nvSpPr>
          <p:cNvPr id="8" name="TextBox 8"/>
          <p:cNvSpPr txBox="1"/>
          <p:nvPr/>
        </p:nvSpPr>
        <p:spPr>
          <a:xfrm>
            <a:off x="411127" y="6135379"/>
            <a:ext cx="789476" cy="314325"/>
          </a:xfrm>
          <a:prstGeom prst="rect">
            <a:avLst/>
          </a:prstGeom>
        </p:spPr>
        <p:txBody>
          <a:bodyPr lIns="0" tIns="0" rIns="0" bIns="0" rtlCol="0" anchor="t">
            <a:spAutoFit/>
          </a:bodyPr>
          <a:lstStyle/>
          <a:p>
            <a:pPr algn="l">
              <a:lnSpc>
                <a:spcPts val="2399"/>
              </a:lnSpc>
            </a:pPr>
            <a:r>
              <a:rPr lang="en-US" sz="2499" spc="-204">
                <a:solidFill>
                  <a:srgbClr val="000000"/>
                </a:solidFill>
                <a:latin typeface="DM Sans"/>
                <a:ea typeface="DM Sans"/>
                <a:cs typeface="DM Sans"/>
                <a:sym typeface="DM Sans"/>
              </a:rPr>
              <a:t>3.</a:t>
            </a:r>
          </a:p>
        </p:txBody>
      </p:sp>
      <p:sp>
        <p:nvSpPr>
          <p:cNvPr id="9" name="Freeform 9"/>
          <p:cNvSpPr/>
          <p:nvPr/>
        </p:nvSpPr>
        <p:spPr>
          <a:xfrm>
            <a:off x="-848571" y="8919661"/>
            <a:ext cx="3870946" cy="950141"/>
          </a:xfrm>
          <a:custGeom>
            <a:avLst/>
            <a:gdLst/>
            <a:ahLst/>
            <a:cxnLst/>
            <a:rect l="l" t="t" r="r" b="b"/>
            <a:pathLst>
              <a:path w="3870946" h="950141">
                <a:moveTo>
                  <a:pt x="0" y="0"/>
                </a:moveTo>
                <a:lnTo>
                  <a:pt x="3870946" y="0"/>
                </a:lnTo>
                <a:lnTo>
                  <a:pt x="3870946" y="950141"/>
                </a:lnTo>
                <a:lnTo>
                  <a:pt x="0" y="9501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Freeform 10"/>
          <p:cNvSpPr/>
          <p:nvPr/>
        </p:nvSpPr>
        <p:spPr>
          <a:xfrm>
            <a:off x="4472906" y="-2364815"/>
            <a:ext cx="4980952" cy="3731186"/>
          </a:xfrm>
          <a:custGeom>
            <a:avLst/>
            <a:gdLst/>
            <a:ahLst/>
            <a:cxnLst/>
            <a:rect l="l" t="t" r="r" b="b"/>
            <a:pathLst>
              <a:path w="4980952" h="3731186">
                <a:moveTo>
                  <a:pt x="0" y="0"/>
                </a:moveTo>
                <a:lnTo>
                  <a:pt x="4980951" y="0"/>
                </a:lnTo>
                <a:lnTo>
                  <a:pt x="4980951" y="3731186"/>
                </a:lnTo>
                <a:lnTo>
                  <a:pt x="0" y="3731186"/>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sp>
      <p:sp>
        <p:nvSpPr>
          <p:cNvPr id="11" name="Freeform 11"/>
          <p:cNvSpPr/>
          <p:nvPr/>
        </p:nvSpPr>
        <p:spPr>
          <a:xfrm>
            <a:off x="3431074" y="8919661"/>
            <a:ext cx="2587020" cy="2386526"/>
          </a:xfrm>
          <a:custGeom>
            <a:avLst/>
            <a:gdLst/>
            <a:ahLst/>
            <a:cxnLst/>
            <a:rect l="l" t="t" r="r" b="b"/>
            <a:pathLst>
              <a:path w="2587020" h="2386526">
                <a:moveTo>
                  <a:pt x="0" y="0"/>
                </a:moveTo>
                <a:lnTo>
                  <a:pt x="2587019" y="0"/>
                </a:lnTo>
                <a:lnTo>
                  <a:pt x="2587019" y="2386525"/>
                </a:lnTo>
                <a:lnTo>
                  <a:pt x="0" y="2386525"/>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sp>
      <p:sp>
        <p:nvSpPr>
          <p:cNvPr id="12" name="Freeform 12"/>
          <p:cNvSpPr/>
          <p:nvPr/>
        </p:nvSpPr>
        <p:spPr>
          <a:xfrm>
            <a:off x="-848571" y="-744412"/>
            <a:ext cx="2597326" cy="2796583"/>
          </a:xfrm>
          <a:custGeom>
            <a:avLst/>
            <a:gdLst/>
            <a:ahLst/>
            <a:cxnLst/>
            <a:rect l="l" t="t" r="r" b="b"/>
            <a:pathLst>
              <a:path w="2597326" h="2796583">
                <a:moveTo>
                  <a:pt x="0" y="0"/>
                </a:moveTo>
                <a:lnTo>
                  <a:pt x="2597327" y="0"/>
                </a:lnTo>
                <a:lnTo>
                  <a:pt x="2597327" y="2796583"/>
                </a:lnTo>
                <a:lnTo>
                  <a:pt x="0" y="2796583"/>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sp>
      <p:grpSp>
        <p:nvGrpSpPr>
          <p:cNvPr id="13" name="Group 13"/>
          <p:cNvGrpSpPr/>
          <p:nvPr/>
        </p:nvGrpSpPr>
        <p:grpSpPr>
          <a:xfrm>
            <a:off x="6191117" y="-82511"/>
            <a:ext cx="5220904" cy="638771"/>
            <a:chOff x="0" y="0"/>
            <a:chExt cx="1086796" cy="132968"/>
          </a:xfrm>
        </p:grpSpPr>
        <p:sp>
          <p:nvSpPr>
            <p:cNvPr id="14" name="Freeform 14"/>
            <p:cNvSpPr/>
            <p:nvPr/>
          </p:nvSpPr>
          <p:spPr>
            <a:xfrm>
              <a:off x="0" y="0"/>
              <a:ext cx="1086796" cy="132968"/>
            </a:xfrm>
            <a:custGeom>
              <a:avLst/>
              <a:gdLst/>
              <a:ahLst/>
              <a:cxnLst/>
              <a:rect l="l" t="t" r="r" b="b"/>
              <a:pathLst>
                <a:path w="1086796" h="132968">
                  <a:moveTo>
                    <a:pt x="25209" y="0"/>
                  </a:moveTo>
                  <a:lnTo>
                    <a:pt x="1061588" y="0"/>
                  </a:lnTo>
                  <a:cubicBezTo>
                    <a:pt x="1068273" y="0"/>
                    <a:pt x="1074685" y="2656"/>
                    <a:pt x="1079413" y="7383"/>
                  </a:cubicBezTo>
                  <a:cubicBezTo>
                    <a:pt x="1084141" y="12111"/>
                    <a:pt x="1086796" y="18523"/>
                    <a:pt x="1086796" y="25209"/>
                  </a:cubicBezTo>
                  <a:lnTo>
                    <a:pt x="1086796" y="107759"/>
                  </a:lnTo>
                  <a:cubicBezTo>
                    <a:pt x="1086796" y="121682"/>
                    <a:pt x="1075510" y="132968"/>
                    <a:pt x="1061588" y="132968"/>
                  </a:cubicBezTo>
                  <a:lnTo>
                    <a:pt x="25209" y="132968"/>
                  </a:lnTo>
                  <a:cubicBezTo>
                    <a:pt x="11286" y="132968"/>
                    <a:pt x="0" y="121682"/>
                    <a:pt x="0" y="107759"/>
                  </a:cubicBezTo>
                  <a:lnTo>
                    <a:pt x="0" y="25209"/>
                  </a:lnTo>
                  <a:cubicBezTo>
                    <a:pt x="0" y="11286"/>
                    <a:pt x="11286" y="0"/>
                    <a:pt x="25209" y="0"/>
                  </a:cubicBezTo>
                  <a:close/>
                </a:path>
              </a:pathLst>
            </a:custGeom>
            <a:solidFill>
              <a:srgbClr val="FFFFFF"/>
            </a:solidFill>
            <a:ln w="19050" cap="sq">
              <a:solidFill>
                <a:srgbClr val="000000"/>
              </a:solidFill>
              <a:prstDash val="solid"/>
              <a:miter/>
            </a:ln>
          </p:spPr>
        </p:sp>
        <p:sp>
          <p:nvSpPr>
            <p:cNvPr id="15" name="TextBox 15"/>
            <p:cNvSpPr txBox="1"/>
            <p:nvPr/>
          </p:nvSpPr>
          <p:spPr>
            <a:xfrm>
              <a:off x="0" y="-38100"/>
              <a:ext cx="1086796" cy="171068"/>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6509301" y="9525"/>
            <a:ext cx="6320652" cy="1175446"/>
          </a:xfrm>
          <a:prstGeom prst="rect">
            <a:avLst/>
          </a:prstGeom>
        </p:spPr>
        <p:txBody>
          <a:bodyPr lIns="0" tIns="0" rIns="0" bIns="0" rtlCol="0" anchor="t">
            <a:spAutoFit/>
          </a:bodyPr>
          <a:lstStyle/>
          <a:p>
            <a:pPr algn="l">
              <a:lnSpc>
                <a:spcPts val="4200"/>
              </a:lnSpc>
            </a:pPr>
            <a:r>
              <a:rPr lang="en-US" sz="4330">
                <a:solidFill>
                  <a:srgbClr val="000000"/>
                </a:solidFill>
                <a:latin typeface="Times New Roman Bold"/>
                <a:ea typeface="Times New Roman Bold"/>
                <a:cs typeface="Times New Roman Bold"/>
                <a:sym typeface="Times New Roman Bold"/>
              </a:rPr>
              <a:t>Literature Review</a:t>
            </a:r>
          </a:p>
          <a:p>
            <a:pPr algn="l">
              <a:lnSpc>
                <a:spcPts val="4200"/>
              </a:lnSpc>
            </a:pPr>
            <a:endParaRPr lang="en-US" sz="4330">
              <a:solidFill>
                <a:srgbClr val="000000"/>
              </a:solidFill>
              <a:latin typeface="Times New Roman Bold"/>
              <a:ea typeface="Times New Roman Bold"/>
              <a:cs typeface="Times New Roman Bold"/>
              <a:sym typeface="Times New Roman Bold"/>
            </a:endParaRPr>
          </a:p>
        </p:txBody>
      </p:sp>
      <p:sp>
        <p:nvSpPr>
          <p:cNvPr id="17" name="TextBox 17"/>
          <p:cNvSpPr txBox="1"/>
          <p:nvPr/>
        </p:nvSpPr>
        <p:spPr>
          <a:xfrm>
            <a:off x="6191117" y="860245"/>
            <a:ext cx="4315628" cy="449580"/>
          </a:xfrm>
          <a:prstGeom prst="rect">
            <a:avLst/>
          </a:prstGeom>
        </p:spPr>
        <p:txBody>
          <a:bodyPr lIns="0" tIns="0" rIns="0" bIns="0" rtlCol="0" anchor="t">
            <a:spAutoFit/>
          </a:bodyPr>
          <a:lstStyle/>
          <a:p>
            <a:pPr algn="l">
              <a:lnSpc>
                <a:spcPts val="2910"/>
              </a:lnSpc>
            </a:pPr>
            <a:r>
              <a:rPr lang="en-US" sz="3000">
                <a:solidFill>
                  <a:srgbClr val="000000"/>
                </a:solidFill>
                <a:latin typeface="Times New Roman"/>
                <a:ea typeface="Times New Roman"/>
                <a:cs typeface="Times New Roman"/>
                <a:sym typeface="Times New Roman"/>
              </a:rPr>
              <a:t>Title </a:t>
            </a:r>
          </a:p>
        </p:txBody>
      </p:sp>
      <p:sp>
        <p:nvSpPr>
          <p:cNvPr id="18" name="TextBox 18"/>
          <p:cNvSpPr txBox="1"/>
          <p:nvPr/>
        </p:nvSpPr>
        <p:spPr>
          <a:xfrm>
            <a:off x="1993156" y="803910"/>
            <a:ext cx="1707156" cy="449580"/>
          </a:xfrm>
          <a:prstGeom prst="rect">
            <a:avLst/>
          </a:prstGeom>
        </p:spPr>
        <p:txBody>
          <a:bodyPr lIns="0" tIns="0" rIns="0" bIns="0" rtlCol="0" anchor="t">
            <a:spAutoFit/>
          </a:bodyPr>
          <a:lstStyle/>
          <a:p>
            <a:pPr algn="l">
              <a:lnSpc>
                <a:spcPts val="2910"/>
              </a:lnSpc>
            </a:pPr>
            <a:r>
              <a:rPr lang="en-US" sz="3000">
                <a:solidFill>
                  <a:srgbClr val="000000"/>
                </a:solidFill>
                <a:latin typeface="Times New Roman"/>
                <a:ea typeface="Times New Roman"/>
                <a:cs typeface="Times New Roman"/>
                <a:sym typeface="Times New Roman"/>
              </a:rPr>
              <a:t>Name </a:t>
            </a:r>
          </a:p>
        </p:txBody>
      </p:sp>
      <p:sp>
        <p:nvSpPr>
          <p:cNvPr id="19" name="TextBox 19"/>
          <p:cNvSpPr txBox="1"/>
          <p:nvPr/>
        </p:nvSpPr>
        <p:spPr>
          <a:xfrm>
            <a:off x="12830590" y="916791"/>
            <a:ext cx="2034784" cy="449580"/>
          </a:xfrm>
          <a:prstGeom prst="rect">
            <a:avLst/>
          </a:prstGeom>
        </p:spPr>
        <p:txBody>
          <a:bodyPr lIns="0" tIns="0" rIns="0" bIns="0" rtlCol="0" anchor="t">
            <a:spAutoFit/>
          </a:bodyPr>
          <a:lstStyle/>
          <a:p>
            <a:pPr algn="l">
              <a:lnSpc>
                <a:spcPts val="2910"/>
              </a:lnSpc>
            </a:pPr>
            <a:r>
              <a:rPr lang="en-US" sz="3000">
                <a:solidFill>
                  <a:srgbClr val="000000"/>
                </a:solidFill>
                <a:latin typeface="Times New Roman"/>
                <a:ea typeface="Times New Roman"/>
                <a:cs typeface="Times New Roman"/>
                <a:sym typeface="Times New Roman"/>
              </a:rPr>
              <a:t>Result </a:t>
            </a:r>
          </a:p>
        </p:txBody>
      </p:sp>
      <p:sp>
        <p:nvSpPr>
          <p:cNvPr id="20" name="TextBox 20"/>
          <p:cNvSpPr txBox="1"/>
          <p:nvPr/>
        </p:nvSpPr>
        <p:spPr>
          <a:xfrm>
            <a:off x="0" y="973941"/>
            <a:ext cx="18558352" cy="449580"/>
          </a:xfrm>
          <a:prstGeom prst="rect">
            <a:avLst/>
          </a:prstGeom>
        </p:spPr>
        <p:txBody>
          <a:bodyPr lIns="0" tIns="0" rIns="0" bIns="0" rtlCol="0" anchor="t">
            <a:spAutoFit/>
          </a:bodyPr>
          <a:lstStyle/>
          <a:p>
            <a:pPr algn="l">
              <a:lnSpc>
                <a:spcPts val="2910"/>
              </a:lnSpc>
            </a:pPr>
            <a:r>
              <a:rPr lang="en-US" sz="3000">
                <a:solidFill>
                  <a:srgbClr val="000000"/>
                </a:solidFill>
                <a:latin typeface="Times New Roman"/>
                <a:ea typeface="Times New Roman"/>
                <a:cs typeface="Times New Roman"/>
                <a:sym typeface="Times New Roman"/>
              </a:rPr>
              <a:t>________________________________________________________________________________________________</a:t>
            </a:r>
          </a:p>
        </p:txBody>
      </p:sp>
      <p:sp>
        <p:nvSpPr>
          <p:cNvPr id="21" name="TextBox 21"/>
          <p:cNvSpPr txBox="1"/>
          <p:nvPr/>
        </p:nvSpPr>
        <p:spPr>
          <a:xfrm>
            <a:off x="0" y="5484186"/>
            <a:ext cx="18372811" cy="449580"/>
          </a:xfrm>
          <a:prstGeom prst="rect">
            <a:avLst/>
          </a:prstGeom>
        </p:spPr>
        <p:txBody>
          <a:bodyPr lIns="0" tIns="0" rIns="0" bIns="0" rtlCol="0" anchor="t">
            <a:spAutoFit/>
          </a:bodyPr>
          <a:lstStyle/>
          <a:p>
            <a:pPr algn="l">
              <a:lnSpc>
                <a:spcPts val="2910"/>
              </a:lnSpc>
            </a:pPr>
            <a:r>
              <a:rPr lang="en-US" sz="3000">
                <a:solidFill>
                  <a:srgbClr val="000000"/>
                </a:solidFill>
                <a:latin typeface="Times New Roman"/>
                <a:ea typeface="Times New Roman"/>
                <a:cs typeface="Times New Roman"/>
                <a:sym typeface="Times New Roman"/>
              </a:rPr>
              <a:t>________________________________________________________________________________________________</a:t>
            </a:r>
          </a:p>
        </p:txBody>
      </p:sp>
      <p:sp>
        <p:nvSpPr>
          <p:cNvPr id="22" name="TextBox 22"/>
          <p:cNvSpPr txBox="1"/>
          <p:nvPr/>
        </p:nvSpPr>
        <p:spPr>
          <a:xfrm rot="5400000">
            <a:off x="-499907" y="5380426"/>
            <a:ext cx="10097912" cy="449580"/>
          </a:xfrm>
          <a:prstGeom prst="rect">
            <a:avLst/>
          </a:prstGeom>
        </p:spPr>
        <p:txBody>
          <a:bodyPr lIns="0" tIns="0" rIns="0" bIns="0" rtlCol="0" anchor="t">
            <a:spAutoFit/>
          </a:bodyPr>
          <a:lstStyle/>
          <a:p>
            <a:pPr algn="l">
              <a:lnSpc>
                <a:spcPts val="2910"/>
              </a:lnSpc>
            </a:pPr>
            <a:r>
              <a:rPr lang="en-US" sz="3000">
                <a:solidFill>
                  <a:srgbClr val="000000"/>
                </a:solidFill>
                <a:latin typeface="Times New Roman"/>
                <a:ea typeface="Times New Roman"/>
                <a:cs typeface="Times New Roman"/>
                <a:sym typeface="Times New Roman"/>
              </a:rPr>
              <a:t>___________________________________________________</a:t>
            </a:r>
          </a:p>
        </p:txBody>
      </p:sp>
      <p:sp>
        <p:nvSpPr>
          <p:cNvPr id="23" name="TextBox 23"/>
          <p:cNvSpPr txBox="1"/>
          <p:nvPr/>
        </p:nvSpPr>
        <p:spPr>
          <a:xfrm rot="5400000">
            <a:off x="4264923" y="5380426"/>
            <a:ext cx="10097912" cy="449580"/>
          </a:xfrm>
          <a:prstGeom prst="rect">
            <a:avLst/>
          </a:prstGeom>
        </p:spPr>
        <p:txBody>
          <a:bodyPr lIns="0" tIns="0" rIns="0" bIns="0" rtlCol="0" anchor="t">
            <a:spAutoFit/>
          </a:bodyPr>
          <a:lstStyle/>
          <a:p>
            <a:pPr algn="l">
              <a:lnSpc>
                <a:spcPts val="2910"/>
              </a:lnSpc>
            </a:pPr>
            <a:r>
              <a:rPr lang="en-US" sz="3000">
                <a:solidFill>
                  <a:srgbClr val="000000"/>
                </a:solidFill>
                <a:latin typeface="Times New Roman"/>
                <a:ea typeface="Times New Roman"/>
                <a:cs typeface="Times New Roman"/>
                <a:sym typeface="Times New Roman"/>
              </a:rPr>
              <a:t>___________________________________________________</a:t>
            </a:r>
          </a:p>
        </p:txBody>
      </p:sp>
      <p:sp>
        <p:nvSpPr>
          <p:cNvPr id="24" name="TextBox 24"/>
          <p:cNvSpPr txBox="1"/>
          <p:nvPr/>
        </p:nvSpPr>
        <p:spPr>
          <a:xfrm>
            <a:off x="1247450" y="1836027"/>
            <a:ext cx="3252344" cy="682625"/>
          </a:xfrm>
          <a:prstGeom prst="rect">
            <a:avLst/>
          </a:prstGeom>
        </p:spPr>
        <p:txBody>
          <a:bodyPr lIns="0" tIns="0" rIns="0" bIns="0" rtlCol="0" anchor="t">
            <a:spAutoFit/>
          </a:bodyPr>
          <a:lstStyle/>
          <a:p>
            <a:pPr algn="l">
              <a:lnSpc>
                <a:spcPts val="2424"/>
              </a:lnSpc>
            </a:pPr>
            <a:r>
              <a:rPr lang="en-US" sz="2499">
                <a:solidFill>
                  <a:srgbClr val="000000"/>
                </a:solidFill>
                <a:latin typeface="Times New Roman"/>
                <a:ea typeface="Times New Roman"/>
                <a:cs typeface="Times New Roman"/>
                <a:sym typeface="Times New Roman"/>
              </a:rPr>
              <a:t>Jovi Hardyanto , Novita Nirmalasari</a:t>
            </a:r>
          </a:p>
        </p:txBody>
      </p:sp>
      <p:sp>
        <p:nvSpPr>
          <p:cNvPr id="25" name="TextBox 25"/>
          <p:cNvSpPr txBox="1"/>
          <p:nvPr/>
        </p:nvSpPr>
        <p:spPr>
          <a:xfrm>
            <a:off x="853348" y="4038207"/>
            <a:ext cx="3871236" cy="377825"/>
          </a:xfrm>
          <a:prstGeom prst="rect">
            <a:avLst/>
          </a:prstGeom>
        </p:spPr>
        <p:txBody>
          <a:bodyPr lIns="0" tIns="0" rIns="0" bIns="0" rtlCol="0" anchor="t">
            <a:spAutoFit/>
          </a:bodyPr>
          <a:lstStyle/>
          <a:p>
            <a:pPr algn="l">
              <a:lnSpc>
                <a:spcPts val="2424"/>
              </a:lnSpc>
            </a:pPr>
            <a:r>
              <a:rPr lang="en-US" sz="2499">
                <a:solidFill>
                  <a:srgbClr val="000000"/>
                </a:solidFill>
                <a:latin typeface="Times New Roman"/>
                <a:ea typeface="Times New Roman"/>
                <a:cs typeface="Times New Roman"/>
                <a:sym typeface="Times New Roman"/>
              </a:rPr>
              <a:t>Muhammad Oktavian </a:t>
            </a:r>
          </a:p>
        </p:txBody>
      </p:sp>
      <p:sp>
        <p:nvSpPr>
          <p:cNvPr id="26" name="TextBox 26"/>
          <p:cNvSpPr txBox="1"/>
          <p:nvPr/>
        </p:nvSpPr>
        <p:spPr>
          <a:xfrm>
            <a:off x="902388" y="6078229"/>
            <a:ext cx="3942467" cy="682625"/>
          </a:xfrm>
          <a:prstGeom prst="rect">
            <a:avLst/>
          </a:prstGeom>
        </p:spPr>
        <p:txBody>
          <a:bodyPr lIns="0" tIns="0" rIns="0" bIns="0" rtlCol="0" anchor="t">
            <a:spAutoFit/>
          </a:bodyPr>
          <a:lstStyle/>
          <a:p>
            <a:pPr algn="l">
              <a:lnSpc>
                <a:spcPts val="2425"/>
              </a:lnSpc>
            </a:pPr>
            <a:r>
              <a:rPr lang="en-US" sz="2500">
                <a:solidFill>
                  <a:srgbClr val="000000"/>
                </a:solidFill>
                <a:latin typeface="Times New Roman"/>
                <a:ea typeface="Times New Roman"/>
                <a:cs typeface="Times New Roman"/>
                <a:sym typeface="Times New Roman"/>
              </a:rPr>
              <a:t>Muhammad Oktavian , Joesoef Roepajadi</a:t>
            </a:r>
          </a:p>
        </p:txBody>
      </p:sp>
      <p:sp>
        <p:nvSpPr>
          <p:cNvPr id="27" name="TextBox 27"/>
          <p:cNvSpPr txBox="1"/>
          <p:nvPr/>
        </p:nvSpPr>
        <p:spPr>
          <a:xfrm>
            <a:off x="910742" y="8425948"/>
            <a:ext cx="3907225" cy="987425"/>
          </a:xfrm>
          <a:prstGeom prst="rect">
            <a:avLst/>
          </a:prstGeom>
        </p:spPr>
        <p:txBody>
          <a:bodyPr lIns="0" tIns="0" rIns="0" bIns="0" rtlCol="0" anchor="t">
            <a:spAutoFit/>
          </a:bodyPr>
          <a:lstStyle/>
          <a:p>
            <a:pPr algn="l">
              <a:lnSpc>
                <a:spcPts val="2425"/>
              </a:lnSpc>
            </a:pPr>
            <a:r>
              <a:rPr lang="en-US" sz="2500">
                <a:solidFill>
                  <a:srgbClr val="000000"/>
                </a:solidFill>
                <a:latin typeface="Times New Roman"/>
                <a:ea typeface="Times New Roman"/>
                <a:cs typeface="Times New Roman"/>
                <a:sym typeface="Times New Roman"/>
              </a:rPr>
              <a:t>Ruchy Pharamanandya Okta Soetanto Hartono</a:t>
            </a:r>
          </a:p>
          <a:p>
            <a:pPr algn="l">
              <a:lnSpc>
                <a:spcPts val="2425"/>
              </a:lnSpc>
            </a:pPr>
            <a:endParaRPr lang="en-US" sz="2500">
              <a:solidFill>
                <a:srgbClr val="000000"/>
              </a:solidFill>
              <a:latin typeface="Times New Roman"/>
              <a:ea typeface="Times New Roman"/>
              <a:cs typeface="Times New Roman"/>
              <a:sym typeface="Times New Roman"/>
            </a:endParaRPr>
          </a:p>
        </p:txBody>
      </p:sp>
      <p:sp>
        <p:nvSpPr>
          <p:cNvPr id="28" name="TextBox 28"/>
          <p:cNvSpPr txBox="1"/>
          <p:nvPr/>
        </p:nvSpPr>
        <p:spPr>
          <a:xfrm>
            <a:off x="382026" y="8859212"/>
            <a:ext cx="754766" cy="333375"/>
          </a:xfrm>
          <a:prstGeom prst="rect">
            <a:avLst/>
          </a:prstGeom>
        </p:spPr>
        <p:txBody>
          <a:bodyPr lIns="0" tIns="0" rIns="0" bIns="0" rtlCol="0" anchor="t">
            <a:spAutoFit/>
          </a:bodyPr>
          <a:lstStyle/>
          <a:p>
            <a:pPr algn="l">
              <a:lnSpc>
                <a:spcPts val="2400"/>
              </a:lnSpc>
            </a:pPr>
            <a:r>
              <a:rPr lang="en-US" sz="2500" spc="-205">
                <a:solidFill>
                  <a:srgbClr val="000000"/>
                </a:solidFill>
                <a:latin typeface="DM Sans"/>
                <a:ea typeface="DM Sans"/>
                <a:cs typeface="DM Sans"/>
                <a:sym typeface="DM Sans"/>
              </a:rPr>
              <a:t>4.</a:t>
            </a:r>
          </a:p>
        </p:txBody>
      </p:sp>
      <p:sp>
        <p:nvSpPr>
          <p:cNvPr id="29" name="TextBox 29"/>
          <p:cNvSpPr txBox="1"/>
          <p:nvPr/>
        </p:nvSpPr>
        <p:spPr>
          <a:xfrm>
            <a:off x="0" y="3390189"/>
            <a:ext cx="18423176" cy="449580"/>
          </a:xfrm>
          <a:prstGeom prst="rect">
            <a:avLst/>
          </a:prstGeom>
        </p:spPr>
        <p:txBody>
          <a:bodyPr lIns="0" tIns="0" rIns="0" bIns="0" rtlCol="0" anchor="t">
            <a:spAutoFit/>
          </a:bodyPr>
          <a:lstStyle/>
          <a:p>
            <a:pPr algn="l">
              <a:lnSpc>
                <a:spcPts val="2910"/>
              </a:lnSpc>
            </a:pPr>
            <a:r>
              <a:rPr lang="en-US" sz="3000">
                <a:solidFill>
                  <a:srgbClr val="000000"/>
                </a:solidFill>
                <a:latin typeface="Times New Roman"/>
                <a:ea typeface="Times New Roman"/>
                <a:cs typeface="Times New Roman"/>
                <a:sym typeface="Times New Roman"/>
              </a:rPr>
              <a:t>________________________________________________________________________________________________</a:t>
            </a:r>
          </a:p>
        </p:txBody>
      </p:sp>
      <p:sp>
        <p:nvSpPr>
          <p:cNvPr id="30" name="TextBox 30"/>
          <p:cNvSpPr txBox="1"/>
          <p:nvPr/>
        </p:nvSpPr>
        <p:spPr>
          <a:xfrm>
            <a:off x="0" y="7284729"/>
            <a:ext cx="18423176" cy="449580"/>
          </a:xfrm>
          <a:prstGeom prst="rect">
            <a:avLst/>
          </a:prstGeom>
        </p:spPr>
        <p:txBody>
          <a:bodyPr lIns="0" tIns="0" rIns="0" bIns="0" rtlCol="0" anchor="t">
            <a:spAutoFit/>
          </a:bodyPr>
          <a:lstStyle/>
          <a:p>
            <a:pPr algn="l">
              <a:lnSpc>
                <a:spcPts val="2910"/>
              </a:lnSpc>
            </a:pPr>
            <a:r>
              <a:rPr lang="en-US" sz="3000">
                <a:solidFill>
                  <a:srgbClr val="000000"/>
                </a:solidFill>
                <a:latin typeface="Times New Roman"/>
                <a:ea typeface="Times New Roman"/>
                <a:cs typeface="Times New Roman"/>
                <a:sym typeface="Times New Roman"/>
              </a:rPr>
              <a:t>________________________________________________________________________________________________</a:t>
            </a:r>
          </a:p>
        </p:txBody>
      </p:sp>
      <p:sp>
        <p:nvSpPr>
          <p:cNvPr id="31" name="TextBox 31"/>
          <p:cNvSpPr txBox="1"/>
          <p:nvPr/>
        </p:nvSpPr>
        <p:spPr>
          <a:xfrm>
            <a:off x="4702261" y="1500325"/>
            <a:ext cx="4194626" cy="2206625"/>
          </a:xfrm>
          <a:prstGeom prst="rect">
            <a:avLst/>
          </a:prstGeom>
        </p:spPr>
        <p:txBody>
          <a:bodyPr lIns="0" tIns="0" rIns="0" bIns="0" rtlCol="0" anchor="t">
            <a:spAutoFit/>
          </a:bodyPr>
          <a:lstStyle/>
          <a:p>
            <a:pPr algn="l">
              <a:lnSpc>
                <a:spcPts val="2424"/>
              </a:lnSpc>
            </a:pPr>
            <a:r>
              <a:rPr lang="en-US" sz="2499">
                <a:solidFill>
                  <a:srgbClr val="000000"/>
                </a:solidFill>
                <a:latin typeface="Times New Roman"/>
                <a:ea typeface="Times New Roman"/>
                <a:cs typeface="Times New Roman"/>
                <a:sym typeface="Times New Roman"/>
              </a:rPr>
              <a:t>The level of knowledge of sports practitioners in Buleleng Regency in providing first aid for sports injuries using the RICE method’s (2020)</a:t>
            </a:r>
          </a:p>
          <a:p>
            <a:pPr algn="l">
              <a:lnSpc>
                <a:spcPts val="2424"/>
              </a:lnSpc>
            </a:pPr>
            <a:endParaRPr lang="en-US" sz="2499">
              <a:solidFill>
                <a:srgbClr val="000000"/>
              </a:solidFill>
              <a:latin typeface="Times New Roman"/>
              <a:ea typeface="Times New Roman"/>
              <a:cs typeface="Times New Roman"/>
              <a:sym typeface="Times New Roman"/>
            </a:endParaRPr>
          </a:p>
        </p:txBody>
      </p:sp>
      <p:sp>
        <p:nvSpPr>
          <p:cNvPr id="32" name="TextBox 32"/>
          <p:cNvSpPr txBox="1"/>
          <p:nvPr/>
        </p:nvSpPr>
        <p:spPr>
          <a:xfrm>
            <a:off x="4702261" y="3892156"/>
            <a:ext cx="4293138" cy="2206625"/>
          </a:xfrm>
          <a:prstGeom prst="rect">
            <a:avLst/>
          </a:prstGeom>
        </p:spPr>
        <p:txBody>
          <a:bodyPr lIns="0" tIns="0" rIns="0" bIns="0" rtlCol="0" anchor="t">
            <a:spAutoFit/>
          </a:bodyPr>
          <a:lstStyle/>
          <a:p>
            <a:pPr algn="l">
              <a:lnSpc>
                <a:spcPts val="2424"/>
              </a:lnSpc>
            </a:pPr>
            <a:r>
              <a:rPr lang="en-US" sz="2499">
                <a:solidFill>
                  <a:srgbClr val="000000"/>
                </a:solidFill>
                <a:latin typeface="Times New Roman"/>
                <a:ea typeface="Times New Roman"/>
                <a:cs typeface="Times New Roman"/>
                <a:sym typeface="Times New Roman"/>
              </a:rPr>
              <a:t>Level of Understanding of Acute Injury Management Using the R.I.C.E Method in Yanitra FC Sidoarjo Futsal Players Aged 16-23 Years (2021)</a:t>
            </a:r>
          </a:p>
          <a:p>
            <a:pPr algn="l">
              <a:lnSpc>
                <a:spcPts val="2424"/>
              </a:lnSpc>
            </a:pPr>
            <a:endParaRPr lang="en-US" sz="2499">
              <a:solidFill>
                <a:srgbClr val="000000"/>
              </a:solidFill>
              <a:latin typeface="Times New Roman"/>
              <a:ea typeface="Times New Roman"/>
              <a:cs typeface="Times New Roman"/>
              <a:sym typeface="Times New Roman"/>
            </a:endParaRPr>
          </a:p>
        </p:txBody>
      </p:sp>
      <p:sp>
        <p:nvSpPr>
          <p:cNvPr id="33" name="TextBox 33"/>
          <p:cNvSpPr txBox="1"/>
          <p:nvPr/>
        </p:nvSpPr>
        <p:spPr>
          <a:xfrm>
            <a:off x="4724584" y="5933766"/>
            <a:ext cx="4443136" cy="1901825"/>
          </a:xfrm>
          <a:prstGeom prst="rect">
            <a:avLst/>
          </a:prstGeom>
        </p:spPr>
        <p:txBody>
          <a:bodyPr lIns="0" tIns="0" rIns="0" bIns="0" rtlCol="0" anchor="t">
            <a:spAutoFit/>
          </a:bodyPr>
          <a:lstStyle/>
          <a:p>
            <a:pPr algn="l">
              <a:lnSpc>
                <a:spcPts val="2425"/>
              </a:lnSpc>
            </a:pPr>
            <a:r>
              <a:rPr lang="en-US" sz="2500">
                <a:solidFill>
                  <a:srgbClr val="000000"/>
                </a:solidFill>
                <a:latin typeface="Times New Roman"/>
                <a:ea typeface="Times New Roman"/>
                <a:cs typeface="Times New Roman"/>
                <a:sym typeface="Times New Roman"/>
              </a:rPr>
              <a:t>Level of Understanding of Acute Injury Management Using the R.I.C.E Method in Yanitra FC Sidoarjo Futsal Players Aged 16-23 Years (2021)</a:t>
            </a:r>
          </a:p>
          <a:p>
            <a:pPr algn="l">
              <a:lnSpc>
                <a:spcPts val="2425"/>
              </a:lnSpc>
            </a:pPr>
            <a:endParaRPr lang="en-US" sz="2500">
              <a:solidFill>
                <a:srgbClr val="000000"/>
              </a:solidFill>
              <a:latin typeface="Times New Roman"/>
              <a:ea typeface="Times New Roman"/>
              <a:cs typeface="Times New Roman"/>
              <a:sym typeface="Times New Roman"/>
            </a:endParaRPr>
          </a:p>
        </p:txBody>
      </p:sp>
      <p:sp>
        <p:nvSpPr>
          <p:cNvPr id="34" name="TextBox 34"/>
          <p:cNvSpPr txBox="1"/>
          <p:nvPr/>
        </p:nvSpPr>
        <p:spPr>
          <a:xfrm>
            <a:off x="4773839" y="7978467"/>
            <a:ext cx="4149981" cy="987425"/>
          </a:xfrm>
          <a:prstGeom prst="rect">
            <a:avLst/>
          </a:prstGeom>
        </p:spPr>
        <p:txBody>
          <a:bodyPr lIns="0" tIns="0" rIns="0" bIns="0" rtlCol="0" anchor="t">
            <a:spAutoFit/>
          </a:bodyPr>
          <a:lstStyle/>
          <a:p>
            <a:pPr algn="l">
              <a:lnSpc>
                <a:spcPts val="2425"/>
              </a:lnSpc>
            </a:pPr>
            <a:r>
              <a:rPr lang="en-US" sz="2500">
                <a:solidFill>
                  <a:srgbClr val="000000"/>
                </a:solidFill>
                <a:latin typeface="Times New Roman"/>
                <a:ea typeface="Times New Roman"/>
                <a:cs typeface="Times New Roman"/>
                <a:sym typeface="Times New Roman"/>
              </a:rPr>
              <a:t>Level of Knowledge of Handling Sports Injuries in Students</a:t>
            </a:r>
          </a:p>
        </p:txBody>
      </p:sp>
      <p:sp>
        <p:nvSpPr>
          <p:cNvPr id="35" name="TextBox 35"/>
          <p:cNvSpPr txBox="1"/>
          <p:nvPr/>
        </p:nvSpPr>
        <p:spPr>
          <a:xfrm>
            <a:off x="9259423" y="1452096"/>
            <a:ext cx="8861747" cy="2511425"/>
          </a:xfrm>
          <a:prstGeom prst="rect">
            <a:avLst/>
          </a:prstGeom>
        </p:spPr>
        <p:txBody>
          <a:bodyPr lIns="0" tIns="0" rIns="0" bIns="0" rtlCol="0" anchor="t">
            <a:spAutoFit/>
          </a:bodyPr>
          <a:lstStyle/>
          <a:p>
            <a:pPr algn="l">
              <a:lnSpc>
                <a:spcPts val="2424"/>
              </a:lnSpc>
            </a:pPr>
            <a:r>
              <a:rPr lang="en-US" sz="2499">
                <a:solidFill>
                  <a:srgbClr val="000000"/>
                </a:solidFill>
                <a:latin typeface="Times New Roman"/>
                <a:ea typeface="Times New Roman"/>
                <a:cs typeface="Times New Roman"/>
                <a:sym typeface="Times New Roman"/>
              </a:rPr>
              <a:t>The results of this research are that students' knowledge of injury management regarding the RICE method using rest is good (42.0%), ice is in the good category (53.6%), compress is in the very good category (66.7%), and elevation is in the good category. sufficient (50.7%). The description of knowledge of first-hand treatment of sports injuries in sports SMEs is in the good category</a:t>
            </a:r>
          </a:p>
          <a:p>
            <a:pPr algn="l">
              <a:lnSpc>
                <a:spcPts val="2424"/>
              </a:lnSpc>
            </a:pPr>
            <a:endParaRPr lang="en-US" sz="2499">
              <a:solidFill>
                <a:srgbClr val="000000"/>
              </a:solidFill>
              <a:latin typeface="Times New Roman"/>
              <a:ea typeface="Times New Roman"/>
              <a:cs typeface="Times New Roman"/>
              <a:sym typeface="Times New Roman"/>
            </a:endParaRPr>
          </a:p>
        </p:txBody>
      </p:sp>
      <p:sp>
        <p:nvSpPr>
          <p:cNvPr id="36" name="TextBox 36"/>
          <p:cNvSpPr txBox="1"/>
          <p:nvPr/>
        </p:nvSpPr>
        <p:spPr>
          <a:xfrm>
            <a:off x="9359584" y="3892156"/>
            <a:ext cx="6940740" cy="1292225"/>
          </a:xfrm>
          <a:prstGeom prst="rect">
            <a:avLst/>
          </a:prstGeom>
        </p:spPr>
        <p:txBody>
          <a:bodyPr lIns="0" tIns="0" rIns="0" bIns="0" rtlCol="0" anchor="t">
            <a:spAutoFit/>
          </a:bodyPr>
          <a:lstStyle/>
          <a:p>
            <a:pPr algn="l">
              <a:lnSpc>
                <a:spcPts val="2424"/>
              </a:lnSpc>
            </a:pPr>
            <a:r>
              <a:rPr lang="en-US" sz="2499">
                <a:solidFill>
                  <a:srgbClr val="000000"/>
                </a:solidFill>
                <a:latin typeface="Times New Roman"/>
                <a:ea typeface="Times New Roman"/>
                <a:cs typeface="Times New Roman"/>
                <a:sym typeface="Times New Roman"/>
              </a:rPr>
              <a:t>The results of the study focus on the understanding of futsal players in dealing with sports injuries both during competition and practice.</a:t>
            </a:r>
          </a:p>
          <a:p>
            <a:pPr algn="l">
              <a:lnSpc>
                <a:spcPts val="2424"/>
              </a:lnSpc>
            </a:pPr>
            <a:endParaRPr lang="en-US" sz="2499">
              <a:solidFill>
                <a:srgbClr val="000000"/>
              </a:solidFill>
              <a:latin typeface="Times New Roman"/>
              <a:ea typeface="Times New Roman"/>
              <a:cs typeface="Times New Roman"/>
              <a:sym typeface="Times New Roman"/>
            </a:endParaRPr>
          </a:p>
        </p:txBody>
      </p:sp>
      <p:sp>
        <p:nvSpPr>
          <p:cNvPr id="37" name="TextBox 37"/>
          <p:cNvSpPr txBox="1"/>
          <p:nvPr/>
        </p:nvSpPr>
        <p:spPr>
          <a:xfrm>
            <a:off x="9289778" y="5962341"/>
            <a:ext cx="8801037" cy="1901825"/>
          </a:xfrm>
          <a:prstGeom prst="rect">
            <a:avLst/>
          </a:prstGeom>
        </p:spPr>
        <p:txBody>
          <a:bodyPr lIns="0" tIns="0" rIns="0" bIns="0" rtlCol="0" anchor="t">
            <a:spAutoFit/>
          </a:bodyPr>
          <a:lstStyle/>
          <a:p>
            <a:pPr algn="l">
              <a:lnSpc>
                <a:spcPts val="2425"/>
              </a:lnSpc>
            </a:pPr>
            <a:r>
              <a:rPr lang="en-US" sz="2500">
                <a:solidFill>
                  <a:srgbClr val="000000"/>
                </a:solidFill>
                <a:latin typeface="Times New Roman"/>
                <a:ea typeface="Times New Roman"/>
                <a:cs typeface="Times New Roman"/>
                <a:sym typeface="Times New Roman"/>
              </a:rPr>
              <a:t>Based on the results of this research, the results of the research show that the level of understanding of acute injury management using the RICE method is that 7 players (43.75%) are in the "Very Good" category, 8 players (50%) are in the "Good" category while 1 player (6.25% ) belongs to deep</a:t>
            </a:r>
          </a:p>
          <a:p>
            <a:pPr algn="l">
              <a:lnSpc>
                <a:spcPts val="2425"/>
              </a:lnSpc>
            </a:pPr>
            <a:endParaRPr lang="en-US" sz="2500">
              <a:solidFill>
                <a:srgbClr val="000000"/>
              </a:solidFill>
              <a:latin typeface="Times New Roman"/>
              <a:ea typeface="Times New Roman"/>
              <a:cs typeface="Times New Roman"/>
              <a:sym typeface="Times New Roman"/>
            </a:endParaRPr>
          </a:p>
        </p:txBody>
      </p:sp>
      <p:sp>
        <p:nvSpPr>
          <p:cNvPr id="38" name="TextBox 38"/>
          <p:cNvSpPr txBox="1"/>
          <p:nvPr/>
        </p:nvSpPr>
        <p:spPr>
          <a:xfrm>
            <a:off x="9313879" y="7820034"/>
            <a:ext cx="9058933" cy="2511425"/>
          </a:xfrm>
          <a:prstGeom prst="rect">
            <a:avLst/>
          </a:prstGeom>
        </p:spPr>
        <p:txBody>
          <a:bodyPr lIns="0" tIns="0" rIns="0" bIns="0" rtlCol="0" anchor="t">
            <a:spAutoFit/>
          </a:bodyPr>
          <a:lstStyle/>
          <a:p>
            <a:pPr algn="l">
              <a:lnSpc>
                <a:spcPts val="2425"/>
              </a:lnSpc>
            </a:pPr>
            <a:r>
              <a:rPr lang="en-US" sz="2500">
                <a:solidFill>
                  <a:srgbClr val="000000"/>
                </a:solidFill>
                <a:latin typeface="Times New Roman"/>
                <a:ea typeface="Times New Roman"/>
                <a:cs typeface="Times New Roman"/>
                <a:sym typeface="Times New Roman"/>
              </a:rPr>
              <a:t>Based on the results of this study, it shows that the level of knowledge of handling sports injuries using the protect, rest, ice, compression, elevation, support methods among FIO UNESA students class of 2016 is included in the very high category at 27.8% (25 students), in the high category at 58, 9% (53 students), the medium category was 13.3% (12 students), and the low and very low category was 0% (0 students).</a:t>
            </a:r>
          </a:p>
          <a:p>
            <a:pPr algn="l">
              <a:lnSpc>
                <a:spcPts val="2425"/>
              </a:lnSpc>
            </a:pPr>
            <a:endParaRPr lang="en-US" sz="2500">
              <a:solidFill>
                <a:srgbClr val="000000"/>
              </a:solidFill>
              <a:latin typeface="Times New Roman"/>
              <a:ea typeface="Times New Roman"/>
              <a:cs typeface="Times New Roman"/>
              <a:sym typeface="Times New Roman"/>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sp>
      <p:sp>
        <p:nvSpPr>
          <p:cNvPr id="3" name="Freeform 3"/>
          <p:cNvSpPr/>
          <p:nvPr/>
        </p:nvSpPr>
        <p:spPr>
          <a:xfrm>
            <a:off x="13656161" y="4489758"/>
            <a:ext cx="4208573" cy="4247184"/>
          </a:xfrm>
          <a:custGeom>
            <a:avLst/>
            <a:gdLst/>
            <a:ahLst/>
            <a:cxnLst/>
            <a:rect l="l" t="t" r="r" b="b"/>
            <a:pathLst>
              <a:path w="4208573" h="4247184">
                <a:moveTo>
                  <a:pt x="0" y="0"/>
                </a:moveTo>
                <a:lnTo>
                  <a:pt x="4208574" y="0"/>
                </a:lnTo>
                <a:lnTo>
                  <a:pt x="4208574" y="4247184"/>
                </a:lnTo>
                <a:lnTo>
                  <a:pt x="0" y="4247184"/>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4" name="Freeform 4"/>
          <p:cNvSpPr/>
          <p:nvPr/>
        </p:nvSpPr>
        <p:spPr>
          <a:xfrm>
            <a:off x="14020800" y="5890760"/>
            <a:ext cx="3594155" cy="3656399"/>
          </a:xfrm>
          <a:custGeom>
            <a:avLst/>
            <a:gdLst/>
            <a:ahLst/>
            <a:cxnLst/>
            <a:rect l="l" t="t" r="r" b="b"/>
            <a:pathLst>
              <a:path w="5956731" h="6527925">
                <a:moveTo>
                  <a:pt x="0" y="0"/>
                </a:moveTo>
                <a:lnTo>
                  <a:pt x="5956731" y="0"/>
                </a:lnTo>
                <a:lnTo>
                  <a:pt x="5956731" y="6527924"/>
                </a:lnTo>
                <a:lnTo>
                  <a:pt x="0" y="652792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5" name="Group 5"/>
          <p:cNvGrpSpPr/>
          <p:nvPr/>
        </p:nvGrpSpPr>
        <p:grpSpPr>
          <a:xfrm>
            <a:off x="1079234" y="2124954"/>
            <a:ext cx="12319054" cy="7149945"/>
            <a:chOff x="0" y="0"/>
            <a:chExt cx="3029353" cy="1601277"/>
          </a:xfrm>
        </p:grpSpPr>
        <p:sp>
          <p:nvSpPr>
            <p:cNvPr id="6" name="Freeform 6"/>
            <p:cNvSpPr/>
            <p:nvPr/>
          </p:nvSpPr>
          <p:spPr>
            <a:xfrm>
              <a:off x="0" y="0"/>
              <a:ext cx="3029353" cy="1601277"/>
            </a:xfrm>
            <a:custGeom>
              <a:avLst/>
              <a:gdLst/>
              <a:ahLst/>
              <a:cxnLst/>
              <a:rect l="l" t="t" r="r" b="b"/>
              <a:pathLst>
                <a:path w="3029353" h="1601277">
                  <a:moveTo>
                    <a:pt x="12833" y="0"/>
                  </a:moveTo>
                  <a:lnTo>
                    <a:pt x="3016520" y="0"/>
                  </a:lnTo>
                  <a:cubicBezTo>
                    <a:pt x="3023607" y="0"/>
                    <a:pt x="3029353" y="5745"/>
                    <a:pt x="3029353" y="12833"/>
                  </a:cubicBezTo>
                  <a:lnTo>
                    <a:pt x="3029353" y="1588444"/>
                  </a:lnTo>
                  <a:cubicBezTo>
                    <a:pt x="3029353" y="1595531"/>
                    <a:pt x="3023607" y="1601277"/>
                    <a:pt x="3016520" y="1601277"/>
                  </a:cubicBezTo>
                  <a:lnTo>
                    <a:pt x="12833" y="1601277"/>
                  </a:lnTo>
                  <a:cubicBezTo>
                    <a:pt x="5745" y="1601277"/>
                    <a:pt x="0" y="1595531"/>
                    <a:pt x="0" y="1588444"/>
                  </a:cubicBezTo>
                  <a:lnTo>
                    <a:pt x="0" y="12833"/>
                  </a:lnTo>
                  <a:cubicBezTo>
                    <a:pt x="0" y="5745"/>
                    <a:pt x="5745" y="0"/>
                    <a:pt x="12833" y="0"/>
                  </a:cubicBezTo>
                  <a:close/>
                </a:path>
              </a:pathLst>
            </a:custGeom>
            <a:solidFill>
              <a:srgbClr val="8AB7E2"/>
            </a:solidFill>
          </p:spPr>
          <p:txBody>
            <a:bodyPr/>
            <a:lstStyle/>
            <a:p>
              <a:endParaRPr lang="en-ID" dirty="0"/>
            </a:p>
          </p:txBody>
        </p:sp>
        <p:sp>
          <p:nvSpPr>
            <p:cNvPr id="7" name="TextBox 7"/>
            <p:cNvSpPr txBox="1"/>
            <p:nvPr/>
          </p:nvSpPr>
          <p:spPr>
            <a:xfrm>
              <a:off x="0" y="85725"/>
              <a:ext cx="3029353" cy="1515552"/>
            </a:xfrm>
            <a:prstGeom prst="rect">
              <a:avLst/>
            </a:prstGeom>
          </p:spPr>
          <p:txBody>
            <a:bodyPr lIns="50800" tIns="50800" rIns="50800" bIns="50800" rtlCol="0" anchor="ctr"/>
            <a:lstStyle/>
            <a:p>
              <a:pPr algn="ctr">
                <a:lnSpc>
                  <a:spcPts val="1925"/>
                </a:lnSpc>
              </a:pPr>
              <a:endParaRPr/>
            </a:p>
          </p:txBody>
        </p:sp>
      </p:grpSp>
      <p:grpSp>
        <p:nvGrpSpPr>
          <p:cNvPr id="8" name="Group 8"/>
          <p:cNvGrpSpPr/>
          <p:nvPr/>
        </p:nvGrpSpPr>
        <p:grpSpPr>
          <a:xfrm>
            <a:off x="1193294" y="1348790"/>
            <a:ext cx="2760990" cy="902439"/>
            <a:chOff x="0" y="0"/>
            <a:chExt cx="574735" cy="187854"/>
          </a:xfrm>
        </p:grpSpPr>
        <p:sp>
          <p:nvSpPr>
            <p:cNvPr id="9" name="Freeform 9"/>
            <p:cNvSpPr/>
            <p:nvPr/>
          </p:nvSpPr>
          <p:spPr>
            <a:xfrm>
              <a:off x="0" y="0"/>
              <a:ext cx="574735" cy="187854"/>
            </a:xfrm>
            <a:custGeom>
              <a:avLst/>
              <a:gdLst/>
              <a:ahLst/>
              <a:cxnLst/>
              <a:rect l="l" t="t" r="r" b="b"/>
              <a:pathLst>
                <a:path w="574735" h="187854">
                  <a:moveTo>
                    <a:pt x="47669" y="0"/>
                  </a:moveTo>
                  <a:lnTo>
                    <a:pt x="527066" y="0"/>
                  </a:lnTo>
                  <a:cubicBezTo>
                    <a:pt x="539708" y="0"/>
                    <a:pt x="551833" y="5022"/>
                    <a:pt x="560773" y="13962"/>
                  </a:cubicBezTo>
                  <a:cubicBezTo>
                    <a:pt x="569712" y="22901"/>
                    <a:pt x="574735" y="35026"/>
                    <a:pt x="574735" y="47669"/>
                  </a:cubicBezTo>
                  <a:lnTo>
                    <a:pt x="574735" y="140185"/>
                  </a:lnTo>
                  <a:cubicBezTo>
                    <a:pt x="574735" y="152828"/>
                    <a:pt x="569712" y="164953"/>
                    <a:pt x="560773" y="173892"/>
                  </a:cubicBezTo>
                  <a:cubicBezTo>
                    <a:pt x="551833" y="182832"/>
                    <a:pt x="539708" y="187854"/>
                    <a:pt x="527066" y="187854"/>
                  </a:cubicBezTo>
                  <a:lnTo>
                    <a:pt x="47669" y="187854"/>
                  </a:lnTo>
                  <a:cubicBezTo>
                    <a:pt x="21342" y="187854"/>
                    <a:pt x="0" y="166512"/>
                    <a:pt x="0" y="140185"/>
                  </a:cubicBezTo>
                  <a:lnTo>
                    <a:pt x="0" y="47669"/>
                  </a:lnTo>
                  <a:cubicBezTo>
                    <a:pt x="0" y="21342"/>
                    <a:pt x="21342" y="0"/>
                    <a:pt x="47669" y="0"/>
                  </a:cubicBezTo>
                  <a:close/>
                </a:path>
              </a:pathLst>
            </a:custGeom>
            <a:solidFill>
              <a:srgbClr val="FFFFFF"/>
            </a:solidFill>
            <a:ln w="19050" cap="sq">
              <a:solidFill>
                <a:srgbClr val="000000"/>
              </a:solidFill>
              <a:prstDash val="solid"/>
              <a:miter/>
            </a:ln>
          </p:spPr>
        </p:sp>
        <p:sp>
          <p:nvSpPr>
            <p:cNvPr id="10" name="TextBox 10"/>
            <p:cNvSpPr txBox="1"/>
            <p:nvPr/>
          </p:nvSpPr>
          <p:spPr>
            <a:xfrm>
              <a:off x="0" y="-38100"/>
              <a:ext cx="574735" cy="225954"/>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640758" y="1504986"/>
            <a:ext cx="3607232" cy="599573"/>
          </a:xfrm>
          <a:prstGeom prst="rect">
            <a:avLst/>
          </a:prstGeom>
        </p:spPr>
        <p:txBody>
          <a:bodyPr lIns="0" tIns="0" rIns="0" bIns="0" rtlCol="0" anchor="t">
            <a:spAutoFit/>
          </a:bodyPr>
          <a:lstStyle/>
          <a:p>
            <a:pPr algn="l">
              <a:lnSpc>
                <a:spcPts val="3891"/>
              </a:lnSpc>
            </a:pPr>
            <a:r>
              <a:rPr lang="en-US" sz="4011">
                <a:solidFill>
                  <a:srgbClr val="000000"/>
                </a:solidFill>
                <a:latin typeface="Times New Roman Bold"/>
                <a:ea typeface="Times New Roman Bold"/>
                <a:cs typeface="Times New Roman Bold"/>
                <a:sym typeface="Times New Roman Bold"/>
              </a:rPr>
              <a:t>Methode </a:t>
            </a:r>
          </a:p>
        </p:txBody>
      </p:sp>
      <p:sp>
        <p:nvSpPr>
          <p:cNvPr id="12" name="TextBox 12"/>
          <p:cNvSpPr txBox="1"/>
          <p:nvPr/>
        </p:nvSpPr>
        <p:spPr>
          <a:xfrm>
            <a:off x="1371600" y="2532327"/>
            <a:ext cx="11846818" cy="1795363"/>
          </a:xfrm>
          <a:prstGeom prst="rect">
            <a:avLst/>
          </a:prstGeom>
        </p:spPr>
        <p:txBody>
          <a:bodyPr wrap="square" lIns="0" tIns="0" rIns="0" bIns="0" rtlCol="0" anchor="t">
            <a:spAutoFit/>
          </a:bodyPr>
          <a:lstStyle/>
          <a:p>
            <a:pPr algn="l">
              <a:lnSpc>
                <a:spcPts val="2791"/>
              </a:lnSpc>
            </a:pPr>
            <a:r>
              <a:rPr lang="en-US" sz="2878" dirty="0">
                <a:solidFill>
                  <a:srgbClr val="000000"/>
                </a:solidFill>
                <a:latin typeface="Times New Roman"/>
                <a:ea typeface="Times New Roman"/>
                <a:cs typeface="Times New Roman"/>
                <a:sym typeface="Times New Roman"/>
              </a:rPr>
              <a:t>Research design is a design used to solve a problem in a research to a desired goal. The approach taken in this study is a quantitative approach. This study uses a double linear regression analysis method because the free variable consists of more than one. </a:t>
            </a:r>
          </a:p>
          <a:p>
            <a:pPr algn="l">
              <a:lnSpc>
                <a:spcPts val="2791"/>
              </a:lnSpc>
            </a:pPr>
            <a:endParaRPr lang="en-US" sz="2878" dirty="0">
              <a:solidFill>
                <a:srgbClr val="000000"/>
              </a:solidFill>
              <a:latin typeface="Times New Roman"/>
              <a:ea typeface="Times New Roman"/>
              <a:cs typeface="Times New Roman"/>
              <a:sym typeface="Times New Roman"/>
            </a:endParaRPr>
          </a:p>
        </p:txBody>
      </p:sp>
      <p:sp>
        <p:nvSpPr>
          <p:cNvPr id="13" name="Rectangle 12">
            <a:extLst>
              <a:ext uri="{FF2B5EF4-FFF2-40B4-BE49-F238E27FC236}">
                <a16:creationId xmlns:a16="http://schemas.microsoft.com/office/drawing/2014/main" id="{F964C58C-9BB9-4B22-923E-CD429F157F8A}"/>
              </a:ext>
            </a:extLst>
          </p:cNvPr>
          <p:cNvSpPr/>
          <p:nvPr/>
        </p:nvSpPr>
        <p:spPr>
          <a:xfrm>
            <a:off x="1311648" y="4229513"/>
            <a:ext cx="12298273" cy="4760278"/>
          </a:xfrm>
          <a:prstGeom prst="rect">
            <a:avLst/>
          </a:prstGeom>
        </p:spPr>
        <p:txBody>
          <a:bodyPr wrap="square">
            <a:spAutoFit/>
          </a:bodyPr>
          <a:lstStyle/>
          <a:p>
            <a:pPr>
              <a:lnSpc>
                <a:spcPts val="2791"/>
              </a:lnSpc>
            </a:pPr>
            <a:r>
              <a:rPr lang="en-US" sz="2800" dirty="0">
                <a:solidFill>
                  <a:srgbClr val="000000"/>
                </a:solidFill>
                <a:latin typeface="Times New Roman"/>
                <a:ea typeface="Times New Roman"/>
                <a:cs typeface="Times New Roman"/>
                <a:sym typeface="Times New Roman"/>
              </a:rPr>
              <a:t>Assessing normality is a vital step in statistical analysis to confirm that data conforms to a Gaussian distribution, which is a key assumption for parametric tests like ANOVA. Tests such as Kolmogorov-Smirnov test help determine if the data is normally distributed, ensuring the validity of subsequent analyses. Deviations from normality can undermine the accuracy of these tests, leading to potentially misleading results.</a:t>
            </a:r>
          </a:p>
          <a:p>
            <a:pPr>
              <a:lnSpc>
                <a:spcPts val="2791"/>
              </a:lnSpc>
            </a:pPr>
            <a:endParaRPr lang="en-US" sz="2800" dirty="0">
              <a:solidFill>
                <a:srgbClr val="000000"/>
              </a:solidFill>
              <a:latin typeface="Times New Roman"/>
              <a:ea typeface="Times New Roman"/>
              <a:cs typeface="Times New Roman"/>
              <a:sym typeface="Times New Roman"/>
            </a:endParaRPr>
          </a:p>
          <a:p>
            <a:pPr>
              <a:lnSpc>
                <a:spcPts val="2791"/>
              </a:lnSpc>
            </a:pPr>
            <a:r>
              <a:rPr lang="en-US" sz="2800" dirty="0">
                <a:solidFill>
                  <a:srgbClr val="000000"/>
                </a:solidFill>
                <a:latin typeface="Times New Roman"/>
                <a:ea typeface="Times New Roman"/>
                <a:cs typeface="Times New Roman"/>
                <a:sym typeface="Times New Roman"/>
              </a:rPr>
              <a:t>Reliability testing, such as using Cronbach's alpha, verifies the consistency of measurement tools. High reliability indicates that the instrument consistently measures the intended construct. Additionally, ANOVA (Analysis of Variance) compares means across multiple groups to identify significant differences. Together, normality and reliability checks, along with ANOVA, ensure robust and credible results in statistical analysis.</a:t>
            </a:r>
          </a:p>
        </p:txBody>
      </p:sp>
    </p:spTree>
  </p:cSld>
  <p:clrMapOvr>
    <a:masterClrMapping/>
  </p:clrMapOvr>
  <p:transition>
    <p:cover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sp>
      <p:sp>
        <p:nvSpPr>
          <p:cNvPr id="3" name="AutoShape 3"/>
          <p:cNvSpPr/>
          <p:nvPr/>
        </p:nvSpPr>
        <p:spPr>
          <a:xfrm>
            <a:off x="2463807" y="-6814194"/>
            <a:ext cx="0" cy="20061513"/>
          </a:xfrm>
          <a:prstGeom prst="line">
            <a:avLst/>
          </a:prstGeom>
          <a:ln w="28575" cap="flat">
            <a:solidFill>
              <a:srgbClr val="000000"/>
            </a:solidFill>
            <a:prstDash val="solid"/>
            <a:headEnd type="none" w="sm" len="sm"/>
            <a:tailEnd type="none" w="sm" len="sm"/>
          </a:ln>
        </p:spPr>
      </p:sp>
      <p:grpSp>
        <p:nvGrpSpPr>
          <p:cNvPr id="4" name="Group 4"/>
          <p:cNvGrpSpPr/>
          <p:nvPr/>
        </p:nvGrpSpPr>
        <p:grpSpPr>
          <a:xfrm>
            <a:off x="2227066" y="4641444"/>
            <a:ext cx="502056" cy="502056"/>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000000"/>
            </a:solidFill>
            <a:ln cap="sq">
              <a:noFill/>
              <a:prstDash val="solid"/>
              <a:miter/>
            </a:ln>
          </p:spPr>
        </p:sp>
        <p:sp>
          <p:nvSpPr>
            <p:cNvPr id="6" name="TextBox 6"/>
            <p:cNvSpPr txBox="1"/>
            <p:nvPr/>
          </p:nvSpPr>
          <p:spPr>
            <a:xfrm>
              <a:off x="190500" y="219075"/>
              <a:ext cx="431800" cy="403225"/>
            </a:xfrm>
            <a:prstGeom prst="rect">
              <a:avLst/>
            </a:prstGeom>
          </p:spPr>
          <p:txBody>
            <a:bodyPr lIns="50800" tIns="50800" rIns="50800" bIns="50800" rtlCol="0" anchor="ctr"/>
            <a:lstStyle/>
            <a:p>
              <a:pPr marL="0" lvl="0" indent="0" algn="ctr">
                <a:lnSpc>
                  <a:spcPts val="2266"/>
                </a:lnSpc>
                <a:spcBef>
                  <a:spcPct val="0"/>
                </a:spcBef>
              </a:pPr>
              <a:endParaRPr/>
            </a:p>
          </p:txBody>
        </p:sp>
      </p:grpSp>
      <p:grpSp>
        <p:nvGrpSpPr>
          <p:cNvPr id="7" name="Group 7"/>
          <p:cNvGrpSpPr/>
          <p:nvPr/>
        </p:nvGrpSpPr>
        <p:grpSpPr>
          <a:xfrm>
            <a:off x="2212779" y="2136657"/>
            <a:ext cx="502056" cy="502056"/>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000000"/>
            </a:solidFill>
          </p:spPr>
        </p:sp>
        <p:sp>
          <p:nvSpPr>
            <p:cNvPr id="9" name="TextBox 9"/>
            <p:cNvSpPr txBox="1"/>
            <p:nvPr/>
          </p:nvSpPr>
          <p:spPr>
            <a:xfrm>
              <a:off x="190500" y="219075"/>
              <a:ext cx="431800" cy="403225"/>
            </a:xfrm>
            <a:prstGeom prst="rect">
              <a:avLst/>
            </a:prstGeom>
          </p:spPr>
          <p:txBody>
            <a:bodyPr lIns="50800" tIns="50800" rIns="50800" bIns="50800" rtlCol="0" anchor="ctr"/>
            <a:lstStyle/>
            <a:p>
              <a:pPr algn="ctr">
                <a:lnSpc>
                  <a:spcPts val="2266"/>
                </a:lnSpc>
              </a:pPr>
              <a:endParaRPr/>
            </a:p>
          </p:txBody>
        </p:sp>
      </p:grpSp>
      <p:grpSp>
        <p:nvGrpSpPr>
          <p:cNvPr id="10" name="Group 10"/>
          <p:cNvGrpSpPr/>
          <p:nvPr/>
        </p:nvGrpSpPr>
        <p:grpSpPr>
          <a:xfrm>
            <a:off x="2227066" y="6656502"/>
            <a:ext cx="502056" cy="502056"/>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000000"/>
            </a:solidFill>
            <a:ln cap="sq">
              <a:noFill/>
              <a:prstDash val="solid"/>
              <a:miter/>
            </a:ln>
          </p:spPr>
        </p:sp>
        <p:sp>
          <p:nvSpPr>
            <p:cNvPr id="12" name="TextBox 12"/>
            <p:cNvSpPr txBox="1"/>
            <p:nvPr/>
          </p:nvSpPr>
          <p:spPr>
            <a:xfrm>
              <a:off x="190500" y="219075"/>
              <a:ext cx="431800" cy="403225"/>
            </a:xfrm>
            <a:prstGeom prst="rect">
              <a:avLst/>
            </a:prstGeom>
          </p:spPr>
          <p:txBody>
            <a:bodyPr lIns="50800" tIns="50800" rIns="50800" bIns="50800" rtlCol="0" anchor="ctr"/>
            <a:lstStyle/>
            <a:p>
              <a:pPr marL="0" lvl="0" indent="0" algn="ctr">
                <a:lnSpc>
                  <a:spcPts val="2266"/>
                </a:lnSpc>
                <a:spcBef>
                  <a:spcPct val="0"/>
                </a:spcBef>
              </a:pPr>
              <a:endParaRPr/>
            </a:p>
          </p:txBody>
        </p:sp>
      </p:grpSp>
      <p:sp>
        <p:nvSpPr>
          <p:cNvPr id="13" name="TextBox 13"/>
          <p:cNvSpPr txBox="1"/>
          <p:nvPr/>
        </p:nvSpPr>
        <p:spPr>
          <a:xfrm>
            <a:off x="1575327" y="1276505"/>
            <a:ext cx="3949971" cy="612346"/>
          </a:xfrm>
          <a:prstGeom prst="rect">
            <a:avLst/>
          </a:prstGeom>
        </p:spPr>
        <p:txBody>
          <a:bodyPr lIns="0" tIns="0" rIns="0" bIns="0" rtlCol="0" anchor="t">
            <a:spAutoFit/>
          </a:bodyPr>
          <a:lstStyle/>
          <a:p>
            <a:pPr marL="0" lvl="1" indent="0" algn="ctr">
              <a:lnSpc>
                <a:spcPts val="3908"/>
              </a:lnSpc>
              <a:spcBef>
                <a:spcPct val="0"/>
              </a:spcBef>
            </a:pPr>
            <a:r>
              <a:rPr lang="en-US" sz="4029">
                <a:solidFill>
                  <a:srgbClr val="000000"/>
                </a:solidFill>
                <a:latin typeface="Times New Roman Bold"/>
                <a:ea typeface="Times New Roman Bold"/>
                <a:cs typeface="Times New Roman Bold"/>
                <a:sym typeface="Times New Roman Bold"/>
              </a:rPr>
              <a:t>Findings </a:t>
            </a:r>
          </a:p>
        </p:txBody>
      </p:sp>
      <p:sp>
        <p:nvSpPr>
          <p:cNvPr id="14" name="TextBox 14"/>
          <p:cNvSpPr txBox="1"/>
          <p:nvPr/>
        </p:nvSpPr>
        <p:spPr>
          <a:xfrm>
            <a:off x="1833620" y="2236872"/>
            <a:ext cx="2197323" cy="339725"/>
          </a:xfrm>
          <a:prstGeom prst="rect">
            <a:avLst/>
          </a:prstGeom>
        </p:spPr>
        <p:txBody>
          <a:bodyPr lIns="0" tIns="0" rIns="0" bIns="0" rtlCol="0" anchor="t">
            <a:spAutoFit/>
          </a:bodyPr>
          <a:lstStyle/>
          <a:p>
            <a:pPr algn="l">
              <a:lnSpc>
                <a:spcPts val="2574"/>
              </a:lnSpc>
            </a:pPr>
            <a:r>
              <a:rPr lang="en-US" sz="2499">
                <a:solidFill>
                  <a:srgbClr val="000000"/>
                </a:solidFill>
                <a:latin typeface="DM Sans Bold"/>
                <a:ea typeface="DM Sans Bold"/>
                <a:cs typeface="DM Sans Bold"/>
                <a:sym typeface="DM Sans Bold"/>
              </a:rPr>
              <a:t>01</a:t>
            </a:r>
          </a:p>
        </p:txBody>
      </p:sp>
      <p:sp>
        <p:nvSpPr>
          <p:cNvPr id="15" name="TextBox 15"/>
          <p:cNvSpPr txBox="1"/>
          <p:nvPr/>
        </p:nvSpPr>
        <p:spPr>
          <a:xfrm>
            <a:off x="1833620" y="4803775"/>
            <a:ext cx="2197323" cy="339725"/>
          </a:xfrm>
          <a:prstGeom prst="rect">
            <a:avLst/>
          </a:prstGeom>
        </p:spPr>
        <p:txBody>
          <a:bodyPr lIns="0" tIns="0" rIns="0" bIns="0" rtlCol="0" anchor="t">
            <a:spAutoFit/>
          </a:bodyPr>
          <a:lstStyle/>
          <a:p>
            <a:pPr algn="l">
              <a:lnSpc>
                <a:spcPts val="2574"/>
              </a:lnSpc>
            </a:pPr>
            <a:r>
              <a:rPr lang="en-US" sz="2499">
                <a:solidFill>
                  <a:srgbClr val="000000"/>
                </a:solidFill>
                <a:latin typeface="DM Sans Bold"/>
                <a:ea typeface="DM Sans Bold"/>
                <a:cs typeface="DM Sans Bold"/>
                <a:sym typeface="DM Sans Bold"/>
              </a:rPr>
              <a:t>02</a:t>
            </a:r>
          </a:p>
        </p:txBody>
      </p:sp>
      <p:sp>
        <p:nvSpPr>
          <p:cNvPr id="16" name="TextBox 16"/>
          <p:cNvSpPr txBox="1"/>
          <p:nvPr/>
        </p:nvSpPr>
        <p:spPr>
          <a:xfrm>
            <a:off x="1833620" y="6756718"/>
            <a:ext cx="2197323" cy="339725"/>
          </a:xfrm>
          <a:prstGeom prst="rect">
            <a:avLst/>
          </a:prstGeom>
        </p:spPr>
        <p:txBody>
          <a:bodyPr lIns="0" tIns="0" rIns="0" bIns="0" rtlCol="0" anchor="t">
            <a:spAutoFit/>
          </a:bodyPr>
          <a:lstStyle/>
          <a:p>
            <a:pPr algn="l">
              <a:lnSpc>
                <a:spcPts val="2574"/>
              </a:lnSpc>
            </a:pPr>
            <a:r>
              <a:rPr lang="en-US" sz="2499">
                <a:solidFill>
                  <a:srgbClr val="000000"/>
                </a:solidFill>
                <a:latin typeface="DM Sans Bold"/>
                <a:ea typeface="DM Sans Bold"/>
                <a:cs typeface="DM Sans Bold"/>
                <a:sym typeface="DM Sans Bold"/>
              </a:rPr>
              <a:t>03</a:t>
            </a:r>
          </a:p>
        </p:txBody>
      </p:sp>
      <p:sp>
        <p:nvSpPr>
          <p:cNvPr id="17" name="Freeform 17"/>
          <p:cNvSpPr/>
          <p:nvPr/>
        </p:nvSpPr>
        <p:spPr>
          <a:xfrm>
            <a:off x="-1573240" y="8893298"/>
            <a:ext cx="4051334" cy="2765036"/>
          </a:xfrm>
          <a:custGeom>
            <a:avLst/>
            <a:gdLst/>
            <a:ahLst/>
            <a:cxnLst/>
            <a:rect l="l" t="t" r="r" b="b"/>
            <a:pathLst>
              <a:path w="4051334" h="2765036">
                <a:moveTo>
                  <a:pt x="0" y="0"/>
                </a:moveTo>
                <a:lnTo>
                  <a:pt x="4051334" y="0"/>
                </a:lnTo>
                <a:lnTo>
                  <a:pt x="4051334" y="2765036"/>
                </a:lnTo>
                <a:lnTo>
                  <a:pt x="0" y="27650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8" name="Freeform 18"/>
          <p:cNvSpPr/>
          <p:nvPr/>
        </p:nvSpPr>
        <p:spPr>
          <a:xfrm>
            <a:off x="15262955" y="8864586"/>
            <a:ext cx="4602314" cy="3618569"/>
          </a:xfrm>
          <a:custGeom>
            <a:avLst/>
            <a:gdLst/>
            <a:ahLst/>
            <a:cxnLst/>
            <a:rect l="l" t="t" r="r" b="b"/>
            <a:pathLst>
              <a:path w="4602314" h="3618569">
                <a:moveTo>
                  <a:pt x="0" y="0"/>
                </a:moveTo>
                <a:lnTo>
                  <a:pt x="4602314" y="0"/>
                </a:lnTo>
                <a:lnTo>
                  <a:pt x="4602314" y="3618569"/>
                </a:lnTo>
                <a:lnTo>
                  <a:pt x="0" y="3618569"/>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sp>
      <p:sp>
        <p:nvSpPr>
          <p:cNvPr id="19" name="Freeform 19"/>
          <p:cNvSpPr/>
          <p:nvPr/>
        </p:nvSpPr>
        <p:spPr>
          <a:xfrm>
            <a:off x="-674156" y="-1322787"/>
            <a:ext cx="4224468" cy="2645573"/>
          </a:xfrm>
          <a:custGeom>
            <a:avLst/>
            <a:gdLst/>
            <a:ahLst/>
            <a:cxnLst/>
            <a:rect l="l" t="t" r="r" b="b"/>
            <a:pathLst>
              <a:path w="4224468" h="2645573">
                <a:moveTo>
                  <a:pt x="0" y="0"/>
                </a:moveTo>
                <a:lnTo>
                  <a:pt x="4224468" y="0"/>
                </a:lnTo>
                <a:lnTo>
                  <a:pt x="4224468" y="2645574"/>
                </a:lnTo>
                <a:lnTo>
                  <a:pt x="0" y="2645574"/>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sp>
      <p:sp>
        <p:nvSpPr>
          <p:cNvPr id="20" name="Freeform 20"/>
          <p:cNvSpPr/>
          <p:nvPr/>
        </p:nvSpPr>
        <p:spPr>
          <a:xfrm>
            <a:off x="11101574" y="9560661"/>
            <a:ext cx="3169280" cy="2226419"/>
          </a:xfrm>
          <a:custGeom>
            <a:avLst/>
            <a:gdLst/>
            <a:ahLst/>
            <a:cxnLst/>
            <a:rect l="l" t="t" r="r" b="b"/>
            <a:pathLst>
              <a:path w="3169280" h="2226419">
                <a:moveTo>
                  <a:pt x="0" y="0"/>
                </a:moveTo>
                <a:lnTo>
                  <a:pt x="3169280" y="0"/>
                </a:lnTo>
                <a:lnTo>
                  <a:pt x="3169280" y="2226419"/>
                </a:lnTo>
                <a:lnTo>
                  <a:pt x="0" y="2226419"/>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sp>
      <p:sp>
        <p:nvSpPr>
          <p:cNvPr id="21" name="Freeform 21"/>
          <p:cNvSpPr/>
          <p:nvPr/>
        </p:nvSpPr>
        <p:spPr>
          <a:xfrm>
            <a:off x="9653627" y="-3037933"/>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sp>
      <p:sp>
        <p:nvSpPr>
          <p:cNvPr id="22" name="Freeform 22"/>
          <p:cNvSpPr/>
          <p:nvPr/>
        </p:nvSpPr>
        <p:spPr>
          <a:xfrm rot="-5400000">
            <a:off x="4745771" y="-1877331"/>
            <a:ext cx="2892762" cy="2919301"/>
          </a:xfrm>
          <a:custGeom>
            <a:avLst/>
            <a:gdLst/>
            <a:ahLst/>
            <a:cxnLst/>
            <a:rect l="l" t="t" r="r" b="b"/>
            <a:pathLst>
              <a:path w="2892762" h="2919301">
                <a:moveTo>
                  <a:pt x="0" y="0"/>
                </a:moveTo>
                <a:lnTo>
                  <a:pt x="2892761" y="0"/>
                </a:lnTo>
                <a:lnTo>
                  <a:pt x="2892761" y="2919301"/>
                </a:lnTo>
                <a:lnTo>
                  <a:pt x="0" y="2919301"/>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sp>
      <p:sp>
        <p:nvSpPr>
          <p:cNvPr id="23" name="Freeform 23"/>
          <p:cNvSpPr/>
          <p:nvPr/>
        </p:nvSpPr>
        <p:spPr>
          <a:xfrm>
            <a:off x="2932282" y="9271808"/>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sp>
      <p:sp>
        <p:nvSpPr>
          <p:cNvPr id="24" name="Freeform 24"/>
          <p:cNvSpPr/>
          <p:nvPr/>
        </p:nvSpPr>
        <p:spPr>
          <a:xfrm>
            <a:off x="15262955" y="-1072630"/>
            <a:ext cx="1996345" cy="2149497"/>
          </a:xfrm>
          <a:custGeom>
            <a:avLst/>
            <a:gdLst/>
            <a:ahLst/>
            <a:cxnLst/>
            <a:rect l="l" t="t" r="r" b="b"/>
            <a:pathLst>
              <a:path w="1996345" h="2149497">
                <a:moveTo>
                  <a:pt x="0" y="0"/>
                </a:moveTo>
                <a:lnTo>
                  <a:pt x="1996345" y="0"/>
                </a:lnTo>
                <a:lnTo>
                  <a:pt x="1996345" y="2149497"/>
                </a:lnTo>
                <a:lnTo>
                  <a:pt x="0" y="2149497"/>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sp>
      <p:sp>
        <p:nvSpPr>
          <p:cNvPr id="25" name="TextBox 25"/>
          <p:cNvSpPr txBox="1"/>
          <p:nvPr/>
        </p:nvSpPr>
        <p:spPr>
          <a:xfrm>
            <a:off x="2729123" y="2189133"/>
            <a:ext cx="3297465" cy="449580"/>
          </a:xfrm>
          <a:prstGeom prst="rect">
            <a:avLst/>
          </a:prstGeom>
        </p:spPr>
        <p:txBody>
          <a:bodyPr lIns="0" tIns="0" rIns="0" bIns="0" rtlCol="0" anchor="t">
            <a:spAutoFit/>
          </a:bodyPr>
          <a:lstStyle/>
          <a:p>
            <a:pPr algn="l">
              <a:lnSpc>
                <a:spcPts val="2910"/>
              </a:lnSpc>
            </a:pPr>
            <a:r>
              <a:rPr lang="en-US" sz="3000">
                <a:solidFill>
                  <a:srgbClr val="000000"/>
                </a:solidFill>
                <a:latin typeface="Times New Roman Condensed"/>
                <a:ea typeface="Times New Roman Condensed"/>
                <a:cs typeface="Times New Roman Condensed"/>
                <a:sym typeface="Times New Roman Condensed"/>
              </a:rPr>
              <a:t>Population and sample </a:t>
            </a:r>
          </a:p>
        </p:txBody>
      </p:sp>
      <p:sp>
        <p:nvSpPr>
          <p:cNvPr id="26" name="TextBox 26"/>
          <p:cNvSpPr txBox="1"/>
          <p:nvPr/>
        </p:nvSpPr>
        <p:spPr>
          <a:xfrm>
            <a:off x="2714835" y="2638713"/>
            <a:ext cx="10551040" cy="811530"/>
          </a:xfrm>
          <a:prstGeom prst="rect">
            <a:avLst/>
          </a:prstGeom>
        </p:spPr>
        <p:txBody>
          <a:bodyPr lIns="0" tIns="0" rIns="0" bIns="0" rtlCol="0" anchor="t">
            <a:spAutoFit/>
          </a:bodyPr>
          <a:lstStyle/>
          <a:p>
            <a:pPr algn="l">
              <a:lnSpc>
                <a:spcPts val="2910"/>
              </a:lnSpc>
            </a:pPr>
            <a:r>
              <a:rPr lang="en-US" sz="3000">
                <a:solidFill>
                  <a:srgbClr val="000000"/>
                </a:solidFill>
                <a:latin typeface="Times New Roman Condensed"/>
                <a:ea typeface="Times New Roman Condensed"/>
                <a:cs typeface="Times New Roman Condensed"/>
                <a:sym typeface="Times New Roman Condensed"/>
              </a:rPr>
              <a:t>Nursing students 2020 to 2023 total 328. sampling with accidental samplings with Slovenian formula 10% error rate obtained as many as 84 students </a:t>
            </a:r>
          </a:p>
        </p:txBody>
      </p:sp>
      <p:sp>
        <p:nvSpPr>
          <p:cNvPr id="27" name="TextBox 27"/>
          <p:cNvSpPr txBox="1"/>
          <p:nvPr/>
        </p:nvSpPr>
        <p:spPr>
          <a:xfrm>
            <a:off x="2729123" y="3393093"/>
            <a:ext cx="9120034" cy="811530"/>
          </a:xfrm>
          <a:prstGeom prst="rect">
            <a:avLst/>
          </a:prstGeom>
        </p:spPr>
        <p:txBody>
          <a:bodyPr lIns="0" tIns="0" rIns="0" bIns="0" rtlCol="0" anchor="t">
            <a:spAutoFit/>
          </a:bodyPr>
          <a:lstStyle/>
          <a:p>
            <a:pPr algn="l">
              <a:lnSpc>
                <a:spcPts val="2910"/>
              </a:lnSpc>
            </a:pPr>
            <a:r>
              <a:rPr lang="en-US" sz="3000">
                <a:solidFill>
                  <a:srgbClr val="000000"/>
                </a:solidFill>
                <a:latin typeface="Times New Roman Condensed"/>
                <a:ea typeface="Times New Roman Condensed"/>
                <a:cs typeface="Times New Roman Condensed"/>
                <a:sym typeface="Times New Roman Condensed"/>
              </a:rPr>
              <a:t>The criteria for qualifying as a sample in the research, the criteria that are active students willing to be respondents </a:t>
            </a:r>
          </a:p>
        </p:txBody>
      </p:sp>
      <p:sp>
        <p:nvSpPr>
          <p:cNvPr id="28" name="TextBox 28"/>
          <p:cNvSpPr txBox="1"/>
          <p:nvPr/>
        </p:nvSpPr>
        <p:spPr>
          <a:xfrm>
            <a:off x="2729123" y="4667682"/>
            <a:ext cx="6712101" cy="449580"/>
          </a:xfrm>
          <a:prstGeom prst="rect">
            <a:avLst/>
          </a:prstGeom>
        </p:spPr>
        <p:txBody>
          <a:bodyPr lIns="0" tIns="0" rIns="0" bIns="0" rtlCol="0" anchor="t">
            <a:spAutoFit/>
          </a:bodyPr>
          <a:lstStyle/>
          <a:p>
            <a:pPr algn="l">
              <a:lnSpc>
                <a:spcPts val="2910"/>
              </a:lnSpc>
            </a:pPr>
            <a:r>
              <a:rPr lang="en-US" sz="3000">
                <a:solidFill>
                  <a:srgbClr val="000000"/>
                </a:solidFill>
                <a:latin typeface="Times New Roman Condensed"/>
                <a:ea typeface="Times New Roman Condensed"/>
                <a:cs typeface="Times New Roman Condensed"/>
                <a:sym typeface="Times New Roman Condensed"/>
              </a:rPr>
              <a:t>Factor Internal (X1) and Factor Eksternal (X2)</a:t>
            </a:r>
          </a:p>
        </p:txBody>
      </p:sp>
      <p:sp>
        <p:nvSpPr>
          <p:cNvPr id="29" name="TextBox 29"/>
          <p:cNvSpPr txBox="1"/>
          <p:nvPr/>
        </p:nvSpPr>
        <p:spPr>
          <a:xfrm>
            <a:off x="2729123" y="4780398"/>
            <a:ext cx="7883988" cy="1535430"/>
          </a:xfrm>
          <a:prstGeom prst="rect">
            <a:avLst/>
          </a:prstGeom>
        </p:spPr>
        <p:txBody>
          <a:bodyPr lIns="0" tIns="0" rIns="0" bIns="0" rtlCol="0" anchor="t">
            <a:spAutoFit/>
          </a:bodyPr>
          <a:lstStyle/>
          <a:p>
            <a:pPr algn="l">
              <a:lnSpc>
                <a:spcPts val="2910"/>
              </a:lnSpc>
            </a:pPr>
            <a:r>
              <a:rPr lang="en-US" sz="3000">
                <a:solidFill>
                  <a:srgbClr val="000000"/>
                </a:solidFill>
                <a:latin typeface="Times New Roman Condensed"/>
                <a:ea typeface="Times New Roman Condensed"/>
                <a:cs typeface="Times New Roman Condensed"/>
                <a:sym typeface="Times New Roman Condensed"/>
              </a:rPr>
              <a:t>     </a:t>
            </a:r>
          </a:p>
          <a:p>
            <a:pPr algn="l">
              <a:lnSpc>
                <a:spcPts val="2910"/>
              </a:lnSpc>
            </a:pPr>
            <a:r>
              <a:rPr lang="en-US" sz="3000">
                <a:solidFill>
                  <a:srgbClr val="000000"/>
                </a:solidFill>
                <a:latin typeface="Times New Roman Condensed"/>
                <a:ea typeface="Times New Roman Condensed"/>
                <a:cs typeface="Times New Roman Condensed"/>
                <a:sym typeface="Times New Roman Condensed"/>
              </a:rPr>
              <a:t>1) Education </a:t>
            </a:r>
          </a:p>
          <a:p>
            <a:pPr algn="l">
              <a:lnSpc>
                <a:spcPts val="2910"/>
              </a:lnSpc>
            </a:pPr>
            <a:r>
              <a:rPr lang="en-US" sz="3000">
                <a:solidFill>
                  <a:srgbClr val="000000"/>
                </a:solidFill>
                <a:latin typeface="Times New Roman Condensed"/>
                <a:ea typeface="Times New Roman Condensed"/>
                <a:cs typeface="Times New Roman Condensed"/>
                <a:sym typeface="Times New Roman Condensed"/>
              </a:rPr>
              <a:t>2) Experience </a:t>
            </a:r>
          </a:p>
          <a:p>
            <a:pPr algn="l">
              <a:lnSpc>
                <a:spcPts val="2910"/>
              </a:lnSpc>
            </a:pPr>
            <a:r>
              <a:rPr lang="en-US" sz="3000">
                <a:solidFill>
                  <a:srgbClr val="000000"/>
                </a:solidFill>
                <a:latin typeface="Times New Roman Condensed"/>
                <a:ea typeface="Times New Roman Condensed"/>
                <a:cs typeface="Times New Roman Condensed"/>
                <a:sym typeface="Times New Roman Condensed"/>
              </a:rPr>
              <a:t>3) Age </a:t>
            </a:r>
          </a:p>
        </p:txBody>
      </p:sp>
      <p:sp>
        <p:nvSpPr>
          <p:cNvPr id="30" name="TextBox 30"/>
          <p:cNvSpPr txBox="1"/>
          <p:nvPr/>
        </p:nvSpPr>
        <p:spPr>
          <a:xfrm>
            <a:off x="6192152" y="5143500"/>
            <a:ext cx="6211718" cy="1535430"/>
          </a:xfrm>
          <a:prstGeom prst="rect">
            <a:avLst/>
          </a:prstGeom>
        </p:spPr>
        <p:txBody>
          <a:bodyPr lIns="0" tIns="0" rIns="0" bIns="0" rtlCol="0" anchor="t">
            <a:spAutoFit/>
          </a:bodyPr>
          <a:lstStyle/>
          <a:p>
            <a:pPr algn="l">
              <a:lnSpc>
                <a:spcPts val="2910"/>
              </a:lnSpc>
            </a:pPr>
            <a:r>
              <a:rPr lang="en-US" sz="3000">
                <a:solidFill>
                  <a:srgbClr val="000000"/>
                </a:solidFill>
                <a:latin typeface="Times New Roman Condensed"/>
                <a:ea typeface="Times New Roman Condensed"/>
                <a:cs typeface="Times New Roman Condensed"/>
                <a:sym typeface="Times New Roman Condensed"/>
              </a:rPr>
              <a:t>1) Media/information </a:t>
            </a:r>
          </a:p>
          <a:p>
            <a:pPr algn="l">
              <a:lnSpc>
                <a:spcPts val="2910"/>
              </a:lnSpc>
            </a:pPr>
            <a:r>
              <a:rPr lang="en-US" sz="3000">
                <a:solidFill>
                  <a:srgbClr val="000000"/>
                </a:solidFill>
                <a:latin typeface="Times New Roman Condensed"/>
                <a:ea typeface="Times New Roman Condensed"/>
                <a:cs typeface="Times New Roman Condensed"/>
                <a:sym typeface="Times New Roman Condensed"/>
              </a:rPr>
              <a:t>2) Social Culture </a:t>
            </a:r>
          </a:p>
          <a:p>
            <a:pPr algn="l">
              <a:lnSpc>
                <a:spcPts val="2910"/>
              </a:lnSpc>
            </a:pPr>
            <a:r>
              <a:rPr lang="en-US" sz="3000">
                <a:solidFill>
                  <a:srgbClr val="000000"/>
                </a:solidFill>
                <a:latin typeface="Times New Roman Condensed"/>
                <a:ea typeface="Times New Roman Condensed"/>
                <a:cs typeface="Times New Roman Condensed"/>
                <a:sym typeface="Times New Roman Condensed"/>
              </a:rPr>
              <a:t>3) Economics </a:t>
            </a:r>
          </a:p>
          <a:p>
            <a:pPr algn="l">
              <a:lnSpc>
                <a:spcPts val="2910"/>
              </a:lnSpc>
            </a:pPr>
            <a:r>
              <a:rPr lang="en-US" sz="3000">
                <a:solidFill>
                  <a:srgbClr val="000000"/>
                </a:solidFill>
                <a:latin typeface="Times New Roman Condensed"/>
                <a:ea typeface="Times New Roman Condensed"/>
                <a:cs typeface="Times New Roman Condensed"/>
                <a:sym typeface="Times New Roman Condensed"/>
              </a:rPr>
              <a:t>4) Environment </a:t>
            </a:r>
          </a:p>
        </p:txBody>
      </p:sp>
      <p:sp>
        <p:nvSpPr>
          <p:cNvPr id="31" name="TextBox 31"/>
          <p:cNvSpPr txBox="1"/>
          <p:nvPr/>
        </p:nvSpPr>
        <p:spPr>
          <a:xfrm>
            <a:off x="2932282" y="6555105"/>
            <a:ext cx="3528566" cy="581025"/>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Times New Roman"/>
                <a:ea typeface="Times New Roman"/>
                <a:cs typeface="Times New Roman"/>
                <a:sym typeface="Times New Roman"/>
              </a:rPr>
              <a:t>Operational Variable </a:t>
            </a:r>
          </a:p>
        </p:txBody>
      </p:sp>
      <p:sp>
        <p:nvSpPr>
          <p:cNvPr id="32" name="TextBox 32"/>
          <p:cNvSpPr txBox="1"/>
          <p:nvPr/>
        </p:nvSpPr>
        <p:spPr>
          <a:xfrm>
            <a:off x="2932282" y="7134542"/>
            <a:ext cx="12330673" cy="449580"/>
          </a:xfrm>
          <a:prstGeom prst="rect">
            <a:avLst/>
          </a:prstGeom>
        </p:spPr>
        <p:txBody>
          <a:bodyPr lIns="0" tIns="0" rIns="0" bIns="0" rtlCol="0" anchor="t">
            <a:spAutoFit/>
          </a:bodyPr>
          <a:lstStyle/>
          <a:p>
            <a:pPr algn="l">
              <a:lnSpc>
                <a:spcPts val="2910"/>
              </a:lnSpc>
            </a:pPr>
            <a:r>
              <a:rPr lang="en-US" sz="3000">
                <a:solidFill>
                  <a:srgbClr val="000000"/>
                </a:solidFill>
                <a:latin typeface="Times New Roman Condensed"/>
                <a:ea typeface="Times New Roman Condensed"/>
                <a:cs typeface="Times New Roman Condensed"/>
                <a:sym typeface="Times New Roman Condensed"/>
              </a:rPr>
              <a:t>Factor Internal (X1)                                                         Factor Eksternal (X2)</a:t>
            </a:r>
          </a:p>
        </p:txBody>
      </p:sp>
      <p:sp>
        <p:nvSpPr>
          <p:cNvPr id="33" name="TextBox 33"/>
          <p:cNvSpPr txBox="1"/>
          <p:nvPr/>
        </p:nvSpPr>
        <p:spPr>
          <a:xfrm>
            <a:off x="2932282" y="7158558"/>
            <a:ext cx="7883988" cy="1897380"/>
          </a:xfrm>
          <a:prstGeom prst="rect">
            <a:avLst/>
          </a:prstGeom>
        </p:spPr>
        <p:txBody>
          <a:bodyPr lIns="0" tIns="0" rIns="0" bIns="0" rtlCol="0" anchor="t">
            <a:spAutoFit/>
          </a:bodyPr>
          <a:lstStyle/>
          <a:p>
            <a:pPr algn="l">
              <a:lnSpc>
                <a:spcPts val="2910"/>
              </a:lnSpc>
            </a:pPr>
            <a:r>
              <a:rPr lang="en-US" sz="3000">
                <a:solidFill>
                  <a:srgbClr val="000000"/>
                </a:solidFill>
                <a:latin typeface="Times New Roman Condensed"/>
                <a:ea typeface="Times New Roman Condensed"/>
                <a:cs typeface="Times New Roman Condensed"/>
                <a:sym typeface="Times New Roman Condensed"/>
              </a:rPr>
              <a:t>     </a:t>
            </a:r>
          </a:p>
          <a:p>
            <a:pPr algn="l">
              <a:lnSpc>
                <a:spcPts val="2910"/>
              </a:lnSpc>
            </a:pPr>
            <a:r>
              <a:rPr lang="en-US" sz="3000">
                <a:solidFill>
                  <a:srgbClr val="000000"/>
                </a:solidFill>
                <a:latin typeface="Times New Roman Condensed"/>
                <a:ea typeface="Times New Roman Condensed"/>
                <a:cs typeface="Times New Roman Condensed"/>
                <a:sym typeface="Times New Roman Condensed"/>
              </a:rPr>
              <a:t>1) Education (+ 1,2,3,6) (-4,5,7)</a:t>
            </a:r>
          </a:p>
          <a:p>
            <a:pPr algn="l">
              <a:lnSpc>
                <a:spcPts val="2910"/>
              </a:lnSpc>
            </a:pPr>
            <a:r>
              <a:rPr lang="en-US" sz="3000">
                <a:solidFill>
                  <a:srgbClr val="000000"/>
                </a:solidFill>
                <a:latin typeface="Times New Roman Condensed"/>
                <a:ea typeface="Times New Roman Condensed"/>
                <a:cs typeface="Times New Roman Condensed"/>
                <a:sym typeface="Times New Roman Condensed"/>
              </a:rPr>
              <a:t>2) Experience (+8,9,10,11,12,13) (-14,15)</a:t>
            </a:r>
          </a:p>
          <a:p>
            <a:pPr algn="l">
              <a:lnSpc>
                <a:spcPts val="2910"/>
              </a:lnSpc>
            </a:pPr>
            <a:r>
              <a:rPr lang="en-US" sz="3000">
                <a:solidFill>
                  <a:srgbClr val="000000"/>
                </a:solidFill>
                <a:latin typeface="Times New Roman Condensed"/>
                <a:ea typeface="Times New Roman Condensed"/>
                <a:cs typeface="Times New Roman Condensed"/>
                <a:sym typeface="Times New Roman Condensed"/>
              </a:rPr>
              <a:t>3) Age (+18,20) (-16,17,19,21,22)</a:t>
            </a:r>
          </a:p>
          <a:p>
            <a:pPr algn="l">
              <a:lnSpc>
                <a:spcPts val="2910"/>
              </a:lnSpc>
            </a:pPr>
            <a:r>
              <a:rPr lang="en-US" sz="3000">
                <a:solidFill>
                  <a:srgbClr val="000000"/>
                </a:solidFill>
                <a:latin typeface="Times New Roman Condensed"/>
                <a:ea typeface="Times New Roman Condensed"/>
                <a:cs typeface="Times New Roman Condensed"/>
                <a:sym typeface="Times New Roman Condensed"/>
              </a:rPr>
              <a:t>4) interest (+23,24,25,28) (- 26,27,29,30)</a:t>
            </a:r>
          </a:p>
        </p:txBody>
      </p:sp>
      <p:sp>
        <p:nvSpPr>
          <p:cNvPr id="34" name="TextBox 34"/>
          <p:cNvSpPr txBox="1"/>
          <p:nvPr/>
        </p:nvSpPr>
        <p:spPr>
          <a:xfrm>
            <a:off x="9441223" y="7520508"/>
            <a:ext cx="7888728" cy="1535430"/>
          </a:xfrm>
          <a:prstGeom prst="rect">
            <a:avLst/>
          </a:prstGeom>
        </p:spPr>
        <p:txBody>
          <a:bodyPr lIns="0" tIns="0" rIns="0" bIns="0" rtlCol="0" anchor="t">
            <a:spAutoFit/>
          </a:bodyPr>
          <a:lstStyle/>
          <a:p>
            <a:pPr algn="l">
              <a:lnSpc>
                <a:spcPts val="2910"/>
              </a:lnSpc>
            </a:pPr>
            <a:r>
              <a:rPr lang="en-US" sz="3000">
                <a:solidFill>
                  <a:srgbClr val="000000"/>
                </a:solidFill>
                <a:latin typeface="Times New Roman Condensed"/>
                <a:ea typeface="Times New Roman Condensed"/>
                <a:cs typeface="Times New Roman Condensed"/>
                <a:sym typeface="Times New Roman Condensed"/>
              </a:rPr>
              <a:t>1) Media/information ) (+ 1,2,3,6,7,8) (- 4,5)</a:t>
            </a:r>
          </a:p>
          <a:p>
            <a:pPr algn="l">
              <a:lnSpc>
                <a:spcPts val="2910"/>
              </a:lnSpc>
            </a:pPr>
            <a:r>
              <a:rPr lang="en-US" sz="3000">
                <a:solidFill>
                  <a:srgbClr val="000000"/>
                </a:solidFill>
                <a:latin typeface="Times New Roman Condensed"/>
                <a:ea typeface="Times New Roman Condensed"/>
                <a:cs typeface="Times New Roman Condensed"/>
                <a:sym typeface="Times New Roman Condensed"/>
              </a:rPr>
              <a:t>2) Social Culture (+9,10,14) (- 11,12,13)</a:t>
            </a:r>
          </a:p>
          <a:p>
            <a:pPr algn="l">
              <a:lnSpc>
                <a:spcPts val="2910"/>
              </a:lnSpc>
            </a:pPr>
            <a:r>
              <a:rPr lang="en-US" sz="3000">
                <a:solidFill>
                  <a:srgbClr val="000000"/>
                </a:solidFill>
                <a:latin typeface="Times New Roman Condensed"/>
                <a:ea typeface="Times New Roman Condensed"/>
                <a:cs typeface="Times New Roman Condensed"/>
                <a:sym typeface="Times New Roman Condensed"/>
              </a:rPr>
              <a:t>3) Economics (+ 16,17,21) (- 13,15,18,19)</a:t>
            </a:r>
          </a:p>
          <a:p>
            <a:pPr algn="l">
              <a:lnSpc>
                <a:spcPts val="2910"/>
              </a:lnSpc>
            </a:pPr>
            <a:r>
              <a:rPr lang="en-US" sz="3000">
                <a:solidFill>
                  <a:srgbClr val="000000"/>
                </a:solidFill>
                <a:latin typeface="Times New Roman Condensed"/>
                <a:ea typeface="Times New Roman Condensed"/>
                <a:cs typeface="Times New Roman Condensed"/>
                <a:sym typeface="Times New Roman Condensed"/>
              </a:rPr>
              <a:t>4) Environment (+ 22,23,24,27,28,29,30) (- 20,21,25,26</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sp>
      <p:sp>
        <p:nvSpPr>
          <p:cNvPr id="3" name="Freeform 3"/>
          <p:cNvSpPr/>
          <p:nvPr/>
        </p:nvSpPr>
        <p:spPr>
          <a:xfrm rot="-5282649">
            <a:off x="753178" y="3852356"/>
            <a:ext cx="7567145" cy="2582288"/>
          </a:xfrm>
          <a:custGeom>
            <a:avLst/>
            <a:gdLst/>
            <a:ahLst/>
            <a:cxnLst/>
            <a:rect l="l" t="t" r="r" b="b"/>
            <a:pathLst>
              <a:path w="7567145" h="2582288">
                <a:moveTo>
                  <a:pt x="0" y="0"/>
                </a:moveTo>
                <a:lnTo>
                  <a:pt x="7567144" y="0"/>
                </a:lnTo>
                <a:lnTo>
                  <a:pt x="7567144" y="2582288"/>
                </a:lnTo>
                <a:lnTo>
                  <a:pt x="0" y="2582288"/>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4" name="Freeform 4"/>
          <p:cNvSpPr/>
          <p:nvPr/>
        </p:nvSpPr>
        <p:spPr>
          <a:xfrm>
            <a:off x="1780231" y="2037564"/>
            <a:ext cx="5513037" cy="6211873"/>
          </a:xfrm>
          <a:custGeom>
            <a:avLst/>
            <a:gdLst/>
            <a:ahLst/>
            <a:cxnLst/>
            <a:rect l="l" t="t" r="r" b="b"/>
            <a:pathLst>
              <a:path w="5513037" h="6211873">
                <a:moveTo>
                  <a:pt x="0" y="0"/>
                </a:moveTo>
                <a:lnTo>
                  <a:pt x="5513038" y="0"/>
                </a:lnTo>
                <a:lnTo>
                  <a:pt x="5513038" y="6211872"/>
                </a:lnTo>
                <a:lnTo>
                  <a:pt x="0" y="621187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5" name="Group 5"/>
          <p:cNvGrpSpPr/>
          <p:nvPr/>
        </p:nvGrpSpPr>
        <p:grpSpPr>
          <a:xfrm>
            <a:off x="7293269" y="1574350"/>
            <a:ext cx="9539908" cy="5768858"/>
            <a:chOff x="0" y="0"/>
            <a:chExt cx="3527481" cy="2133096"/>
          </a:xfrm>
        </p:grpSpPr>
        <p:sp>
          <p:nvSpPr>
            <p:cNvPr id="6" name="Freeform 6"/>
            <p:cNvSpPr/>
            <p:nvPr/>
          </p:nvSpPr>
          <p:spPr>
            <a:xfrm>
              <a:off x="0" y="0"/>
              <a:ext cx="3527481" cy="2133096"/>
            </a:xfrm>
            <a:custGeom>
              <a:avLst/>
              <a:gdLst/>
              <a:ahLst/>
              <a:cxnLst/>
              <a:rect l="l" t="t" r="r" b="b"/>
              <a:pathLst>
                <a:path w="3527481" h="2133096">
                  <a:moveTo>
                    <a:pt x="12173" y="0"/>
                  </a:moveTo>
                  <a:lnTo>
                    <a:pt x="3515308" y="0"/>
                  </a:lnTo>
                  <a:cubicBezTo>
                    <a:pt x="3522031" y="0"/>
                    <a:pt x="3527481" y="5450"/>
                    <a:pt x="3527481" y="12173"/>
                  </a:cubicBezTo>
                  <a:lnTo>
                    <a:pt x="3527481" y="2120923"/>
                  </a:lnTo>
                  <a:cubicBezTo>
                    <a:pt x="3527481" y="2127646"/>
                    <a:pt x="3522031" y="2133096"/>
                    <a:pt x="3515308" y="2133096"/>
                  </a:cubicBezTo>
                  <a:lnTo>
                    <a:pt x="12173" y="2133096"/>
                  </a:lnTo>
                  <a:cubicBezTo>
                    <a:pt x="5450" y="2133096"/>
                    <a:pt x="0" y="2127646"/>
                    <a:pt x="0" y="2120923"/>
                  </a:cubicBezTo>
                  <a:lnTo>
                    <a:pt x="0" y="12173"/>
                  </a:lnTo>
                  <a:cubicBezTo>
                    <a:pt x="0" y="5450"/>
                    <a:pt x="5450" y="0"/>
                    <a:pt x="12173" y="0"/>
                  </a:cubicBezTo>
                  <a:close/>
                </a:path>
              </a:pathLst>
            </a:custGeom>
            <a:solidFill>
              <a:srgbClr val="8AB7E2"/>
            </a:solidFill>
            <a:ln w="9525" cap="sq">
              <a:solidFill>
                <a:srgbClr val="000000"/>
              </a:solidFill>
              <a:prstDash val="solid"/>
              <a:miter/>
            </a:ln>
          </p:spPr>
        </p:sp>
        <p:sp>
          <p:nvSpPr>
            <p:cNvPr id="7" name="TextBox 7"/>
            <p:cNvSpPr txBox="1"/>
            <p:nvPr/>
          </p:nvSpPr>
          <p:spPr>
            <a:xfrm>
              <a:off x="0" y="-38100"/>
              <a:ext cx="3527481" cy="2171196"/>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8" name="Group 8"/>
          <p:cNvGrpSpPr/>
          <p:nvPr/>
        </p:nvGrpSpPr>
        <p:grpSpPr>
          <a:xfrm>
            <a:off x="7293269" y="704985"/>
            <a:ext cx="1850731" cy="869365"/>
            <a:chOff x="0" y="0"/>
            <a:chExt cx="385253" cy="180969"/>
          </a:xfrm>
        </p:grpSpPr>
        <p:sp>
          <p:nvSpPr>
            <p:cNvPr id="9" name="Freeform 9"/>
            <p:cNvSpPr/>
            <p:nvPr/>
          </p:nvSpPr>
          <p:spPr>
            <a:xfrm>
              <a:off x="0" y="0"/>
              <a:ext cx="385253" cy="180969"/>
            </a:xfrm>
            <a:custGeom>
              <a:avLst/>
              <a:gdLst/>
              <a:ahLst/>
              <a:cxnLst/>
              <a:rect l="l" t="t" r="r" b="b"/>
              <a:pathLst>
                <a:path w="385253" h="180969">
                  <a:moveTo>
                    <a:pt x="71114" y="0"/>
                  </a:moveTo>
                  <a:lnTo>
                    <a:pt x="314139" y="0"/>
                  </a:lnTo>
                  <a:cubicBezTo>
                    <a:pt x="353414" y="0"/>
                    <a:pt x="385253" y="31839"/>
                    <a:pt x="385253" y="71114"/>
                  </a:cubicBezTo>
                  <a:lnTo>
                    <a:pt x="385253" y="109855"/>
                  </a:lnTo>
                  <a:cubicBezTo>
                    <a:pt x="385253" y="149130"/>
                    <a:pt x="353414" y="180969"/>
                    <a:pt x="314139" y="180969"/>
                  </a:cubicBezTo>
                  <a:lnTo>
                    <a:pt x="71114" y="180969"/>
                  </a:lnTo>
                  <a:cubicBezTo>
                    <a:pt x="31839" y="180969"/>
                    <a:pt x="0" y="149130"/>
                    <a:pt x="0" y="109855"/>
                  </a:cubicBezTo>
                  <a:lnTo>
                    <a:pt x="0" y="71114"/>
                  </a:lnTo>
                  <a:cubicBezTo>
                    <a:pt x="0" y="31839"/>
                    <a:pt x="31839" y="0"/>
                    <a:pt x="71114" y="0"/>
                  </a:cubicBezTo>
                  <a:close/>
                </a:path>
              </a:pathLst>
            </a:custGeom>
            <a:solidFill>
              <a:srgbClr val="FFFFFF"/>
            </a:solidFill>
            <a:ln w="19050" cap="sq">
              <a:solidFill>
                <a:srgbClr val="000000"/>
              </a:solidFill>
              <a:prstDash val="solid"/>
              <a:miter/>
            </a:ln>
          </p:spPr>
        </p:sp>
        <p:sp>
          <p:nvSpPr>
            <p:cNvPr id="10" name="TextBox 10"/>
            <p:cNvSpPr txBox="1"/>
            <p:nvPr/>
          </p:nvSpPr>
          <p:spPr>
            <a:xfrm>
              <a:off x="0" y="-38100"/>
              <a:ext cx="385253" cy="219069"/>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7444764" y="914878"/>
            <a:ext cx="3872214" cy="449580"/>
          </a:xfrm>
          <a:prstGeom prst="rect">
            <a:avLst/>
          </a:prstGeom>
        </p:spPr>
        <p:txBody>
          <a:bodyPr lIns="0" tIns="0" rIns="0" bIns="0" rtlCol="0" anchor="t">
            <a:spAutoFit/>
          </a:bodyPr>
          <a:lstStyle/>
          <a:p>
            <a:pPr algn="l">
              <a:lnSpc>
                <a:spcPts val="2910"/>
              </a:lnSpc>
            </a:pPr>
            <a:r>
              <a:rPr lang="en-US" sz="3000">
                <a:solidFill>
                  <a:srgbClr val="000000"/>
                </a:solidFill>
                <a:latin typeface="Times New Roman"/>
                <a:ea typeface="Times New Roman"/>
                <a:cs typeface="Times New Roman"/>
                <a:sym typeface="Times New Roman"/>
              </a:rPr>
              <a:t>Findings</a:t>
            </a:r>
          </a:p>
        </p:txBody>
      </p:sp>
      <p:sp>
        <p:nvSpPr>
          <p:cNvPr id="12" name="TextBox 12"/>
          <p:cNvSpPr txBox="1"/>
          <p:nvPr/>
        </p:nvSpPr>
        <p:spPr>
          <a:xfrm>
            <a:off x="7565994" y="1871166"/>
            <a:ext cx="8418326" cy="1597025"/>
          </a:xfrm>
          <a:prstGeom prst="rect">
            <a:avLst/>
          </a:prstGeom>
        </p:spPr>
        <p:txBody>
          <a:bodyPr lIns="0" tIns="0" rIns="0" bIns="0" rtlCol="0" anchor="t">
            <a:spAutoFit/>
          </a:bodyPr>
          <a:lstStyle/>
          <a:p>
            <a:pPr algn="l">
              <a:lnSpc>
                <a:spcPts val="2424"/>
              </a:lnSpc>
            </a:pPr>
            <a:r>
              <a:rPr lang="en-US" sz="2499">
                <a:solidFill>
                  <a:srgbClr val="000000"/>
                </a:solidFill>
                <a:latin typeface="Times New Roman"/>
                <a:ea typeface="Times New Roman"/>
                <a:cs typeface="Times New Roman"/>
                <a:sym typeface="Times New Roman"/>
              </a:rPr>
              <a:t>demographic characteristics of respondents </a:t>
            </a:r>
          </a:p>
          <a:p>
            <a:pPr algn="l">
              <a:lnSpc>
                <a:spcPts val="2424"/>
              </a:lnSpc>
            </a:pPr>
            <a:r>
              <a:rPr lang="en-US" sz="2499">
                <a:solidFill>
                  <a:srgbClr val="000000"/>
                </a:solidFill>
                <a:latin typeface="Times New Roman"/>
                <a:ea typeface="Times New Roman"/>
                <a:cs typeface="Times New Roman"/>
                <a:sym typeface="Times New Roman"/>
              </a:rPr>
              <a:t>1. age </a:t>
            </a:r>
          </a:p>
          <a:p>
            <a:pPr algn="l">
              <a:lnSpc>
                <a:spcPts val="2424"/>
              </a:lnSpc>
            </a:pPr>
            <a:r>
              <a:rPr lang="en-US" sz="2499">
                <a:solidFill>
                  <a:srgbClr val="000000"/>
                </a:solidFill>
                <a:latin typeface="Times New Roman"/>
                <a:ea typeface="Times New Roman"/>
                <a:cs typeface="Times New Roman"/>
                <a:sym typeface="Times New Roman"/>
              </a:rPr>
              <a:t>2. gender </a:t>
            </a:r>
          </a:p>
          <a:p>
            <a:pPr algn="l">
              <a:lnSpc>
                <a:spcPts val="2424"/>
              </a:lnSpc>
            </a:pPr>
            <a:r>
              <a:rPr lang="en-US" sz="2499">
                <a:solidFill>
                  <a:srgbClr val="000000"/>
                </a:solidFill>
                <a:latin typeface="Times New Roman"/>
                <a:ea typeface="Times New Roman"/>
                <a:cs typeface="Times New Roman"/>
                <a:sym typeface="Times New Roman"/>
              </a:rPr>
              <a:t>3. generation 2020, 2021, 2022, 2023 </a:t>
            </a:r>
          </a:p>
          <a:p>
            <a:pPr algn="l">
              <a:lnSpc>
                <a:spcPts val="2424"/>
              </a:lnSpc>
            </a:pPr>
            <a:r>
              <a:rPr lang="en-US" sz="2499">
                <a:solidFill>
                  <a:srgbClr val="000000"/>
                </a:solidFill>
                <a:latin typeface="Times New Roman"/>
                <a:ea typeface="Times New Roman"/>
                <a:cs typeface="Times New Roman"/>
                <a:sym typeface="Times New Roman"/>
              </a:rPr>
              <a:t>4. have attended sports nursing courses </a:t>
            </a:r>
          </a:p>
        </p:txBody>
      </p:sp>
      <p:sp>
        <p:nvSpPr>
          <p:cNvPr id="13" name="TextBox 13"/>
          <p:cNvSpPr txBox="1"/>
          <p:nvPr/>
        </p:nvSpPr>
        <p:spPr>
          <a:xfrm>
            <a:off x="7565994" y="3468191"/>
            <a:ext cx="8418326" cy="4340225"/>
          </a:xfrm>
          <a:prstGeom prst="rect">
            <a:avLst/>
          </a:prstGeom>
        </p:spPr>
        <p:txBody>
          <a:bodyPr lIns="0" tIns="0" rIns="0" bIns="0" rtlCol="0" anchor="t">
            <a:spAutoFit/>
          </a:bodyPr>
          <a:lstStyle/>
          <a:p>
            <a:pPr algn="l">
              <a:lnSpc>
                <a:spcPts val="2424"/>
              </a:lnSpc>
            </a:pPr>
            <a:r>
              <a:rPr lang="en-US" sz="2499">
                <a:solidFill>
                  <a:srgbClr val="000000"/>
                </a:solidFill>
                <a:latin typeface="Times New Roman"/>
                <a:ea typeface="Times New Roman"/>
                <a:cs typeface="Times New Roman"/>
                <a:sym typeface="Times New Roman"/>
              </a:rPr>
              <a:t>Respondent characteristics </a:t>
            </a:r>
          </a:p>
          <a:p>
            <a:pPr algn="l">
              <a:lnSpc>
                <a:spcPts val="2424"/>
              </a:lnSpc>
            </a:pPr>
            <a:r>
              <a:rPr lang="en-US" sz="2499">
                <a:solidFill>
                  <a:srgbClr val="000000"/>
                </a:solidFill>
                <a:latin typeface="Times New Roman"/>
                <a:ea typeface="Times New Roman"/>
                <a:cs typeface="Times New Roman"/>
                <a:sym typeface="Times New Roman"/>
              </a:rPr>
              <a:t>Extent                Gender </a:t>
            </a:r>
          </a:p>
          <a:p>
            <a:pPr algn="l">
              <a:lnSpc>
                <a:spcPts val="2424"/>
              </a:lnSpc>
            </a:pPr>
            <a:r>
              <a:rPr lang="en-US" sz="2499">
                <a:solidFill>
                  <a:srgbClr val="000000"/>
                </a:solidFill>
                <a:latin typeface="Times New Roman"/>
                <a:ea typeface="Times New Roman"/>
                <a:cs typeface="Times New Roman"/>
                <a:sym typeface="Times New Roman"/>
              </a:rPr>
              <a:t>2020 (25%)          Male (7,2%)</a:t>
            </a:r>
          </a:p>
          <a:p>
            <a:pPr algn="l">
              <a:lnSpc>
                <a:spcPts val="2424"/>
              </a:lnSpc>
            </a:pPr>
            <a:r>
              <a:rPr lang="en-US" sz="2499">
                <a:solidFill>
                  <a:srgbClr val="000000"/>
                </a:solidFill>
                <a:latin typeface="Times New Roman"/>
                <a:ea typeface="Times New Roman"/>
                <a:cs typeface="Times New Roman"/>
                <a:sym typeface="Times New Roman"/>
              </a:rPr>
              <a:t>2021 (26,2%)       Female (92,2%)</a:t>
            </a:r>
          </a:p>
          <a:p>
            <a:pPr algn="l">
              <a:lnSpc>
                <a:spcPts val="2424"/>
              </a:lnSpc>
            </a:pPr>
            <a:r>
              <a:rPr lang="en-US" sz="2499">
                <a:solidFill>
                  <a:srgbClr val="000000"/>
                </a:solidFill>
                <a:latin typeface="Times New Roman"/>
                <a:ea typeface="Times New Roman"/>
                <a:cs typeface="Times New Roman"/>
                <a:sym typeface="Times New Roman"/>
              </a:rPr>
              <a:t>2022 (26,2%)</a:t>
            </a:r>
          </a:p>
          <a:p>
            <a:pPr algn="l">
              <a:lnSpc>
                <a:spcPts val="2424"/>
              </a:lnSpc>
            </a:pPr>
            <a:r>
              <a:rPr lang="en-US" sz="2499">
                <a:solidFill>
                  <a:srgbClr val="000000"/>
                </a:solidFill>
                <a:latin typeface="Times New Roman"/>
                <a:ea typeface="Times New Roman"/>
                <a:cs typeface="Times New Roman"/>
                <a:sym typeface="Times New Roman"/>
              </a:rPr>
              <a:t>2023 (22,6%)</a:t>
            </a:r>
          </a:p>
          <a:p>
            <a:pPr algn="l">
              <a:lnSpc>
                <a:spcPts val="2424"/>
              </a:lnSpc>
            </a:pPr>
            <a:r>
              <a:rPr lang="en-US" sz="2499">
                <a:solidFill>
                  <a:srgbClr val="000000"/>
                </a:solidFill>
                <a:latin typeface="Times New Roman"/>
                <a:ea typeface="Times New Roman"/>
                <a:cs typeface="Times New Roman"/>
                <a:sym typeface="Times New Roman"/>
              </a:rPr>
              <a:t>It is known that the results of respondents regarding student internal factors were less than 62 points, the highest score was 107 points with an average score of 89.99 with a standard deviation of 8.753</a:t>
            </a:r>
          </a:p>
          <a:p>
            <a:pPr algn="l">
              <a:lnSpc>
                <a:spcPts val="2424"/>
              </a:lnSpc>
            </a:pPr>
            <a:endParaRPr lang="en-US" sz="2499">
              <a:solidFill>
                <a:srgbClr val="000000"/>
              </a:solidFill>
              <a:latin typeface="Times New Roman"/>
              <a:ea typeface="Times New Roman"/>
              <a:cs typeface="Times New Roman"/>
              <a:sym typeface="Times New Roman"/>
            </a:endParaRPr>
          </a:p>
          <a:p>
            <a:pPr algn="l">
              <a:lnSpc>
                <a:spcPts val="2424"/>
              </a:lnSpc>
            </a:pPr>
            <a:endParaRPr lang="en-US" sz="2499">
              <a:solidFill>
                <a:srgbClr val="000000"/>
              </a:solidFill>
              <a:latin typeface="Times New Roman"/>
              <a:ea typeface="Times New Roman"/>
              <a:cs typeface="Times New Roman"/>
              <a:sym typeface="Times New Roman"/>
            </a:endParaRPr>
          </a:p>
          <a:p>
            <a:pPr algn="l">
              <a:lnSpc>
                <a:spcPts val="2424"/>
              </a:lnSpc>
            </a:pPr>
            <a:endParaRPr lang="en-US" sz="2499">
              <a:solidFill>
                <a:srgbClr val="000000"/>
              </a:solidFill>
              <a:latin typeface="Times New Roman"/>
              <a:ea typeface="Times New Roman"/>
              <a:cs typeface="Times New Roman"/>
              <a:sym typeface="Times New Roman"/>
            </a:endParaRPr>
          </a:p>
          <a:p>
            <a:pPr algn="l">
              <a:lnSpc>
                <a:spcPts val="2424"/>
              </a:lnSpc>
            </a:pPr>
            <a:endParaRPr lang="en-US" sz="2499">
              <a:solidFill>
                <a:srgbClr val="000000"/>
              </a:solidFill>
              <a:latin typeface="Times New Roman"/>
              <a:ea typeface="Times New Roman"/>
              <a:cs typeface="Times New Roman"/>
              <a:sym typeface="Times New Roman"/>
            </a:endParaRPr>
          </a:p>
        </p:txBody>
      </p:sp>
    </p:spTree>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3994509"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sp>
      <p:grpSp>
        <p:nvGrpSpPr>
          <p:cNvPr id="3" name="Group 3"/>
          <p:cNvGrpSpPr/>
          <p:nvPr/>
        </p:nvGrpSpPr>
        <p:grpSpPr>
          <a:xfrm>
            <a:off x="7376968" y="1115407"/>
            <a:ext cx="2438313" cy="633772"/>
            <a:chOff x="0" y="0"/>
            <a:chExt cx="507565" cy="131928"/>
          </a:xfrm>
        </p:grpSpPr>
        <p:sp>
          <p:nvSpPr>
            <p:cNvPr id="4" name="Freeform 4"/>
            <p:cNvSpPr/>
            <p:nvPr/>
          </p:nvSpPr>
          <p:spPr>
            <a:xfrm>
              <a:off x="0" y="0"/>
              <a:ext cx="507565" cy="131928"/>
            </a:xfrm>
            <a:custGeom>
              <a:avLst/>
              <a:gdLst/>
              <a:ahLst/>
              <a:cxnLst/>
              <a:rect l="l" t="t" r="r" b="b"/>
              <a:pathLst>
                <a:path w="507565" h="131928">
                  <a:moveTo>
                    <a:pt x="53977" y="0"/>
                  </a:moveTo>
                  <a:lnTo>
                    <a:pt x="453588" y="0"/>
                  </a:lnTo>
                  <a:cubicBezTo>
                    <a:pt x="467904" y="0"/>
                    <a:pt x="481633" y="5687"/>
                    <a:pt x="491756" y="15809"/>
                  </a:cubicBezTo>
                  <a:cubicBezTo>
                    <a:pt x="501878" y="25932"/>
                    <a:pt x="507565" y="39661"/>
                    <a:pt x="507565" y="53977"/>
                  </a:cubicBezTo>
                  <a:lnTo>
                    <a:pt x="507565" y="77951"/>
                  </a:lnTo>
                  <a:cubicBezTo>
                    <a:pt x="507565" y="92266"/>
                    <a:pt x="501878" y="105995"/>
                    <a:pt x="491756" y="116118"/>
                  </a:cubicBezTo>
                  <a:cubicBezTo>
                    <a:pt x="481633" y="126241"/>
                    <a:pt x="467904" y="131928"/>
                    <a:pt x="453588" y="131928"/>
                  </a:cubicBezTo>
                  <a:lnTo>
                    <a:pt x="53977" y="131928"/>
                  </a:lnTo>
                  <a:cubicBezTo>
                    <a:pt x="24166" y="131928"/>
                    <a:pt x="0" y="107761"/>
                    <a:pt x="0" y="77951"/>
                  </a:cubicBezTo>
                  <a:lnTo>
                    <a:pt x="0" y="53977"/>
                  </a:lnTo>
                  <a:cubicBezTo>
                    <a:pt x="0" y="39661"/>
                    <a:pt x="5687" y="25932"/>
                    <a:pt x="15809" y="15809"/>
                  </a:cubicBezTo>
                  <a:cubicBezTo>
                    <a:pt x="25932" y="5687"/>
                    <a:pt x="39661" y="0"/>
                    <a:pt x="53977" y="0"/>
                  </a:cubicBezTo>
                  <a:close/>
                </a:path>
              </a:pathLst>
            </a:custGeom>
            <a:solidFill>
              <a:srgbClr val="FFFFFF"/>
            </a:solidFill>
            <a:ln w="19050" cap="sq">
              <a:solidFill>
                <a:srgbClr val="000000"/>
              </a:solidFill>
              <a:prstDash val="solid"/>
              <a:miter/>
            </a:ln>
          </p:spPr>
        </p:sp>
        <p:sp>
          <p:nvSpPr>
            <p:cNvPr id="5" name="TextBox 5"/>
            <p:cNvSpPr txBox="1"/>
            <p:nvPr/>
          </p:nvSpPr>
          <p:spPr>
            <a:xfrm>
              <a:off x="0" y="-38100"/>
              <a:ext cx="507565" cy="17002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3558445" y="1218003"/>
            <a:ext cx="10142410" cy="531176"/>
          </a:xfrm>
          <a:prstGeom prst="rect">
            <a:avLst/>
          </a:prstGeom>
        </p:spPr>
        <p:txBody>
          <a:bodyPr lIns="0" tIns="0" rIns="0" bIns="0" rtlCol="0" anchor="t">
            <a:spAutoFit/>
          </a:bodyPr>
          <a:lstStyle/>
          <a:p>
            <a:pPr algn="ctr">
              <a:lnSpc>
                <a:spcPts val="3405"/>
              </a:lnSpc>
            </a:pPr>
            <a:r>
              <a:rPr lang="en-US" sz="3510">
                <a:solidFill>
                  <a:srgbClr val="000000"/>
                </a:solidFill>
                <a:latin typeface="Times New Roman"/>
                <a:ea typeface="Times New Roman"/>
                <a:cs typeface="Times New Roman"/>
                <a:sym typeface="Times New Roman"/>
              </a:rPr>
              <a:t>Findings</a:t>
            </a:r>
          </a:p>
        </p:txBody>
      </p:sp>
      <p:sp>
        <p:nvSpPr>
          <p:cNvPr id="7" name="Freeform 7"/>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a:off x="5847044" y="9882374"/>
            <a:ext cx="3296956" cy="809253"/>
          </a:xfrm>
          <a:custGeom>
            <a:avLst/>
            <a:gdLst/>
            <a:ahLst/>
            <a:cxnLst/>
            <a:rect l="l" t="t" r="r" b="b"/>
            <a:pathLst>
              <a:path w="3296956" h="809253">
                <a:moveTo>
                  <a:pt x="0" y="0"/>
                </a:moveTo>
                <a:lnTo>
                  <a:pt x="3296956" y="0"/>
                </a:lnTo>
                <a:lnTo>
                  <a:pt x="3296956" y="809252"/>
                </a:lnTo>
                <a:lnTo>
                  <a:pt x="0" y="80925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a:off x="14494772" y="9017983"/>
            <a:ext cx="4427843" cy="3481392"/>
          </a:xfrm>
          <a:custGeom>
            <a:avLst/>
            <a:gdLst/>
            <a:ahLst/>
            <a:cxnLst/>
            <a:rect l="l" t="t" r="r" b="b"/>
            <a:pathLst>
              <a:path w="4427843" h="3481392">
                <a:moveTo>
                  <a:pt x="0" y="0"/>
                </a:moveTo>
                <a:lnTo>
                  <a:pt x="4427843" y="0"/>
                </a:lnTo>
                <a:lnTo>
                  <a:pt x="4427843" y="3481391"/>
                </a:lnTo>
                <a:lnTo>
                  <a:pt x="0" y="3481391"/>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sp>
      <p:sp>
        <p:nvSpPr>
          <p:cNvPr id="10" name="Freeform 10"/>
          <p:cNvSpPr/>
          <p:nvPr/>
        </p:nvSpPr>
        <p:spPr>
          <a:xfrm>
            <a:off x="-890707" y="-1670650"/>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sp>
      <p:sp>
        <p:nvSpPr>
          <p:cNvPr id="11" name="Freeform 11"/>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sp>
      <p:sp>
        <p:nvSpPr>
          <p:cNvPr id="12" name="Freeform 12"/>
          <p:cNvSpPr/>
          <p:nvPr/>
        </p:nvSpPr>
        <p:spPr>
          <a:xfrm>
            <a:off x="10138935" y="9258300"/>
            <a:ext cx="4076270" cy="2863579"/>
          </a:xfrm>
          <a:custGeom>
            <a:avLst/>
            <a:gdLst/>
            <a:ahLst/>
            <a:cxnLst/>
            <a:rect l="l" t="t" r="r" b="b"/>
            <a:pathLst>
              <a:path w="4076270" h="2863579">
                <a:moveTo>
                  <a:pt x="0" y="0"/>
                </a:moveTo>
                <a:lnTo>
                  <a:pt x="4076270" y="0"/>
                </a:lnTo>
                <a:lnTo>
                  <a:pt x="4076270" y="2863579"/>
                </a:lnTo>
                <a:lnTo>
                  <a:pt x="0" y="2863579"/>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sp>
      <p:sp>
        <p:nvSpPr>
          <p:cNvPr id="13" name="Freeform 13"/>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sp>
      <p:sp>
        <p:nvSpPr>
          <p:cNvPr id="14" name="Freeform 14"/>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sp>
      <p:sp>
        <p:nvSpPr>
          <p:cNvPr id="15" name="Freeform 15"/>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sp>
      <p:sp>
        <p:nvSpPr>
          <p:cNvPr id="16" name="Freeform 16"/>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21">
              <a:extLst>
                <a:ext uri="{96DAC541-7B7A-43D3-8B79-37D633B846F1}">
                  <asvg:svgBlip xmlns:asvg="http://schemas.microsoft.com/office/drawing/2016/SVG/main" r:embed="rId22"/>
                </a:ext>
              </a:extLst>
            </a:blip>
            <a:stretch>
              <a:fillRect/>
            </a:stretch>
          </a:blipFill>
          <a:ln cap="sq">
            <a:noFill/>
            <a:prstDash val="solid"/>
            <a:miter/>
          </a:ln>
        </p:spPr>
      </p:sp>
      <p:sp>
        <p:nvSpPr>
          <p:cNvPr id="17" name="Freeform 17"/>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23">
              <a:extLst>
                <a:ext uri="{96DAC541-7B7A-43D3-8B79-37D633B846F1}">
                  <asvg:svgBlip xmlns:asvg="http://schemas.microsoft.com/office/drawing/2016/SVG/main" r:embed="rId24"/>
                </a:ext>
              </a:extLst>
            </a:blip>
            <a:stretch>
              <a:fillRect/>
            </a:stretch>
          </a:blipFill>
          <a:ln cap="sq">
            <a:noFill/>
            <a:prstDash val="solid"/>
            <a:miter/>
          </a:ln>
        </p:spPr>
      </p:sp>
      <p:sp>
        <p:nvSpPr>
          <p:cNvPr id="18" name="Freeform 18"/>
          <p:cNvSpPr/>
          <p:nvPr/>
        </p:nvSpPr>
        <p:spPr>
          <a:xfrm rot="-5282649">
            <a:off x="16596506" y="6970869"/>
            <a:ext cx="3382987" cy="1154444"/>
          </a:xfrm>
          <a:custGeom>
            <a:avLst/>
            <a:gdLst/>
            <a:ahLst/>
            <a:cxnLst/>
            <a:rect l="l" t="t" r="r" b="b"/>
            <a:pathLst>
              <a:path w="3382987" h="1154444">
                <a:moveTo>
                  <a:pt x="0" y="0"/>
                </a:moveTo>
                <a:lnTo>
                  <a:pt x="3382988" y="0"/>
                </a:lnTo>
                <a:lnTo>
                  <a:pt x="3382988" y="1154445"/>
                </a:lnTo>
                <a:lnTo>
                  <a:pt x="0" y="1154445"/>
                </a:lnTo>
                <a:lnTo>
                  <a:pt x="0" y="0"/>
                </a:lnTo>
                <a:close/>
              </a:path>
            </a:pathLst>
          </a:custGeom>
          <a:blipFill>
            <a:blip r:embed="rId25">
              <a:extLst>
                <a:ext uri="{96DAC541-7B7A-43D3-8B79-37D633B846F1}">
                  <asvg:svgBlip xmlns:asvg="http://schemas.microsoft.com/office/drawing/2016/SVG/main" r:embed="rId26"/>
                </a:ext>
              </a:extLst>
            </a:blip>
            <a:stretch>
              <a:fillRect/>
            </a:stretch>
          </a:blipFill>
          <a:ln cap="sq">
            <a:noFill/>
            <a:prstDash val="solid"/>
            <a:miter/>
          </a:ln>
        </p:spPr>
      </p:sp>
      <p:sp>
        <p:nvSpPr>
          <p:cNvPr id="19" name="Freeform 19"/>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27">
              <a:extLst>
                <a:ext uri="{96DAC541-7B7A-43D3-8B79-37D633B846F1}">
                  <asvg:svgBlip xmlns:asvg="http://schemas.microsoft.com/office/drawing/2016/SVG/main" r:embed="rId28"/>
                </a:ext>
              </a:extLst>
            </a:blip>
            <a:stretch>
              <a:fillRect/>
            </a:stretch>
          </a:blipFill>
          <a:ln cap="sq">
            <a:noFill/>
            <a:prstDash val="solid"/>
            <a:miter/>
          </a:ln>
        </p:spPr>
      </p:sp>
      <p:graphicFrame>
        <p:nvGraphicFramePr>
          <p:cNvPr id="23" name="Table 22">
            <a:extLst>
              <a:ext uri="{FF2B5EF4-FFF2-40B4-BE49-F238E27FC236}">
                <a16:creationId xmlns:a16="http://schemas.microsoft.com/office/drawing/2014/main" id="{561F6ADC-DF3D-4ACC-985B-5F39F16DEAB1}"/>
              </a:ext>
            </a:extLst>
          </p:cNvPr>
          <p:cNvGraphicFramePr>
            <a:graphicFrameLocks noGrp="1"/>
          </p:cNvGraphicFramePr>
          <p:nvPr>
            <p:extLst>
              <p:ext uri="{D42A27DB-BD31-4B8C-83A1-F6EECF244321}">
                <p14:modId xmlns:p14="http://schemas.microsoft.com/office/powerpoint/2010/main" val="3400215119"/>
              </p:ext>
            </p:extLst>
          </p:nvPr>
        </p:nvGraphicFramePr>
        <p:xfrm>
          <a:off x="1193772" y="1821200"/>
          <a:ext cx="15735718" cy="1310640"/>
        </p:xfrm>
        <a:graphic>
          <a:graphicData uri="http://schemas.openxmlformats.org/drawingml/2006/table">
            <a:tbl>
              <a:tblPr firstRow="1" bandRow="1">
                <a:tableStyleId>{5C22544A-7EE6-4342-B048-85BDC9FD1C3A}</a:tableStyleId>
              </a:tblPr>
              <a:tblGrid>
                <a:gridCol w="4606178">
                  <a:extLst>
                    <a:ext uri="{9D8B030D-6E8A-4147-A177-3AD203B41FA5}">
                      <a16:colId xmlns:a16="http://schemas.microsoft.com/office/drawing/2014/main" val="966781537"/>
                    </a:ext>
                  </a:extLst>
                </a:gridCol>
                <a:gridCol w="5350176">
                  <a:extLst>
                    <a:ext uri="{9D8B030D-6E8A-4147-A177-3AD203B41FA5}">
                      <a16:colId xmlns:a16="http://schemas.microsoft.com/office/drawing/2014/main" val="938438265"/>
                    </a:ext>
                  </a:extLst>
                </a:gridCol>
                <a:gridCol w="5779364">
                  <a:extLst>
                    <a:ext uri="{9D8B030D-6E8A-4147-A177-3AD203B41FA5}">
                      <a16:colId xmlns:a16="http://schemas.microsoft.com/office/drawing/2014/main" val="1251281268"/>
                    </a:ext>
                  </a:extLst>
                </a:gridCol>
              </a:tblGrid>
              <a:tr h="1215248">
                <a:tc>
                  <a:txBody>
                    <a:bodyPr/>
                    <a:lstStyle/>
                    <a:p>
                      <a:r>
                        <a:rPr lang="en-US" sz="4000" dirty="0"/>
                        <a:t>Internal Factors  </a:t>
                      </a:r>
                      <a:endParaRPr lang="en-ID" sz="4000" dirty="0"/>
                    </a:p>
                  </a:txBody>
                  <a:tcPr/>
                </a:tc>
                <a:tc>
                  <a:txBody>
                    <a:bodyPr/>
                    <a:lstStyle/>
                    <a:p>
                      <a:r>
                        <a:rPr lang="en-US" sz="4000" dirty="0">
                          <a:latin typeface="Times New Roman" panose="02020603050405020304" pitchFamily="18" charset="0"/>
                          <a:cs typeface="Times New Roman" panose="02020603050405020304" pitchFamily="18" charset="0"/>
                        </a:rPr>
                        <a:t>Eksternal Factors</a:t>
                      </a:r>
                      <a:endParaRPr lang="en-ID" sz="4000" dirty="0">
                        <a:latin typeface="Times New Roman" panose="02020603050405020304" pitchFamily="18" charset="0"/>
                        <a:cs typeface="Times New Roman" panose="02020603050405020304" pitchFamily="18" charset="0"/>
                      </a:endParaRPr>
                    </a:p>
                  </a:txBody>
                  <a:tcPr/>
                </a:tc>
                <a:tc>
                  <a:txBody>
                    <a:bodyPr/>
                    <a:lstStyle/>
                    <a:p>
                      <a:r>
                        <a:rPr lang="en-ID" sz="4000" dirty="0"/>
                        <a:t>Knowledge About Sports Injury Management</a:t>
                      </a:r>
                      <a:endParaRPr lang="en-ID" sz="4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79498677"/>
                  </a:ext>
                </a:extLst>
              </a:tr>
            </a:tbl>
          </a:graphicData>
        </a:graphic>
      </p:graphicFrame>
      <p:graphicFrame>
        <p:nvGraphicFramePr>
          <p:cNvPr id="24" name="Table 23">
            <a:extLst>
              <a:ext uri="{FF2B5EF4-FFF2-40B4-BE49-F238E27FC236}">
                <a16:creationId xmlns:a16="http://schemas.microsoft.com/office/drawing/2014/main" id="{31EB9249-BE59-4B0C-A0B0-AF2AE611E098}"/>
              </a:ext>
            </a:extLst>
          </p:cNvPr>
          <p:cNvGraphicFramePr>
            <a:graphicFrameLocks noGrp="1"/>
          </p:cNvGraphicFramePr>
          <p:nvPr>
            <p:extLst>
              <p:ext uri="{D42A27DB-BD31-4B8C-83A1-F6EECF244321}">
                <p14:modId xmlns:p14="http://schemas.microsoft.com/office/powerpoint/2010/main" val="128802304"/>
              </p:ext>
            </p:extLst>
          </p:nvPr>
        </p:nvGraphicFramePr>
        <p:xfrm>
          <a:off x="1180682" y="3126801"/>
          <a:ext cx="15735718" cy="7406640"/>
        </p:xfrm>
        <a:graphic>
          <a:graphicData uri="http://schemas.openxmlformats.org/drawingml/2006/table">
            <a:tbl>
              <a:tblPr firstRow="1" bandRow="1">
                <a:tableStyleId>{5C22544A-7EE6-4342-B048-85BDC9FD1C3A}</a:tableStyleId>
              </a:tblPr>
              <a:tblGrid>
                <a:gridCol w="4610518">
                  <a:extLst>
                    <a:ext uri="{9D8B030D-6E8A-4147-A177-3AD203B41FA5}">
                      <a16:colId xmlns:a16="http://schemas.microsoft.com/office/drawing/2014/main" val="2264705516"/>
                    </a:ext>
                  </a:extLst>
                </a:gridCol>
                <a:gridCol w="5334000">
                  <a:extLst>
                    <a:ext uri="{9D8B030D-6E8A-4147-A177-3AD203B41FA5}">
                      <a16:colId xmlns:a16="http://schemas.microsoft.com/office/drawing/2014/main" val="625827794"/>
                    </a:ext>
                  </a:extLst>
                </a:gridCol>
                <a:gridCol w="5791200">
                  <a:extLst>
                    <a:ext uri="{9D8B030D-6E8A-4147-A177-3AD203B41FA5}">
                      <a16:colId xmlns:a16="http://schemas.microsoft.com/office/drawing/2014/main" val="2731584582"/>
                    </a:ext>
                  </a:extLst>
                </a:gridCol>
              </a:tblGrid>
              <a:tr h="24182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dirty="0">
                          <a:solidFill>
                            <a:srgbClr val="000000"/>
                          </a:solidFill>
                          <a:latin typeface="Times New Roman"/>
                          <a:ea typeface="Times New Roman"/>
                          <a:cs typeface="Times New Roman"/>
                          <a:sym typeface="Times New Roman"/>
                        </a:rPr>
                        <a:t>the results of respondents' responses regarding Internal factors for nursing students had the lowest score of 55, the highest score was 100 with a, the average was 78.708 with a standard deviation of 8.476. The average score is 78.708 in the 66-79 interval so that nursing students' knowledge about treating sports injuries is in the good category.</a:t>
                      </a:r>
                    </a:p>
                    <a:p>
                      <a:endParaRPr lang="en-ID" sz="32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dirty="0">
                          <a:solidFill>
                            <a:srgbClr val="000000"/>
                          </a:solidFill>
                          <a:latin typeface="Times New Roman"/>
                          <a:ea typeface="Times New Roman"/>
                          <a:cs typeface="Times New Roman"/>
                          <a:sym typeface="Times New Roman"/>
                        </a:rPr>
                        <a:t>the external factors of nursing students had the lowest score of 62, the highest score was 109 with a total score of 7,520 so the average was 89.52 with a standard deviation of 8.151. The total score is 7.520 in the interval 6.001-7.800 so that the external factors of nursing students are in the good category.</a:t>
                      </a:r>
                    </a:p>
                    <a:p>
                      <a:endParaRPr lang="en-ID" sz="3200" b="0" dirty="0"/>
                    </a:p>
                  </a:txBody>
                  <a:tcPr/>
                </a:tc>
                <a:tc>
                  <a:txBody>
                    <a:bodyPr/>
                    <a:lstStyle/>
                    <a:p>
                      <a:r>
                        <a:rPr lang="en-ID" sz="3200" b="0" dirty="0">
                          <a:solidFill>
                            <a:schemeClr val="tx1"/>
                          </a:solidFill>
                        </a:rPr>
                        <a:t>The lowest score for external factors for nursing students is 55, the highest score is 100 with a total score of 6,611.50 so the average is 78.708 with a standard deviation of 8.476. The average score is 78.708 in the 66-79 interval so that nursing students' knowledge about treating sports injuries is in the good category.</a:t>
                      </a:r>
                    </a:p>
                  </a:txBody>
                  <a:tcPr/>
                </a:tc>
                <a:extLst>
                  <a:ext uri="{0D108BD9-81ED-4DB2-BD59-A6C34878D82A}">
                    <a16:rowId xmlns:a16="http://schemas.microsoft.com/office/drawing/2014/main" val="3017123838"/>
                  </a:ext>
                </a:extLst>
              </a:tr>
            </a:tbl>
          </a:graphicData>
        </a:graphic>
      </p:graphicFrame>
      <p:sp>
        <p:nvSpPr>
          <p:cNvPr id="20" name="Freeform 20"/>
          <p:cNvSpPr/>
          <p:nvPr/>
        </p:nvSpPr>
        <p:spPr>
          <a:xfrm>
            <a:off x="13258800" y="8195782"/>
            <a:ext cx="3248692" cy="2247306"/>
          </a:xfrm>
          <a:custGeom>
            <a:avLst/>
            <a:gdLst/>
            <a:ahLst/>
            <a:cxnLst/>
            <a:rect l="l" t="t" r="r" b="b"/>
            <a:pathLst>
              <a:path w="4986718" h="3478236">
                <a:moveTo>
                  <a:pt x="0" y="0"/>
                </a:moveTo>
                <a:lnTo>
                  <a:pt x="4986718" y="0"/>
                </a:lnTo>
                <a:lnTo>
                  <a:pt x="4986718" y="3478236"/>
                </a:lnTo>
                <a:lnTo>
                  <a:pt x="0" y="3478236"/>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3"/>
            <a:stretch>
              <a:fillRect l="-71867" t="-3631" r="-74156" b="-2747"/>
            </a:stretch>
          </a:blipFill>
        </p:spPr>
      </p:sp>
      <p:sp>
        <p:nvSpPr>
          <p:cNvPr id="4" name="Freeform 4"/>
          <p:cNvSpPr/>
          <p:nvPr/>
        </p:nvSpPr>
        <p:spPr>
          <a:xfrm>
            <a:off x="508611" y="760548"/>
            <a:ext cx="6271201" cy="5091470"/>
          </a:xfrm>
          <a:custGeom>
            <a:avLst/>
            <a:gdLst/>
            <a:ahLst/>
            <a:cxnLst/>
            <a:rect l="l" t="t" r="r" b="b"/>
            <a:pathLst>
              <a:path w="6271201" h="5091470">
                <a:moveTo>
                  <a:pt x="0" y="0"/>
                </a:moveTo>
                <a:lnTo>
                  <a:pt x="6271201" y="0"/>
                </a:lnTo>
                <a:lnTo>
                  <a:pt x="6271201" y="5091470"/>
                </a:lnTo>
                <a:lnTo>
                  <a:pt x="0" y="5091470"/>
                </a:lnTo>
                <a:lnTo>
                  <a:pt x="0" y="0"/>
                </a:lnTo>
                <a:close/>
              </a:path>
            </a:pathLst>
          </a:custGeom>
          <a:blipFill>
            <a:blip r:embed="rId4"/>
            <a:stretch>
              <a:fillRect/>
            </a:stretch>
          </a:blipFill>
        </p:spPr>
      </p:sp>
      <p:sp>
        <p:nvSpPr>
          <p:cNvPr id="5" name="Freeform 5"/>
          <p:cNvSpPr/>
          <p:nvPr/>
        </p:nvSpPr>
        <p:spPr>
          <a:xfrm>
            <a:off x="1028700" y="5852018"/>
            <a:ext cx="6809744" cy="4271442"/>
          </a:xfrm>
          <a:custGeom>
            <a:avLst/>
            <a:gdLst/>
            <a:ahLst/>
            <a:cxnLst/>
            <a:rect l="l" t="t" r="r" b="b"/>
            <a:pathLst>
              <a:path w="6809744" h="4271442">
                <a:moveTo>
                  <a:pt x="0" y="0"/>
                </a:moveTo>
                <a:lnTo>
                  <a:pt x="6809744" y="0"/>
                </a:lnTo>
                <a:lnTo>
                  <a:pt x="6809744" y="4271442"/>
                </a:lnTo>
                <a:lnTo>
                  <a:pt x="0" y="4271442"/>
                </a:lnTo>
                <a:lnTo>
                  <a:pt x="0" y="0"/>
                </a:lnTo>
                <a:close/>
              </a:path>
            </a:pathLst>
          </a:custGeom>
          <a:blipFill>
            <a:blip r:embed="rId5"/>
            <a:stretch>
              <a:fillRect/>
            </a:stretch>
          </a:blipFill>
        </p:spPr>
      </p:sp>
      <p:sp>
        <p:nvSpPr>
          <p:cNvPr id="6" name="TextBox 6"/>
          <p:cNvSpPr txBox="1"/>
          <p:nvPr/>
        </p:nvSpPr>
        <p:spPr>
          <a:xfrm>
            <a:off x="7902181" y="444932"/>
            <a:ext cx="7174032" cy="755056"/>
          </a:xfrm>
          <a:prstGeom prst="rect">
            <a:avLst/>
          </a:prstGeom>
        </p:spPr>
        <p:txBody>
          <a:bodyPr lIns="0" tIns="0" rIns="0" bIns="0" rtlCol="0" anchor="t">
            <a:spAutoFit/>
          </a:bodyPr>
          <a:lstStyle/>
          <a:p>
            <a:pPr marL="0" lvl="1" indent="0" algn="ctr">
              <a:lnSpc>
                <a:spcPts val="5614"/>
              </a:lnSpc>
              <a:spcBef>
                <a:spcPct val="0"/>
              </a:spcBef>
            </a:pPr>
            <a:r>
              <a:rPr lang="en-US" sz="5788">
                <a:solidFill>
                  <a:srgbClr val="000000"/>
                </a:solidFill>
                <a:latin typeface="DM Sans Bold"/>
                <a:ea typeface="DM Sans Bold"/>
                <a:cs typeface="DM Sans Bold"/>
                <a:sym typeface="DM Sans Bold"/>
              </a:rPr>
              <a:t>Discussion</a:t>
            </a:r>
          </a:p>
        </p:txBody>
      </p:sp>
      <p:sp>
        <p:nvSpPr>
          <p:cNvPr id="7" name="Freeform 7"/>
          <p:cNvSpPr/>
          <p:nvPr/>
        </p:nvSpPr>
        <p:spPr>
          <a:xfrm>
            <a:off x="7190960" y="1829902"/>
            <a:ext cx="10280195" cy="3620069"/>
          </a:xfrm>
          <a:custGeom>
            <a:avLst/>
            <a:gdLst/>
            <a:ahLst/>
            <a:cxnLst/>
            <a:rect l="l" t="t" r="r" b="b"/>
            <a:pathLst>
              <a:path w="10280195" h="3620069">
                <a:moveTo>
                  <a:pt x="0" y="0"/>
                </a:moveTo>
                <a:lnTo>
                  <a:pt x="10280195" y="0"/>
                </a:lnTo>
                <a:lnTo>
                  <a:pt x="10280195" y="3620068"/>
                </a:lnTo>
                <a:lnTo>
                  <a:pt x="0" y="3620068"/>
                </a:lnTo>
                <a:lnTo>
                  <a:pt x="0" y="0"/>
                </a:lnTo>
                <a:close/>
              </a:path>
            </a:pathLst>
          </a:custGeom>
          <a:blipFill>
            <a:blip r:embed="rId6"/>
            <a:stretch>
              <a:fillRect/>
            </a:stretch>
          </a:blipFill>
        </p:spPr>
      </p:sp>
      <p:sp>
        <p:nvSpPr>
          <p:cNvPr id="8" name="Freeform 8"/>
          <p:cNvSpPr/>
          <p:nvPr/>
        </p:nvSpPr>
        <p:spPr>
          <a:xfrm>
            <a:off x="7902181" y="5729337"/>
            <a:ext cx="10035488" cy="3528963"/>
          </a:xfrm>
          <a:custGeom>
            <a:avLst/>
            <a:gdLst/>
            <a:ahLst/>
            <a:cxnLst/>
            <a:rect l="l" t="t" r="r" b="b"/>
            <a:pathLst>
              <a:path w="10035488" h="3528963">
                <a:moveTo>
                  <a:pt x="0" y="0"/>
                </a:moveTo>
                <a:lnTo>
                  <a:pt x="10035488" y="0"/>
                </a:lnTo>
                <a:lnTo>
                  <a:pt x="10035488" y="3528963"/>
                </a:lnTo>
                <a:lnTo>
                  <a:pt x="0" y="3528963"/>
                </a:lnTo>
                <a:lnTo>
                  <a:pt x="0" y="0"/>
                </a:lnTo>
                <a:close/>
              </a:path>
            </a:pathLst>
          </a:custGeom>
          <a:blipFill>
            <a:blip r:embed="rId7"/>
            <a:stretch>
              <a:fillRect/>
            </a:stretch>
          </a:blipFill>
        </p:spPr>
      </p:sp>
      <p:sp>
        <p:nvSpPr>
          <p:cNvPr id="3" name="Freeform 3"/>
          <p:cNvSpPr/>
          <p:nvPr/>
        </p:nvSpPr>
        <p:spPr>
          <a:xfrm>
            <a:off x="16508289" y="8398783"/>
            <a:ext cx="962866" cy="1283821"/>
          </a:xfrm>
          <a:custGeom>
            <a:avLst/>
            <a:gdLst/>
            <a:ahLst/>
            <a:cxnLst/>
            <a:rect l="l" t="t" r="r" b="b"/>
            <a:pathLst>
              <a:path w="962866" h="1283821">
                <a:moveTo>
                  <a:pt x="0" y="0"/>
                </a:moveTo>
                <a:lnTo>
                  <a:pt x="962866" y="0"/>
                </a:lnTo>
                <a:lnTo>
                  <a:pt x="962866" y="1283821"/>
                </a:lnTo>
                <a:lnTo>
                  <a:pt x="0" y="128382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sp>
      <p:grpSp>
        <p:nvGrpSpPr>
          <p:cNvPr id="3" name="Group 3"/>
          <p:cNvGrpSpPr/>
          <p:nvPr/>
        </p:nvGrpSpPr>
        <p:grpSpPr>
          <a:xfrm>
            <a:off x="7293269" y="1422502"/>
            <a:ext cx="4041132" cy="1058076"/>
            <a:chOff x="0" y="0"/>
            <a:chExt cx="841212" cy="220252"/>
          </a:xfrm>
        </p:grpSpPr>
        <p:sp>
          <p:nvSpPr>
            <p:cNvPr id="4" name="Freeform 4"/>
            <p:cNvSpPr/>
            <p:nvPr/>
          </p:nvSpPr>
          <p:spPr>
            <a:xfrm>
              <a:off x="0" y="0"/>
              <a:ext cx="841212" cy="220252"/>
            </a:xfrm>
            <a:custGeom>
              <a:avLst/>
              <a:gdLst/>
              <a:ahLst/>
              <a:cxnLst/>
              <a:rect l="l" t="t" r="r" b="b"/>
              <a:pathLst>
                <a:path w="841212" h="220252">
                  <a:moveTo>
                    <a:pt x="32568" y="0"/>
                  </a:moveTo>
                  <a:lnTo>
                    <a:pt x="808644" y="0"/>
                  </a:lnTo>
                  <a:cubicBezTo>
                    <a:pt x="817282" y="0"/>
                    <a:pt x="825565" y="3431"/>
                    <a:pt x="831673" y="9539"/>
                  </a:cubicBezTo>
                  <a:cubicBezTo>
                    <a:pt x="837781" y="15647"/>
                    <a:pt x="841212" y="23931"/>
                    <a:pt x="841212" y="32568"/>
                  </a:cubicBezTo>
                  <a:lnTo>
                    <a:pt x="841212" y="187683"/>
                  </a:lnTo>
                  <a:cubicBezTo>
                    <a:pt x="841212" y="205670"/>
                    <a:pt x="826631" y="220252"/>
                    <a:pt x="808644" y="220252"/>
                  </a:cubicBezTo>
                  <a:lnTo>
                    <a:pt x="32568" y="220252"/>
                  </a:lnTo>
                  <a:cubicBezTo>
                    <a:pt x="23931" y="220252"/>
                    <a:pt x="15647" y="216820"/>
                    <a:pt x="9539" y="210713"/>
                  </a:cubicBezTo>
                  <a:cubicBezTo>
                    <a:pt x="3431" y="204605"/>
                    <a:pt x="0" y="196321"/>
                    <a:pt x="0" y="187683"/>
                  </a:cubicBezTo>
                  <a:lnTo>
                    <a:pt x="0" y="32568"/>
                  </a:lnTo>
                  <a:cubicBezTo>
                    <a:pt x="0" y="14581"/>
                    <a:pt x="14581" y="0"/>
                    <a:pt x="32568" y="0"/>
                  </a:cubicBezTo>
                  <a:close/>
                </a:path>
              </a:pathLst>
            </a:custGeom>
            <a:solidFill>
              <a:srgbClr val="FFFFFF"/>
            </a:solidFill>
            <a:ln w="19050" cap="sq">
              <a:solidFill>
                <a:srgbClr val="000000"/>
              </a:solidFill>
              <a:prstDash val="solid"/>
              <a:miter/>
            </a:ln>
          </p:spPr>
        </p:sp>
        <p:sp>
          <p:nvSpPr>
            <p:cNvPr id="5" name="TextBox 5"/>
            <p:cNvSpPr txBox="1"/>
            <p:nvPr/>
          </p:nvSpPr>
          <p:spPr>
            <a:xfrm>
              <a:off x="0" y="-38100"/>
              <a:ext cx="841212" cy="25835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4136549" y="1515885"/>
            <a:ext cx="10142410" cy="887028"/>
          </a:xfrm>
          <a:prstGeom prst="rect">
            <a:avLst/>
          </a:prstGeom>
        </p:spPr>
        <p:txBody>
          <a:bodyPr lIns="0" tIns="0" rIns="0" bIns="0" rtlCol="0" anchor="t">
            <a:spAutoFit/>
          </a:bodyPr>
          <a:lstStyle/>
          <a:p>
            <a:pPr algn="ctr">
              <a:lnSpc>
                <a:spcPts val="5733"/>
              </a:lnSpc>
            </a:pPr>
            <a:r>
              <a:rPr lang="en-US" sz="5910">
                <a:solidFill>
                  <a:srgbClr val="000000"/>
                </a:solidFill>
                <a:latin typeface="Times New Roman"/>
                <a:ea typeface="Times New Roman"/>
                <a:cs typeface="Times New Roman"/>
                <a:sym typeface="Times New Roman"/>
              </a:rPr>
              <a:t>Conclution</a:t>
            </a:r>
          </a:p>
        </p:txBody>
      </p:sp>
      <p:sp>
        <p:nvSpPr>
          <p:cNvPr id="7" name="Freeform 7"/>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a:off x="5847044" y="9882374"/>
            <a:ext cx="3296956" cy="809253"/>
          </a:xfrm>
          <a:custGeom>
            <a:avLst/>
            <a:gdLst/>
            <a:ahLst/>
            <a:cxnLst/>
            <a:rect l="l" t="t" r="r" b="b"/>
            <a:pathLst>
              <a:path w="3296956" h="809253">
                <a:moveTo>
                  <a:pt x="0" y="0"/>
                </a:moveTo>
                <a:lnTo>
                  <a:pt x="3296956" y="0"/>
                </a:lnTo>
                <a:lnTo>
                  <a:pt x="3296956" y="809252"/>
                </a:lnTo>
                <a:lnTo>
                  <a:pt x="0" y="80925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a:off x="14494772" y="9017983"/>
            <a:ext cx="4427843" cy="3481392"/>
          </a:xfrm>
          <a:custGeom>
            <a:avLst/>
            <a:gdLst/>
            <a:ahLst/>
            <a:cxnLst/>
            <a:rect l="l" t="t" r="r" b="b"/>
            <a:pathLst>
              <a:path w="4427843" h="3481392">
                <a:moveTo>
                  <a:pt x="0" y="0"/>
                </a:moveTo>
                <a:lnTo>
                  <a:pt x="4427843" y="0"/>
                </a:lnTo>
                <a:lnTo>
                  <a:pt x="4427843" y="3481391"/>
                </a:lnTo>
                <a:lnTo>
                  <a:pt x="0" y="3481391"/>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sp>
      <p:sp>
        <p:nvSpPr>
          <p:cNvPr id="10" name="Freeform 10"/>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sp>
      <p:sp>
        <p:nvSpPr>
          <p:cNvPr id="11" name="Freeform 11"/>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sp>
      <p:sp>
        <p:nvSpPr>
          <p:cNvPr id="12" name="Freeform 12"/>
          <p:cNvSpPr/>
          <p:nvPr/>
        </p:nvSpPr>
        <p:spPr>
          <a:xfrm>
            <a:off x="10138935" y="9258300"/>
            <a:ext cx="4076270" cy="2863579"/>
          </a:xfrm>
          <a:custGeom>
            <a:avLst/>
            <a:gdLst/>
            <a:ahLst/>
            <a:cxnLst/>
            <a:rect l="l" t="t" r="r" b="b"/>
            <a:pathLst>
              <a:path w="4076270" h="2863579">
                <a:moveTo>
                  <a:pt x="0" y="0"/>
                </a:moveTo>
                <a:lnTo>
                  <a:pt x="4076270" y="0"/>
                </a:lnTo>
                <a:lnTo>
                  <a:pt x="4076270" y="2863579"/>
                </a:lnTo>
                <a:lnTo>
                  <a:pt x="0" y="2863579"/>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sp>
      <p:sp>
        <p:nvSpPr>
          <p:cNvPr id="13" name="Freeform 13"/>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sp>
      <p:sp>
        <p:nvSpPr>
          <p:cNvPr id="14" name="Freeform 14"/>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sp>
      <p:sp>
        <p:nvSpPr>
          <p:cNvPr id="15" name="Freeform 15"/>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sp>
      <p:sp>
        <p:nvSpPr>
          <p:cNvPr id="16" name="Freeform 16"/>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21">
              <a:extLst>
                <a:ext uri="{96DAC541-7B7A-43D3-8B79-37D633B846F1}">
                  <asvg:svgBlip xmlns:asvg="http://schemas.microsoft.com/office/drawing/2016/SVG/main" r:embed="rId22"/>
                </a:ext>
              </a:extLst>
            </a:blip>
            <a:stretch>
              <a:fillRect/>
            </a:stretch>
          </a:blipFill>
          <a:ln cap="sq">
            <a:noFill/>
            <a:prstDash val="solid"/>
            <a:miter/>
          </a:ln>
        </p:spPr>
      </p:sp>
      <p:sp>
        <p:nvSpPr>
          <p:cNvPr id="17" name="Freeform 17"/>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23">
              <a:extLst>
                <a:ext uri="{96DAC541-7B7A-43D3-8B79-37D633B846F1}">
                  <asvg:svgBlip xmlns:asvg="http://schemas.microsoft.com/office/drawing/2016/SVG/main" r:embed="rId24"/>
                </a:ext>
              </a:extLst>
            </a:blip>
            <a:stretch>
              <a:fillRect/>
            </a:stretch>
          </a:blipFill>
          <a:ln cap="sq">
            <a:noFill/>
            <a:prstDash val="solid"/>
            <a:miter/>
          </a:ln>
        </p:spPr>
      </p:sp>
      <p:sp>
        <p:nvSpPr>
          <p:cNvPr id="18" name="Freeform 18"/>
          <p:cNvSpPr/>
          <p:nvPr/>
        </p:nvSpPr>
        <p:spPr>
          <a:xfrm rot="-5282649">
            <a:off x="16596506" y="6970869"/>
            <a:ext cx="3382987" cy="1154444"/>
          </a:xfrm>
          <a:custGeom>
            <a:avLst/>
            <a:gdLst/>
            <a:ahLst/>
            <a:cxnLst/>
            <a:rect l="l" t="t" r="r" b="b"/>
            <a:pathLst>
              <a:path w="3382987" h="1154444">
                <a:moveTo>
                  <a:pt x="0" y="0"/>
                </a:moveTo>
                <a:lnTo>
                  <a:pt x="3382988" y="0"/>
                </a:lnTo>
                <a:lnTo>
                  <a:pt x="3382988" y="1154445"/>
                </a:lnTo>
                <a:lnTo>
                  <a:pt x="0" y="1154445"/>
                </a:lnTo>
                <a:lnTo>
                  <a:pt x="0" y="0"/>
                </a:lnTo>
                <a:close/>
              </a:path>
            </a:pathLst>
          </a:custGeom>
          <a:blipFill>
            <a:blip r:embed="rId25">
              <a:extLst>
                <a:ext uri="{96DAC541-7B7A-43D3-8B79-37D633B846F1}">
                  <asvg:svgBlip xmlns:asvg="http://schemas.microsoft.com/office/drawing/2016/SVG/main" r:embed="rId26"/>
                </a:ext>
              </a:extLst>
            </a:blip>
            <a:stretch>
              <a:fillRect/>
            </a:stretch>
          </a:blipFill>
          <a:ln cap="sq">
            <a:noFill/>
            <a:prstDash val="solid"/>
            <a:miter/>
          </a:ln>
        </p:spPr>
      </p:sp>
      <p:sp>
        <p:nvSpPr>
          <p:cNvPr id="19" name="Freeform 19"/>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27">
              <a:extLst>
                <a:ext uri="{96DAC541-7B7A-43D3-8B79-37D633B846F1}">
                  <asvg:svgBlip xmlns:asvg="http://schemas.microsoft.com/office/drawing/2016/SVG/main" r:embed="rId28"/>
                </a:ext>
              </a:extLst>
            </a:blip>
            <a:stretch>
              <a:fillRect/>
            </a:stretch>
          </a:blipFill>
          <a:ln cap="sq">
            <a:noFill/>
            <a:prstDash val="solid"/>
            <a:miter/>
          </a:ln>
        </p:spPr>
      </p:sp>
      <p:sp>
        <p:nvSpPr>
          <p:cNvPr id="20" name="TextBox 20"/>
          <p:cNvSpPr txBox="1"/>
          <p:nvPr/>
        </p:nvSpPr>
        <p:spPr>
          <a:xfrm>
            <a:off x="1686576" y="3042553"/>
            <a:ext cx="15001224" cy="3187155"/>
          </a:xfrm>
          <a:prstGeom prst="rect">
            <a:avLst/>
          </a:prstGeom>
        </p:spPr>
        <p:txBody>
          <a:bodyPr wrap="square" lIns="0" tIns="0" rIns="0" bIns="0" rtlCol="0" anchor="t">
            <a:spAutoFit/>
          </a:bodyPr>
          <a:lstStyle/>
          <a:p>
            <a:pPr algn="ctr">
              <a:lnSpc>
                <a:spcPts val="4200"/>
              </a:lnSpc>
              <a:spcBef>
                <a:spcPct val="0"/>
              </a:spcBef>
            </a:pPr>
            <a:r>
              <a:rPr lang="en-US" sz="3000" dirty="0">
                <a:solidFill>
                  <a:srgbClr val="000000"/>
                </a:solidFill>
                <a:latin typeface="Times New Roman"/>
                <a:ea typeface="Times New Roman"/>
                <a:cs typeface="Times New Roman"/>
                <a:sym typeface="Times New Roman"/>
              </a:rPr>
              <a:t>Based on the conducted study, the author has concluded that both internal and external factors significantly and positively affect nursing students' knowledge of sports injury management, both individually and collectively. This indicates that as the internal and external factors possessed by nursing students improve, their knowledge of sports injury management also improves. Conversely, if these internal and external factors deteriorate, their knowledge of sports injury management also declines.  so will the nursing students' knowledge of sports injury management.</a:t>
            </a:r>
          </a:p>
        </p:txBody>
      </p:sp>
    </p:spTree>
  </p:cSld>
  <p:clrMapOvr>
    <a:masterClrMapping/>
  </p:clrMapOvr>
  <p:transition>
    <p:cover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607</TotalTime>
  <Words>2298</Words>
  <Application>Microsoft Office PowerPoint</Application>
  <PresentationFormat>Custom</PresentationFormat>
  <Paragraphs>144</Paragraphs>
  <Slides>10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DM Sans Bold</vt:lpstr>
      <vt:lpstr>Arial</vt:lpstr>
      <vt:lpstr>Calibri</vt:lpstr>
      <vt:lpstr>Times New Roman</vt:lpstr>
      <vt:lpstr>Times New Roman Bold</vt:lpstr>
      <vt:lpstr>DM Sans</vt:lpstr>
      <vt:lpstr>Times New Roman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presentation</dc:title>
  <cp:lastModifiedBy>marwan tasnim</cp:lastModifiedBy>
  <cp:revision>10</cp:revision>
  <dcterms:created xsi:type="dcterms:W3CDTF">2006-08-16T00:00:00Z</dcterms:created>
  <dcterms:modified xsi:type="dcterms:W3CDTF">2024-08-07T07:09:51Z</dcterms:modified>
  <dc:identifier>DAGMf0GSMnE</dc:identifier>
</cp:coreProperties>
</file>