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65" r:id="rId4"/>
    <p:sldId id="258" r:id="rId5"/>
    <p:sldId id="259" r:id="rId6"/>
    <p:sldId id="266" r:id="rId7"/>
    <p:sldId id="261" r:id="rId8"/>
    <p:sldId id="262" r:id="rId9"/>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7" d="100"/>
          <a:sy n="47" d="100"/>
        </p:scale>
        <p:origin x="5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1752449" cy="64208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lang="en-US" sz="1800" i="1" dirty="0">
                <a:effectLst/>
                <a:latin typeface="Times New Roman" panose="02020603050405020304" pitchFamily="18" charset="0"/>
                <a:ea typeface="Calibri" panose="020F0502020204030204" pitchFamily="34" charset="0"/>
              </a:rPr>
              <a:t>Universitas Pendidikan Indonesia, Faculty of Sport and Health Education, Study Program Sport Coaching Education, Bandung, Indonesia </a:t>
            </a:r>
            <a:endParaRPr dirty="0"/>
          </a:p>
        </p:txBody>
      </p:sp>
      <p:sp>
        <p:nvSpPr>
          <p:cNvPr id="173" name="YOUR TITLE…"/>
          <p:cNvSpPr txBox="1">
            <a:spLocks noGrp="1"/>
          </p:cNvSpPr>
          <p:nvPr>
            <p:ph type="ctrTitle"/>
          </p:nvPr>
        </p:nvSpPr>
        <p:spPr>
          <a:xfrm>
            <a:off x="602441" y="2569064"/>
            <a:ext cx="13250037" cy="3305388"/>
          </a:xfrm>
          <a:prstGeom prst="rect">
            <a:avLst/>
          </a:prstGeom>
        </p:spPr>
        <p:txBody>
          <a:bodyPr>
            <a:noAutofit/>
          </a:bodyPr>
          <a:lstStyle/>
          <a:p>
            <a:r>
              <a:rPr lang="en-US" sz="7000" b="1" dirty="0">
                <a:effectLst/>
                <a:latin typeface="+mj-lt"/>
                <a:ea typeface="Calibri" panose="020F0502020204030204" pitchFamily="34" charset="0"/>
              </a:rPr>
              <a:t>Self-Confidence of Muay Thai Participants at Revolt Gym in terms of Shadow Boxing and Pad Work Training</a:t>
            </a:r>
            <a:endParaRPr lang="en-ID" sz="7000" dirty="0">
              <a:latin typeface="+mj-lt"/>
            </a:endParaRPr>
          </a:p>
        </p:txBody>
      </p:sp>
      <p:sp>
        <p:nvSpPr>
          <p:cNvPr id="174" name="YOUR NAME"/>
          <p:cNvSpPr txBox="1">
            <a:spLocks noGrp="1"/>
          </p:cNvSpPr>
          <p:nvPr>
            <p:ph type="subTitle" sz="quarter" idx="1"/>
          </p:nvPr>
        </p:nvSpPr>
        <p:spPr>
          <a:xfrm>
            <a:off x="598776" y="5874451"/>
            <a:ext cx="15623824" cy="1354667"/>
          </a:xfrm>
          <a:prstGeom prst="rect">
            <a:avLst/>
          </a:prstGeom>
        </p:spPr>
        <p:txBody>
          <a:bodyPr/>
          <a:lstStyle>
            <a:lvl1pPr>
              <a:defRPr b="0"/>
            </a:lvl1pPr>
          </a:lstStyle>
          <a:p>
            <a:r>
              <a:rPr lang="en-US" dirty="0" err="1"/>
              <a:t>Luqman</a:t>
            </a:r>
            <a:r>
              <a:rPr lang="en-US" dirty="0"/>
              <a:t> </a:t>
            </a:r>
            <a:r>
              <a:rPr lang="en-US" dirty="0" err="1"/>
              <a:t>Ardiansyah</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474848" y="3794078"/>
            <a:ext cx="15875169" cy="563652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Autofit/>
          </a:bodyPr>
          <a:lstStyle/>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rPr>
              <a:t>Muay Thai is a branch of martial arts originating from Thailand that has eight attack techniques, meaning attacking with both hands (punches), both feet (kicks), both elbows, and both knees </a:t>
            </a:r>
            <a:r>
              <a:rPr lang="tr-TR" sz="2000" dirty="0">
                <a:effectLst/>
                <a:latin typeface="Times New Roman" panose="02020603050405020304" pitchFamily="18" charset="0"/>
                <a:ea typeface="Times New Roman" panose="02020603050405020304" pitchFamily="18" charset="0"/>
              </a:rPr>
              <a:t>(Nofitarini &amp; Subagio, 2023)</a:t>
            </a:r>
            <a:r>
              <a:rPr lang="tr-TR" sz="2000" dirty="0">
                <a:effectLst/>
                <a:latin typeface="Times New Roman" panose="02020603050405020304" pitchFamily="18" charset="0"/>
                <a:ea typeface="Calibri" panose="020F0502020204030204" pitchFamily="34" charset="0"/>
              </a:rPr>
              <a:t>. </a:t>
            </a:r>
            <a:r>
              <a:rPr lang="en-US" sz="2000" dirty="0">
                <a:latin typeface="Times New Roman" panose="02020603050405020304" pitchFamily="18" charset="0"/>
                <a:ea typeface="Calibri" panose="020F0502020204030204" pitchFamily="34" charset="0"/>
                <a:cs typeface="Helvetica"/>
              </a:rPr>
              <a:t> </a:t>
            </a:r>
            <a:r>
              <a:rPr lang="tr-TR" sz="2000" dirty="0">
                <a:effectLst/>
                <a:latin typeface="Times New Roman" panose="02020603050405020304" pitchFamily="18" charset="0"/>
                <a:ea typeface="Calibri" panose="020F0502020204030204" pitchFamily="34" charset="0"/>
                <a:cs typeface="Arial" panose="020B0604020202020204" pitchFamily="34" charset="0"/>
              </a:rPr>
              <a:t>In Muay Thai there are several types of technical training such as technical drills, shadow boxing, pad work, and so on.</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Shadow boxing training is also influenced by other aspects besides the technical aspect, one of which is the mental aspect, so that this training can train a combination of muscles and minds that help achieve maximum training </a:t>
            </a:r>
            <a:r>
              <a:rPr lang="tr-TR"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(Lahinda et al., 2020)</a:t>
            </a:r>
            <a:r>
              <a:rPr lang="tr-TR" sz="2000" dirty="0">
                <a:effectLst/>
                <a:latin typeface="Times New Roman" panose="02020603050405020304" pitchFamily="18" charset="0"/>
                <a:ea typeface="Calibri" panose="020F0502020204030204" pitchFamily="34" charset="0"/>
                <a:cs typeface="Arial" panose="020B0604020202020204" pitchFamily="34" charset="0"/>
              </a:rPr>
              <a:t>. Therefore, shadow boxing training can also increase the confidence of Muay Thai athletes.</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Pad work involves practicing punches and combinations on your or your partner's gloves or pads.</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tr-TR" sz="2000" dirty="0">
                <a:effectLst/>
                <a:latin typeface="Times New Roman" panose="02020603050405020304" pitchFamily="18" charset="0"/>
                <a:ea typeface="Calibri" panose="020F0502020204030204" pitchFamily="34" charset="0"/>
                <a:cs typeface="Arial" panose="020B0604020202020204" pitchFamily="34" charset="0"/>
              </a:rPr>
              <a:t>In relation to this, in practicing pad work, athletes are required to remember the sequence of punches and link combinations that are included in mental training. That way, indirectly pad work training can train the concentration and cognitive skills needed to increase the confidence of athletes.</a:t>
            </a:r>
            <a:endParaRPr lang="en-ID"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78" name="POWER POINT…"/>
          <p:cNvSpPr txBox="1"/>
          <p:nvPr/>
        </p:nvSpPr>
        <p:spPr>
          <a:xfrm>
            <a:off x="474849" y="2755665"/>
            <a:ext cx="4987761"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t>INTRODUCTION</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474848" y="3575714"/>
            <a:ext cx="15875169" cy="585489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In sports, self-confidence is a feeling or certainty about one's ability to succeed in sports or about what can be achieved with the athlete's abilities </a:t>
            </a:r>
            <a:r>
              <a:rPr lang="tr-TR"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(Purnomo et al., 2020).</a:t>
            </a:r>
            <a:endPar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Self-confidence in sports can also be interpreted as the belief that athletes are able to make decisions about the actions needed to deal with certain situations </a:t>
            </a:r>
            <a:r>
              <a:rPr lang="tr-TR"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(Ibrahim et al., 2016)</a:t>
            </a:r>
            <a:r>
              <a:rPr lang="tr-TR" sz="2000"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So, it can be concluded that self-confidence in sports is the belief in one's own abilities in sports and using them appropriately so that self-confidence is important in sports and must be possessed by every athlete.</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747369" lvl="1" indent="-457200" defTabSz="877823">
              <a:lnSpc>
                <a:spcPts val="3700"/>
              </a:lnSpc>
              <a:spcBef>
                <a:spcPts val="0"/>
              </a:spcBef>
              <a:buSzPct val="100000"/>
              <a:defRPr sz="2592" u="sng">
                <a:latin typeface="Helvetica"/>
                <a:ea typeface="Helvetica"/>
                <a:cs typeface="Helvetica"/>
                <a:sym typeface="Helvetica"/>
              </a:defRPr>
            </a:pPr>
            <a:r>
              <a:rPr lang="tr-TR" sz="2000" dirty="0">
                <a:effectLst/>
                <a:latin typeface="Times New Roman" panose="02020603050405020304" pitchFamily="18" charset="0"/>
                <a:ea typeface="Calibri" panose="020F0502020204030204" pitchFamily="34" charset="0"/>
                <a:cs typeface="Arial" panose="020B0604020202020204" pitchFamily="34" charset="0"/>
              </a:rPr>
              <a:t>Based on the description above, to find out how the comparison of the effects of using these techniques, namely shadow boxing and pad work on the level of self-confidence of Muay Thai participants, a measurement action is needed.</a:t>
            </a:r>
            <a:endParaRPr lang="en-ID"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78" name="POWER POINT…"/>
          <p:cNvSpPr txBox="1"/>
          <p:nvPr/>
        </p:nvSpPr>
        <p:spPr>
          <a:xfrm>
            <a:off x="474849" y="2755665"/>
            <a:ext cx="498776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INTRODUCTION</a:t>
            </a:r>
            <a:endParaRPr dirty="0"/>
          </a:p>
        </p:txBody>
      </p:sp>
    </p:spTree>
    <p:extLst>
      <p:ext uri="{BB962C8B-B14F-4D97-AF65-F5344CB8AC3E}">
        <p14:creationId xmlns:p14="http://schemas.microsoft.com/office/powerpoint/2010/main" val="9573439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580749" y="3542928"/>
            <a:ext cx="15332541" cy="572464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numCol="2">
            <a:normAutofit/>
          </a:bodyPr>
          <a:lstStyle/>
          <a:p>
            <a:pPr marL="290169" lvl="1" indent="0" defTabSz="877823">
              <a:lnSpc>
                <a:spcPts val="3700"/>
              </a:lnSpc>
              <a:spcBef>
                <a:spcPts val="0"/>
              </a:spcBef>
              <a:buSzPct val="100000"/>
              <a:buNone/>
              <a:defRPr sz="2592" u="sng">
                <a:latin typeface="Helvetica"/>
                <a:ea typeface="Helvetica"/>
                <a:cs typeface="Helvetica"/>
                <a:sym typeface="Helvetica"/>
              </a:defRPr>
            </a:pPr>
            <a:r>
              <a:rPr lang="en-US" sz="2500" b="1" dirty="0">
                <a:latin typeface="Times New Roman" panose="02020603050405020304" pitchFamily="18" charset="0"/>
                <a:ea typeface="Calibri" panose="020F0502020204030204" pitchFamily="34" charset="0"/>
                <a:cs typeface="Arial" panose="020B0604020202020204" pitchFamily="34" charset="0"/>
              </a:rPr>
              <a:t>Method:</a:t>
            </a: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2500" dirty="0">
                <a:effectLst/>
                <a:latin typeface="Times New Roman" panose="02020603050405020304" pitchFamily="18" charset="0"/>
                <a:ea typeface="Calibri" panose="020F0502020204030204" pitchFamily="34" charset="0"/>
                <a:cs typeface="Arial" panose="020B0604020202020204" pitchFamily="34" charset="0"/>
              </a:rPr>
              <a:t>The method used in this study is a quasi-experimental method with an ex-post facto research type and a quantitative approach.</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500" dirty="0">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2500" b="1" dirty="0">
                <a:latin typeface="Times New Roman" panose="02020603050405020304" pitchFamily="18" charset="0"/>
                <a:ea typeface="Calibri" panose="020F0502020204030204" pitchFamily="34" charset="0"/>
                <a:cs typeface="Arial" panose="020B0604020202020204" pitchFamily="34" charset="0"/>
              </a:rPr>
              <a:t>Population and sample:</a:t>
            </a: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2500" dirty="0">
                <a:effectLst/>
                <a:latin typeface="Times New Roman" panose="02020603050405020304" pitchFamily="18" charset="0"/>
                <a:ea typeface="Calibri" panose="020F0502020204030204" pitchFamily="34" charset="0"/>
                <a:cs typeface="Arial" panose="020B0604020202020204" pitchFamily="34" charset="0"/>
              </a:rPr>
              <a:t>The population in this study involved participants of Muay Thai Revolt Gym. The sample selected was 30 participants.</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500" dirty="0">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500" b="1" dirty="0">
              <a:effectLst/>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2500" b="1" dirty="0">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2500" b="1" dirty="0">
                <a:effectLst/>
                <a:latin typeface="Times New Roman" panose="02020603050405020304" pitchFamily="18" charset="0"/>
                <a:ea typeface="Calibri" panose="020F0502020204030204" pitchFamily="34" charset="0"/>
                <a:cs typeface="Arial" panose="020B0604020202020204" pitchFamily="34" charset="0"/>
              </a:rPr>
              <a:t>Data </a:t>
            </a:r>
            <a:r>
              <a:rPr lang="en-US" sz="2500" b="1" dirty="0">
                <a:latin typeface="Times New Roman" panose="02020603050405020304" pitchFamily="18" charset="0"/>
                <a:ea typeface="Calibri" panose="020F0502020204030204" pitchFamily="34" charset="0"/>
                <a:cs typeface="Arial" panose="020B0604020202020204" pitchFamily="34" charset="0"/>
              </a:rPr>
              <a:t>a</a:t>
            </a:r>
            <a:r>
              <a:rPr lang="en-US" sz="2500" b="1" dirty="0">
                <a:effectLst/>
                <a:latin typeface="Times New Roman" panose="02020603050405020304" pitchFamily="18" charset="0"/>
                <a:ea typeface="Calibri" panose="020F0502020204030204" pitchFamily="34" charset="0"/>
                <a:cs typeface="Arial" panose="020B0604020202020204" pitchFamily="34" charset="0"/>
              </a:rPr>
              <a:t>nalysis techniques:</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r>
              <a:rPr lang="en-US" sz="2500" dirty="0">
                <a:effectLst/>
                <a:latin typeface="Times New Roman" panose="02020603050405020304" pitchFamily="18" charset="0"/>
                <a:ea typeface="Calibri" panose="020F0502020204030204" pitchFamily="34" charset="0"/>
                <a:cs typeface="Arial" panose="020B0604020202020204" pitchFamily="34" charset="0"/>
              </a:rPr>
              <a:t>Descriptive statistics</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r>
              <a:rPr lang="en-US" sz="2500" dirty="0">
                <a:latin typeface="Times New Roman" panose="02020603050405020304" pitchFamily="18" charset="0"/>
                <a:ea typeface="Calibri" panose="020F0502020204030204" pitchFamily="34" charset="0"/>
                <a:cs typeface="Arial" panose="020B0604020202020204" pitchFamily="34" charset="0"/>
              </a:rPr>
              <a:t>Normality test</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r>
              <a:rPr lang="en-US" sz="2500" dirty="0">
                <a:latin typeface="Times New Roman" panose="02020603050405020304" pitchFamily="18" charset="0"/>
                <a:ea typeface="Calibri" panose="020F0502020204030204" pitchFamily="34" charset="0"/>
                <a:cs typeface="Arial" panose="020B0604020202020204" pitchFamily="34" charset="0"/>
              </a:rPr>
              <a:t>Homogeneity test</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r>
              <a:rPr lang="en-US" sz="2500" dirty="0">
                <a:latin typeface="Times New Roman" panose="02020603050405020304" pitchFamily="18" charset="0"/>
                <a:ea typeface="Calibri" panose="020F0502020204030204" pitchFamily="34" charset="0"/>
                <a:cs typeface="Arial" panose="020B0604020202020204" pitchFamily="34" charset="0"/>
              </a:rPr>
              <a:t>One sample t test</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r>
              <a:rPr lang="en-US" sz="2500" dirty="0">
                <a:latin typeface="Times New Roman" panose="02020603050405020304" pitchFamily="18" charset="0"/>
                <a:ea typeface="Calibri" panose="020F0502020204030204" pitchFamily="34" charset="0"/>
                <a:cs typeface="Arial" panose="020B0604020202020204" pitchFamily="34" charset="0"/>
              </a:rPr>
              <a:t>Independent t test</a:t>
            </a:r>
          </a:p>
          <a:p>
            <a:pPr marL="633069" lvl="1" indent="-342900" defTabSz="877823">
              <a:lnSpc>
                <a:spcPts val="3700"/>
              </a:lnSpc>
              <a:spcBef>
                <a:spcPts val="0"/>
              </a:spcBef>
              <a:buSzPct val="100000"/>
              <a:buAutoNum type="arabicPeriod"/>
              <a:defRPr sz="2592" u="sng">
                <a:latin typeface="Helvetica"/>
                <a:ea typeface="Helvetica"/>
                <a:cs typeface="Helvetica"/>
                <a:sym typeface="Helvetica"/>
              </a:defRPr>
            </a:pPr>
            <a:endParaRPr lang="en-US" sz="2500" dirty="0">
              <a:effectLst/>
              <a:latin typeface="Times New Roman" panose="02020603050405020304" pitchFamily="18" charset="0"/>
              <a:ea typeface="Calibri" panose="020F0502020204030204" pitchFamily="34" charset="0"/>
              <a:cs typeface="Arial" panose="020B0604020202020204" pitchFamily="34" charset="0"/>
            </a:endParaRP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ID" dirty="0"/>
          </a:p>
        </p:txBody>
      </p:sp>
      <p:sp>
        <p:nvSpPr>
          <p:cNvPr id="178" name="POWER POINT…"/>
          <p:cNvSpPr txBox="1"/>
          <p:nvPr/>
        </p:nvSpPr>
        <p:spPr>
          <a:xfrm>
            <a:off x="474849" y="2755665"/>
            <a:ext cx="3278959"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METHODS</a:t>
            </a:r>
            <a:endParaRPr dirty="0"/>
          </a:p>
        </p:txBody>
      </p:sp>
    </p:spTree>
    <p:extLst>
      <p:ext uri="{BB962C8B-B14F-4D97-AF65-F5344CB8AC3E}">
        <p14:creationId xmlns:p14="http://schemas.microsoft.com/office/powerpoint/2010/main" val="21756296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474849" y="2032334"/>
            <a:ext cx="7448371"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t>RESULT &amp; DISCUSSION</a:t>
            </a:r>
            <a:endParaRPr dirty="0"/>
          </a:p>
        </p:txBody>
      </p:sp>
      <p:sp>
        <p:nvSpPr>
          <p:cNvPr id="2" name="a. First slide: Title, Author(s), Affiliation(s). Please download and use the first slide template for the conference theme and logos here.…">
            <a:extLst>
              <a:ext uri="{FF2B5EF4-FFF2-40B4-BE49-F238E27FC236}">
                <a16:creationId xmlns:a16="http://schemas.microsoft.com/office/drawing/2014/main" id="{89EF6994-D9AD-61B1-91BE-AF3714BC9AF4}"/>
              </a:ext>
            </a:extLst>
          </p:cNvPr>
          <p:cNvSpPr txBox="1">
            <a:spLocks noGrp="1"/>
          </p:cNvSpPr>
          <p:nvPr>
            <p:ph type="body" idx="21"/>
          </p:nvPr>
        </p:nvSpPr>
        <p:spPr>
          <a:xfrm>
            <a:off x="796289" y="5838222"/>
            <a:ext cx="15755622" cy="35514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747369" lvl="1" indent="-457200" defTabSz="877823">
              <a:lnSpc>
                <a:spcPts val="3700"/>
              </a:lnSpc>
              <a:spcBef>
                <a:spcPts val="0"/>
              </a:spcBef>
              <a:buSzPct val="100000"/>
              <a:buAutoNum type="arabicPeriod"/>
              <a:defRPr sz="2592" u="sng">
                <a:latin typeface="Helvetica"/>
                <a:ea typeface="Helvetica"/>
                <a:cs typeface="Helvetica"/>
                <a:sym typeface="Helvetica"/>
              </a:defRPr>
            </a:pPr>
            <a:r>
              <a:rPr lang="en-ID" sz="2000" dirty="0">
                <a:effectLst/>
                <a:latin typeface="+mj-lt"/>
                <a:ea typeface="Calibri" panose="020F0502020204030204" pitchFamily="34" charset="0"/>
                <a:cs typeface="Arial" panose="020B0604020202020204" pitchFamily="34" charset="0"/>
              </a:rPr>
              <a:t>The results of the study found that there was a significant effect of shadow boxing training on the self-confidence of Muay Thai participants at Revolt Gym. This is as stated by Rojas (2022) that shadow boxing is a treatment that can increase physical and mental capacity in athletes </a:t>
            </a:r>
            <a:r>
              <a:rPr lang="en-ID" sz="2000" dirty="0">
                <a:solidFill>
                  <a:srgbClr val="000000"/>
                </a:solidFill>
                <a:effectLst/>
                <a:latin typeface="+mj-lt"/>
                <a:ea typeface="Calibri" panose="020F0502020204030204" pitchFamily="34" charset="0"/>
                <a:cs typeface="Arial" panose="020B0604020202020204" pitchFamily="34" charset="0"/>
              </a:rPr>
              <a:t>(Rojas, 2022).</a:t>
            </a:r>
          </a:p>
          <a:p>
            <a:pPr marL="747369" lvl="1" indent="-457200" defTabSz="877823">
              <a:lnSpc>
                <a:spcPts val="3700"/>
              </a:lnSpc>
              <a:spcBef>
                <a:spcPts val="0"/>
              </a:spcBef>
              <a:buSzPct val="100000"/>
              <a:buAutoNum type="arabicPeriod"/>
              <a:defRPr sz="2592" u="sng">
                <a:latin typeface="Helvetica"/>
                <a:ea typeface="Helvetica"/>
                <a:cs typeface="Helvetica"/>
                <a:sym typeface="Helvetica"/>
              </a:defRPr>
            </a:pPr>
            <a:r>
              <a:rPr lang="en-ID" sz="2000" dirty="0">
                <a:effectLst/>
                <a:latin typeface="+mj-lt"/>
                <a:ea typeface="Calibri" panose="020F0502020204030204" pitchFamily="34" charset="0"/>
              </a:rPr>
              <a:t>The results of the study found that there was a significant effect of pad work training on the self-confidence of Muay Thai participants at Revolt Gym. </a:t>
            </a:r>
            <a:r>
              <a:rPr lang="en-ID" sz="2000" dirty="0">
                <a:effectLst/>
                <a:latin typeface="+mj-lt"/>
                <a:ea typeface="Calibri" panose="020F0502020204030204" pitchFamily="34" charset="0"/>
                <a:cs typeface="Arial" panose="020B0604020202020204" pitchFamily="34" charset="0"/>
              </a:rPr>
              <a:t>Pad work is a fighting simulation that is considered a technique training that can be applied efficiently in combat </a:t>
            </a:r>
            <a:r>
              <a:rPr lang="en-ID" sz="2000" dirty="0">
                <a:solidFill>
                  <a:srgbClr val="000000"/>
                </a:solidFill>
                <a:effectLst/>
                <a:latin typeface="+mj-lt"/>
                <a:ea typeface="Calibri" panose="020F0502020204030204" pitchFamily="34" charset="0"/>
                <a:cs typeface="Arial" panose="020B0604020202020204" pitchFamily="34" charset="0"/>
              </a:rPr>
              <a:t>(</a:t>
            </a:r>
            <a:r>
              <a:rPr lang="en-ID" sz="2000" dirty="0" err="1">
                <a:solidFill>
                  <a:srgbClr val="000000"/>
                </a:solidFill>
                <a:effectLst/>
                <a:latin typeface="+mj-lt"/>
                <a:ea typeface="Calibri" panose="020F0502020204030204" pitchFamily="34" charset="0"/>
                <a:cs typeface="Arial" panose="020B0604020202020204" pitchFamily="34" charset="0"/>
              </a:rPr>
              <a:t>Arseneau</a:t>
            </a:r>
            <a:r>
              <a:rPr lang="en-ID" sz="2000" dirty="0">
                <a:solidFill>
                  <a:srgbClr val="000000"/>
                </a:solidFill>
                <a:effectLst/>
                <a:latin typeface="+mj-lt"/>
                <a:ea typeface="Calibri" panose="020F0502020204030204" pitchFamily="34" charset="0"/>
                <a:cs typeface="Arial" panose="020B0604020202020204" pitchFamily="34" charset="0"/>
              </a:rPr>
              <a:t>, 2010).</a:t>
            </a:r>
            <a:r>
              <a:rPr lang="en-ID" sz="2000" dirty="0">
                <a:effectLst/>
                <a:latin typeface="+mj-lt"/>
                <a:ea typeface="Calibri" panose="020F0502020204030204" pitchFamily="34" charset="0"/>
                <a:cs typeface="Arial" panose="020B0604020202020204" pitchFamily="34" charset="0"/>
              </a:rPr>
              <a:t> Repeated technique training makes the technique better mastered. Good mastery of techniques will certainly affect self-confidence. Therefore, this theory is in accordance with the results found in this study.</a:t>
            </a:r>
          </a:p>
        </p:txBody>
      </p:sp>
      <p:pic>
        <p:nvPicPr>
          <p:cNvPr id="3" name="Picture 2">
            <a:extLst>
              <a:ext uri="{FF2B5EF4-FFF2-40B4-BE49-F238E27FC236}">
                <a16:creationId xmlns:a16="http://schemas.microsoft.com/office/drawing/2014/main" id="{17A1BC70-D190-821C-1933-DDB63F68AA7C}"/>
              </a:ext>
            </a:extLst>
          </p:cNvPr>
          <p:cNvPicPr>
            <a:picLocks noChangeAspect="1"/>
          </p:cNvPicPr>
          <p:nvPr/>
        </p:nvPicPr>
        <p:blipFill>
          <a:blip r:embed="rId3"/>
          <a:stretch>
            <a:fillRect/>
          </a:stretch>
        </p:blipFill>
        <p:spPr>
          <a:xfrm>
            <a:off x="2575209" y="3046468"/>
            <a:ext cx="10696022" cy="2227343"/>
          </a:xfrm>
          <a:prstGeom prst="rect">
            <a:avLst/>
          </a:prstGeom>
        </p:spPr>
      </p:pic>
    </p:spTree>
    <p:extLst>
      <p:ext uri="{BB962C8B-B14F-4D97-AF65-F5344CB8AC3E}">
        <p14:creationId xmlns:p14="http://schemas.microsoft.com/office/powerpoint/2010/main" val="40143905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474849" y="2032334"/>
            <a:ext cx="744837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RESULT &amp; DISCUSSION</a:t>
            </a:r>
            <a:endParaRPr dirty="0"/>
          </a:p>
        </p:txBody>
      </p:sp>
      <p:sp>
        <p:nvSpPr>
          <p:cNvPr id="2" name="a. First slide: Title, Author(s), Affiliation(s). Please download and use the first slide template for the conference theme and logos here.…">
            <a:extLst>
              <a:ext uri="{FF2B5EF4-FFF2-40B4-BE49-F238E27FC236}">
                <a16:creationId xmlns:a16="http://schemas.microsoft.com/office/drawing/2014/main" id="{89EF6994-D9AD-61B1-91BE-AF3714BC9AF4}"/>
              </a:ext>
            </a:extLst>
          </p:cNvPr>
          <p:cNvSpPr txBox="1">
            <a:spLocks noGrp="1"/>
          </p:cNvSpPr>
          <p:nvPr>
            <p:ph type="body" idx="21"/>
          </p:nvPr>
        </p:nvSpPr>
        <p:spPr>
          <a:xfrm>
            <a:off x="796289" y="6090804"/>
            <a:ext cx="15755622" cy="3029802"/>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Autofit/>
          </a:bodyPr>
          <a:lstStyle/>
          <a:p>
            <a:pPr marL="747369" lvl="1" indent="-457200" defTabSz="877823">
              <a:lnSpc>
                <a:spcPts val="3700"/>
              </a:lnSpc>
              <a:spcBef>
                <a:spcPts val="0"/>
              </a:spcBef>
              <a:buSzPct val="100000"/>
              <a:buFont typeface="+mj-lt"/>
              <a:buAutoNum type="arabicPeriod" startAt="3"/>
              <a:defRPr sz="2592" u="sng">
                <a:latin typeface="Helvetica"/>
                <a:ea typeface="Helvetica"/>
                <a:cs typeface="Helvetica"/>
                <a:sym typeface="Helvetica"/>
              </a:defRPr>
            </a:pPr>
            <a:r>
              <a:rPr lang="en-ID" sz="2000" dirty="0">
                <a:effectLst/>
                <a:latin typeface="+mj-lt"/>
                <a:ea typeface="Calibri" panose="020F0502020204030204" pitchFamily="34" charset="0"/>
                <a:cs typeface="Arial" panose="020B0604020202020204" pitchFamily="34" charset="0"/>
              </a:rPr>
              <a:t>The results of the study found that there was no significant difference in the effect of shadow boxing and pad work training on the self-confidence of Muay Thai participants at Revolt Gym. This is because shadow boxing and pad work training are included in technical training, so when the treatment of both training is given, it will provide results that are not much different in increasing the self-confidence of Muay Thai participants. However, in each training given, be it shadow boxing or pad work, the results of the study showed that there was a significant effect on the self-confidence of Muay Thai participants at Revolt Gym as stated in the theory that technical training can increase physical and mental capacity in athletes </a:t>
            </a:r>
            <a:r>
              <a:rPr lang="en-ID" sz="2000" dirty="0">
                <a:solidFill>
                  <a:srgbClr val="000000"/>
                </a:solidFill>
                <a:effectLst/>
                <a:latin typeface="+mj-lt"/>
                <a:ea typeface="Calibri" panose="020F0502020204030204" pitchFamily="34" charset="0"/>
                <a:cs typeface="Arial" panose="020B0604020202020204" pitchFamily="34" charset="0"/>
              </a:rPr>
              <a:t>(Rojas, 2022).</a:t>
            </a:r>
            <a:endParaRPr lang="en-ID" sz="2000" dirty="0">
              <a:effectLst/>
              <a:latin typeface="+mj-lt"/>
              <a:ea typeface="Calibri" panose="020F050202020403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EC45C6D3-4710-D689-E1B5-37F12FF8D77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1173" y="3179929"/>
            <a:ext cx="14991514" cy="2403754"/>
          </a:xfrm>
          <a:prstGeom prst="rect">
            <a:avLst/>
          </a:prstGeom>
          <a:noFill/>
        </p:spPr>
      </p:pic>
    </p:spTree>
    <p:extLst>
      <p:ext uri="{BB962C8B-B14F-4D97-AF65-F5344CB8AC3E}">
        <p14:creationId xmlns:p14="http://schemas.microsoft.com/office/powerpoint/2010/main" val="261710404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474849" y="3433747"/>
            <a:ext cx="14742405" cy="558742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Autofit/>
          </a:bodyPr>
          <a:lstStyle/>
          <a:p>
            <a:pPr algn="just">
              <a:lnSpc>
                <a:spcPct val="150000"/>
              </a:lnSpc>
            </a:pPr>
            <a:r>
              <a:rPr lang="tr-TR" sz="2500" b="0" dirty="0">
                <a:effectLst/>
                <a:latin typeface="+mj-lt"/>
                <a:ea typeface="Calibri" panose="020F0502020204030204" pitchFamily="34" charset="0"/>
                <a:cs typeface="Arial" panose="020B0604020202020204" pitchFamily="34" charset="0"/>
              </a:rPr>
              <a:t>Based on the results of the study on the level of self-confidence reviewed from the shadow boxing and pad work training of Muay Thai participants at Revolt Gym, the following conclusions were obtained:</a:t>
            </a:r>
            <a:endParaRPr lang="en-US" sz="2500" b="0" dirty="0">
              <a:effectLst/>
              <a:latin typeface="+mj-lt"/>
              <a:ea typeface="Calibri" panose="020F0502020204030204" pitchFamily="34" charset="0"/>
              <a:cs typeface="Arial" panose="020B0604020202020204" pitchFamily="34" charset="0"/>
            </a:endParaRPr>
          </a:p>
          <a:p>
            <a:pPr algn="just">
              <a:lnSpc>
                <a:spcPct val="150000"/>
              </a:lnSpc>
            </a:pPr>
            <a:endParaRPr lang="en-ID" sz="2500" b="0" dirty="0">
              <a:effectLst/>
              <a:latin typeface="+mj-lt"/>
              <a:ea typeface="Calibri" panose="020F0502020204030204" pitchFamily="34" charset="0"/>
              <a:cs typeface="Arial" panose="020B0604020202020204" pitchFamily="34" charset="0"/>
            </a:endParaRPr>
          </a:p>
          <a:p>
            <a:pPr marL="457200" indent="-457200" algn="just">
              <a:lnSpc>
                <a:spcPct val="150000"/>
              </a:lnSpc>
              <a:buAutoNum type="arabicPeriod"/>
            </a:pPr>
            <a:r>
              <a:rPr lang="tr-TR" sz="2500" b="0" dirty="0">
                <a:effectLst/>
                <a:latin typeface="+mj-lt"/>
                <a:ea typeface="Calibri" panose="020F0502020204030204" pitchFamily="34" charset="0"/>
                <a:cs typeface="Arial" panose="020B0604020202020204" pitchFamily="34" charset="0"/>
              </a:rPr>
              <a:t>There is a significant effect of shadow boxing training on the self-confidence of Muay Thai participants at</a:t>
            </a:r>
            <a:r>
              <a:rPr lang="en-US" sz="2500" b="0" dirty="0">
                <a:effectLst/>
                <a:latin typeface="+mj-lt"/>
                <a:ea typeface="Calibri" panose="020F0502020204030204" pitchFamily="34" charset="0"/>
                <a:cs typeface="Arial" panose="020B0604020202020204" pitchFamily="34" charset="0"/>
              </a:rPr>
              <a:t> </a:t>
            </a:r>
            <a:r>
              <a:rPr lang="tr-TR" sz="2500" b="0" dirty="0">
                <a:effectLst/>
                <a:latin typeface="+mj-lt"/>
                <a:ea typeface="Calibri" panose="020F0502020204030204" pitchFamily="34" charset="0"/>
                <a:cs typeface="Arial" panose="020B0604020202020204" pitchFamily="34" charset="0"/>
              </a:rPr>
              <a:t>Revolt Gym.</a:t>
            </a:r>
            <a:endParaRPr lang="en-ID" sz="2500" b="0" dirty="0">
              <a:latin typeface="+mj-lt"/>
              <a:ea typeface="Calibri" panose="020F0502020204030204" pitchFamily="34" charset="0"/>
              <a:cs typeface="Arial" panose="020B0604020202020204" pitchFamily="34" charset="0"/>
            </a:endParaRPr>
          </a:p>
          <a:p>
            <a:pPr marL="457200" indent="-457200" algn="just">
              <a:lnSpc>
                <a:spcPct val="150000"/>
              </a:lnSpc>
              <a:buAutoNum type="arabicPeriod"/>
            </a:pPr>
            <a:r>
              <a:rPr lang="tr-TR" sz="2500" b="0" dirty="0">
                <a:effectLst/>
                <a:latin typeface="+mj-lt"/>
                <a:ea typeface="Calibri" panose="020F0502020204030204" pitchFamily="34" charset="0"/>
                <a:cs typeface="Arial" panose="020B0604020202020204" pitchFamily="34" charset="0"/>
              </a:rPr>
              <a:t>There is a significant effect of pad work training on the self-confidence of Muay Thai participants at Revolt Gym.</a:t>
            </a:r>
            <a:endParaRPr lang="en-ID" sz="2500" b="0" dirty="0">
              <a:latin typeface="+mj-lt"/>
              <a:ea typeface="Calibri" panose="020F0502020204030204" pitchFamily="34" charset="0"/>
              <a:cs typeface="Arial" panose="020B0604020202020204" pitchFamily="34" charset="0"/>
            </a:endParaRPr>
          </a:p>
          <a:p>
            <a:pPr marL="457200" indent="-457200" algn="just">
              <a:lnSpc>
                <a:spcPct val="150000"/>
              </a:lnSpc>
              <a:buAutoNum type="arabicPeriod"/>
            </a:pPr>
            <a:r>
              <a:rPr lang="tr-TR" sz="2500" b="0" dirty="0">
                <a:effectLst/>
                <a:latin typeface="+mj-lt"/>
                <a:ea typeface="Calibri" panose="020F0502020204030204" pitchFamily="34" charset="0"/>
              </a:rPr>
              <a:t>There is no significant difference in the effect of shadow boxing and pad work training on the self-confidence of Muay Thai participants at Revolt Gym.</a:t>
            </a:r>
            <a:endParaRPr sz="2500" b="0" dirty="0">
              <a:latin typeface="+mj-lt"/>
            </a:endParaRPr>
          </a:p>
        </p:txBody>
      </p:sp>
      <p:sp>
        <p:nvSpPr>
          <p:cNvPr id="178" name="POWER POINT…"/>
          <p:cNvSpPr txBox="1"/>
          <p:nvPr/>
        </p:nvSpPr>
        <p:spPr>
          <a:xfrm>
            <a:off x="474849" y="2755665"/>
            <a:ext cx="4383429"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t>CONCLUSION</a:t>
            </a:r>
            <a:endParaRPr dirty="0"/>
          </a:p>
        </p:txBody>
      </p:sp>
    </p:spTree>
    <p:extLst>
      <p:ext uri="{BB962C8B-B14F-4D97-AF65-F5344CB8AC3E}">
        <p14:creationId xmlns:p14="http://schemas.microsoft.com/office/powerpoint/2010/main" val="562212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750627" y="3548417"/>
            <a:ext cx="15964440" cy="55244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Arseneau, E. (2010). </a:t>
            </a:r>
            <a:r>
              <a:rPr lang="tr-TR" sz="2000" b="0" i="1" dirty="0">
                <a:effectLst/>
                <a:latin typeface="+mj-lt"/>
                <a:ea typeface="Times New Roman" panose="02020603050405020304" pitchFamily="18" charset="0"/>
                <a:cs typeface="Arial" panose="020B0604020202020204" pitchFamily="34" charset="0"/>
              </a:rPr>
              <a:t>Metabolic requirements of boxing exercises par Eric Arseneau</a:t>
            </a:r>
            <a:r>
              <a:rPr lang="tr-TR" sz="2000" b="0" dirty="0">
                <a:effectLst/>
                <a:latin typeface="+mj-lt"/>
                <a:ea typeface="Times New Roman" panose="02020603050405020304" pitchFamily="18" charset="0"/>
                <a:cs typeface="Arial" panose="020B0604020202020204" pitchFamily="34" charset="0"/>
              </a:rPr>
              <a:t>.</a:t>
            </a:r>
            <a:endParaRPr lang="en-ID" sz="2000" b="0" dirty="0">
              <a:effectLst/>
              <a:latin typeface="+mj-lt"/>
              <a:ea typeface="Calibri" panose="020F0502020204030204" pitchFamily="34" charset="0"/>
              <a:cs typeface="Arial" panose="020B0604020202020204" pitchFamily="34" charset="0"/>
            </a:endParaRPr>
          </a:p>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Ibrahim, H. I., Jaafar, A. H., Kassim, M. A. M., &amp; Isa, A. (2016). Motivational Climate, Self-Confidence and Perceived Success among Student </a:t>
            </a:r>
            <a:r>
              <a:rPr lang="en-US" sz="2000" b="0" dirty="0">
                <a:effectLst/>
                <a:latin typeface="+mj-lt"/>
                <a:ea typeface="Times New Roman" panose="02020603050405020304" pitchFamily="18" charset="0"/>
                <a:cs typeface="Arial" panose="020B0604020202020204" pitchFamily="34" charset="0"/>
              </a:rPr>
              <a:t>	</a:t>
            </a:r>
            <a:r>
              <a:rPr lang="tr-TR" sz="2000" b="0" dirty="0">
                <a:effectLst/>
                <a:latin typeface="+mj-lt"/>
                <a:ea typeface="Times New Roman" panose="02020603050405020304" pitchFamily="18" charset="0"/>
                <a:cs typeface="Arial" panose="020B0604020202020204" pitchFamily="34" charset="0"/>
              </a:rPr>
              <a:t>Athletes. </a:t>
            </a:r>
            <a:r>
              <a:rPr lang="tr-TR" sz="2000" b="0" i="1" dirty="0">
                <a:effectLst/>
                <a:latin typeface="+mj-lt"/>
                <a:ea typeface="Times New Roman" panose="02020603050405020304" pitchFamily="18" charset="0"/>
                <a:cs typeface="Arial" panose="020B0604020202020204" pitchFamily="34" charset="0"/>
              </a:rPr>
              <a:t>Procedia Economics and Finance</a:t>
            </a:r>
            <a:r>
              <a:rPr lang="tr-TR" sz="2000" b="0" dirty="0">
                <a:effectLst/>
                <a:latin typeface="+mj-lt"/>
                <a:ea typeface="Times New Roman" panose="02020603050405020304" pitchFamily="18" charset="0"/>
                <a:cs typeface="Arial" panose="020B0604020202020204" pitchFamily="34" charset="0"/>
              </a:rPr>
              <a:t>, </a:t>
            </a:r>
            <a:r>
              <a:rPr lang="tr-TR" sz="2000" b="0" i="1" dirty="0">
                <a:effectLst/>
                <a:latin typeface="+mj-lt"/>
                <a:ea typeface="Times New Roman" panose="02020603050405020304" pitchFamily="18" charset="0"/>
                <a:cs typeface="Arial" panose="020B0604020202020204" pitchFamily="34" charset="0"/>
              </a:rPr>
              <a:t>35</a:t>
            </a:r>
            <a:r>
              <a:rPr lang="tr-TR" sz="2000" b="0" dirty="0">
                <a:effectLst/>
                <a:latin typeface="+mj-lt"/>
                <a:ea typeface="Times New Roman" panose="02020603050405020304" pitchFamily="18" charset="0"/>
                <a:cs typeface="Arial" panose="020B0604020202020204" pitchFamily="34" charset="0"/>
              </a:rPr>
              <a:t>, 503–508. https://doi.org/10.1016/s2212-5671(16)00062-9</a:t>
            </a:r>
            <a:endParaRPr lang="en-ID" sz="2000" b="0" dirty="0">
              <a:effectLst/>
              <a:latin typeface="+mj-lt"/>
              <a:ea typeface="Calibri" panose="020F0502020204030204" pitchFamily="34" charset="0"/>
              <a:cs typeface="Arial" panose="020B0604020202020204" pitchFamily="34" charset="0"/>
            </a:endParaRPr>
          </a:p>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Lahinda, J., Wasa, C., &amp; Riyanto, P. (2020). Pengaruh Program Latihan Peningkatan Daya Tahan Jantung Paru Pada Ukm Tinju. </a:t>
            </a:r>
            <a:r>
              <a:rPr lang="tr-TR" sz="2000" b="0" i="1" dirty="0">
                <a:effectLst/>
                <a:latin typeface="+mj-lt"/>
                <a:ea typeface="Times New Roman" panose="02020603050405020304" pitchFamily="18" charset="0"/>
                <a:cs typeface="Arial" panose="020B0604020202020204" pitchFamily="34" charset="0"/>
              </a:rPr>
              <a:t>Kinestetik</a:t>
            </a:r>
            <a:r>
              <a:rPr lang="tr-TR" sz="2000" b="0" dirty="0">
                <a:effectLst/>
                <a:latin typeface="+mj-lt"/>
                <a:ea typeface="Times New Roman" panose="02020603050405020304" pitchFamily="18" charset="0"/>
                <a:cs typeface="Arial" panose="020B0604020202020204" pitchFamily="34" charset="0"/>
              </a:rPr>
              <a:t>, </a:t>
            </a:r>
            <a:r>
              <a:rPr lang="en-US" sz="2000" b="0" dirty="0">
                <a:effectLst/>
                <a:latin typeface="+mj-lt"/>
                <a:ea typeface="Times New Roman" panose="02020603050405020304" pitchFamily="18" charset="0"/>
                <a:cs typeface="Arial" panose="020B0604020202020204" pitchFamily="34" charset="0"/>
              </a:rPr>
              <a:t>	</a:t>
            </a:r>
            <a:r>
              <a:rPr lang="tr-TR" sz="2000" b="0" i="1" dirty="0">
                <a:effectLst/>
                <a:latin typeface="+mj-lt"/>
                <a:ea typeface="Times New Roman" panose="02020603050405020304" pitchFamily="18" charset="0"/>
                <a:cs typeface="Arial" panose="020B0604020202020204" pitchFamily="34" charset="0"/>
              </a:rPr>
              <a:t>4</a:t>
            </a:r>
            <a:r>
              <a:rPr lang="tr-TR" sz="2000" b="0" dirty="0">
                <a:effectLst/>
                <a:latin typeface="+mj-lt"/>
                <a:ea typeface="Times New Roman" panose="02020603050405020304" pitchFamily="18" charset="0"/>
                <a:cs typeface="Arial" panose="020B0604020202020204" pitchFamily="34" charset="0"/>
              </a:rPr>
              <a:t>(1), 7–13. https://doi.org/10.33369/jk.v4i1.10257</a:t>
            </a:r>
            <a:endParaRPr lang="en-ID" sz="2000" b="0" dirty="0">
              <a:effectLst/>
              <a:latin typeface="+mj-lt"/>
              <a:ea typeface="Calibri" panose="020F0502020204030204" pitchFamily="34" charset="0"/>
              <a:cs typeface="Arial" panose="020B0604020202020204" pitchFamily="34" charset="0"/>
            </a:endParaRPr>
          </a:p>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Nofitarini, E., &amp; Subagio, I. (2023). </a:t>
            </a:r>
            <a:r>
              <a:rPr lang="tr-TR" sz="2000" b="0" i="1" dirty="0">
                <a:effectLst/>
                <a:latin typeface="+mj-lt"/>
                <a:ea typeface="Times New Roman" panose="02020603050405020304" pitchFamily="18" charset="0"/>
                <a:cs typeface="Arial" panose="020B0604020202020204" pitchFamily="34" charset="0"/>
              </a:rPr>
              <a:t>JPO: Jurnal Prestasi Olahraga ANALISIS PUKULAN DAN TENDANGAN MUAYTHAI KATEGORI FINAL </a:t>
            </a:r>
            <a:r>
              <a:rPr lang="en-US" sz="2000" b="0" i="1" dirty="0">
                <a:effectLst/>
                <a:latin typeface="+mj-lt"/>
                <a:ea typeface="Times New Roman" panose="02020603050405020304" pitchFamily="18" charset="0"/>
                <a:cs typeface="Arial" panose="020B0604020202020204" pitchFamily="34" charset="0"/>
              </a:rPr>
              <a:t>	</a:t>
            </a:r>
            <a:r>
              <a:rPr lang="tr-TR" sz="2000" b="0" i="1" dirty="0">
                <a:effectLst/>
                <a:latin typeface="+mj-lt"/>
                <a:ea typeface="Times New Roman" panose="02020603050405020304" pitchFamily="18" charset="0"/>
                <a:cs typeface="Arial" panose="020B0604020202020204" pitchFamily="34" charset="0"/>
              </a:rPr>
              <a:t>PUTRI PON XX PAPUA TAHUN 2021</a:t>
            </a:r>
            <a:r>
              <a:rPr lang="tr-TR" sz="2000" b="0" dirty="0">
                <a:effectLst/>
                <a:latin typeface="+mj-lt"/>
                <a:ea typeface="Times New Roman" panose="02020603050405020304" pitchFamily="18" charset="0"/>
                <a:cs typeface="Arial" panose="020B0604020202020204" pitchFamily="34" charset="0"/>
              </a:rPr>
              <a:t>.</a:t>
            </a:r>
            <a:endParaRPr lang="en-ID" sz="2000" b="0" dirty="0">
              <a:effectLst/>
              <a:latin typeface="+mj-lt"/>
              <a:ea typeface="Calibri" panose="020F0502020204030204" pitchFamily="34" charset="0"/>
              <a:cs typeface="Arial" panose="020B0604020202020204" pitchFamily="34" charset="0"/>
            </a:endParaRPr>
          </a:p>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Purnomo, E., Marheni, E., Jermaina, N., Kunci, K., &amp; Kepercayaan Diri, dan. (2020). TINGKAT KEPERCAYAAN DIRI ATLET REMAJA </a:t>
            </a:r>
            <a:r>
              <a:rPr lang="en-US" sz="2000" b="0" dirty="0">
                <a:effectLst/>
                <a:latin typeface="+mj-lt"/>
                <a:ea typeface="Times New Roman" panose="02020603050405020304" pitchFamily="18" charset="0"/>
                <a:cs typeface="Arial" panose="020B0604020202020204" pitchFamily="34" charset="0"/>
              </a:rPr>
              <a:t>	</a:t>
            </a:r>
            <a:r>
              <a:rPr lang="tr-TR" sz="2000" b="0" dirty="0">
                <a:effectLst/>
                <a:latin typeface="+mj-lt"/>
                <a:ea typeface="Times New Roman" panose="02020603050405020304" pitchFamily="18" charset="0"/>
                <a:cs typeface="Arial" panose="020B0604020202020204" pitchFamily="34" charset="0"/>
              </a:rPr>
              <a:t>SELF-CONFIDENCE LEVEL OF YOUTH ATHLETES. In </a:t>
            </a:r>
            <a:r>
              <a:rPr lang="tr-TR" sz="2000" b="0" i="1" dirty="0">
                <a:effectLst/>
                <a:latin typeface="+mj-lt"/>
                <a:ea typeface="Times New Roman" panose="02020603050405020304" pitchFamily="18" charset="0"/>
                <a:cs typeface="Arial" panose="020B0604020202020204" pitchFamily="34" charset="0"/>
              </a:rPr>
              <a:t>JOSEPHA Journal of Sport Science and Physical Education</a:t>
            </a:r>
            <a:r>
              <a:rPr lang="tr-TR" sz="2000" b="0" dirty="0">
                <a:effectLst/>
                <a:latin typeface="+mj-lt"/>
                <a:ea typeface="Times New Roman" panose="02020603050405020304" pitchFamily="18" charset="0"/>
                <a:cs typeface="Arial" panose="020B0604020202020204" pitchFamily="34" charset="0"/>
              </a:rPr>
              <a:t> (Vol. 1, Issue 2). </a:t>
            </a:r>
            <a:r>
              <a:rPr lang="en-US" sz="2000" b="0" dirty="0">
                <a:effectLst/>
                <a:latin typeface="+mj-lt"/>
                <a:ea typeface="Times New Roman" panose="02020603050405020304" pitchFamily="18" charset="0"/>
                <a:cs typeface="Arial" panose="020B0604020202020204" pitchFamily="34" charset="0"/>
              </a:rPr>
              <a:t>	</a:t>
            </a:r>
            <a:r>
              <a:rPr lang="tr-TR" sz="2000" b="0" dirty="0">
                <a:effectLst/>
                <a:latin typeface="+mj-lt"/>
                <a:ea typeface="Times New Roman" panose="02020603050405020304" pitchFamily="18" charset="0"/>
                <a:cs typeface="Arial" panose="020B0604020202020204" pitchFamily="34" charset="0"/>
              </a:rPr>
              <a:t>https://journal.stkippamanetalino.ac.id/index.php/JOSEPHA/index</a:t>
            </a:r>
            <a:endParaRPr lang="en-ID" sz="2000" b="0" dirty="0">
              <a:effectLst/>
              <a:latin typeface="+mj-lt"/>
              <a:ea typeface="Calibri" panose="020F0502020204030204" pitchFamily="34" charset="0"/>
              <a:cs typeface="Arial" panose="020B0604020202020204" pitchFamily="34" charset="0"/>
            </a:endParaRPr>
          </a:p>
          <a:p>
            <a:pPr indent="-304800" algn="just">
              <a:lnSpc>
                <a:spcPct val="150000"/>
              </a:lnSpc>
            </a:pPr>
            <a:r>
              <a:rPr lang="tr-TR" sz="2000" b="0" dirty="0">
                <a:effectLst/>
                <a:latin typeface="+mj-lt"/>
                <a:ea typeface="Times New Roman" panose="02020603050405020304" pitchFamily="18" charset="0"/>
                <a:cs typeface="Arial" panose="020B0604020202020204" pitchFamily="34" charset="0"/>
              </a:rPr>
              <a:t>Rojas, A. S. (2022). Shadowboxing, reflexive body techniques and the moving agent. </a:t>
            </a:r>
            <a:r>
              <a:rPr lang="tr-TR" sz="2000" b="0" i="1" dirty="0">
                <a:effectLst/>
                <a:latin typeface="+mj-lt"/>
                <a:ea typeface="Times New Roman" panose="02020603050405020304" pitchFamily="18" charset="0"/>
                <a:cs typeface="Arial" panose="020B0604020202020204" pitchFamily="34" charset="0"/>
              </a:rPr>
              <a:t>Journal of Physical Education and Sport</a:t>
            </a:r>
            <a:r>
              <a:rPr lang="tr-TR" sz="2000" b="0" dirty="0">
                <a:effectLst/>
                <a:latin typeface="+mj-lt"/>
                <a:ea typeface="Times New Roman" panose="02020603050405020304" pitchFamily="18" charset="0"/>
                <a:cs typeface="Arial" panose="020B0604020202020204" pitchFamily="34" charset="0"/>
              </a:rPr>
              <a:t>, </a:t>
            </a:r>
            <a:r>
              <a:rPr lang="tr-TR" sz="2000" b="0" i="1" dirty="0">
                <a:effectLst/>
                <a:latin typeface="+mj-lt"/>
                <a:ea typeface="Times New Roman" panose="02020603050405020304" pitchFamily="18" charset="0"/>
                <a:cs typeface="Arial" panose="020B0604020202020204" pitchFamily="34" charset="0"/>
              </a:rPr>
              <a:t>22</a:t>
            </a:r>
            <a:r>
              <a:rPr lang="tr-TR" sz="2000" b="0" dirty="0">
                <a:effectLst/>
                <a:latin typeface="+mj-lt"/>
                <a:ea typeface="Times New Roman" panose="02020603050405020304" pitchFamily="18" charset="0"/>
                <a:cs typeface="Arial" panose="020B0604020202020204" pitchFamily="34" charset="0"/>
              </a:rPr>
              <a:t>(2), 430–</a:t>
            </a:r>
            <a:r>
              <a:rPr lang="en-US" sz="2000" b="0" dirty="0">
                <a:effectLst/>
                <a:latin typeface="+mj-lt"/>
                <a:ea typeface="Times New Roman" panose="02020603050405020304" pitchFamily="18" charset="0"/>
                <a:cs typeface="Arial" panose="020B0604020202020204" pitchFamily="34" charset="0"/>
              </a:rPr>
              <a:t>	</a:t>
            </a:r>
            <a:r>
              <a:rPr lang="tr-TR" sz="2000" b="0" dirty="0">
                <a:effectLst/>
                <a:latin typeface="+mj-lt"/>
                <a:ea typeface="Times New Roman" panose="02020603050405020304" pitchFamily="18" charset="0"/>
                <a:cs typeface="Arial" panose="020B0604020202020204" pitchFamily="34" charset="0"/>
              </a:rPr>
              <a:t>441. https://doi.org/10.7752/jpes.2022.02054</a:t>
            </a:r>
            <a:endParaRPr lang="en-ID" sz="2000" b="0" dirty="0">
              <a:effectLst/>
              <a:latin typeface="+mj-lt"/>
              <a:ea typeface="Calibri" panose="020F0502020204030204" pitchFamily="34" charset="0"/>
              <a:cs typeface="Arial" panose="020B0604020202020204" pitchFamily="34" charset="0"/>
            </a:endParaRPr>
          </a:p>
        </p:txBody>
      </p:sp>
      <p:sp>
        <p:nvSpPr>
          <p:cNvPr id="178" name="POWER POINT…"/>
          <p:cNvSpPr txBox="1"/>
          <p:nvPr/>
        </p:nvSpPr>
        <p:spPr>
          <a:xfrm>
            <a:off x="474849" y="2755665"/>
            <a:ext cx="4457167"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t>REFERENCES</a:t>
            </a:r>
            <a:endParaRPr dirty="0"/>
          </a:p>
        </p:txBody>
      </p:sp>
    </p:spTree>
    <p:extLst>
      <p:ext uri="{BB962C8B-B14F-4D97-AF65-F5344CB8AC3E}">
        <p14:creationId xmlns:p14="http://schemas.microsoft.com/office/powerpoint/2010/main" val="1125192907"/>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TotalTime>
  <Words>1099</Words>
  <Application>Microsoft Office PowerPoint</Application>
  <PresentationFormat>Custom</PresentationFormat>
  <Paragraphs>50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Helvetica Neue</vt:lpstr>
      <vt:lpstr>Helvetica Neue Medium</vt:lpstr>
      <vt:lpstr>Times New Roman</vt:lpstr>
      <vt:lpstr>21_BasicWhite</vt:lpstr>
      <vt:lpstr>Self-Confidence of Muay Thai Participants at Revolt Gym in terms of Shadow Boxing and Pad Work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ASUS</dc:creator>
  <cp:lastModifiedBy>Almaida Putri Ardhelia</cp:lastModifiedBy>
  <cp:revision>3</cp:revision>
  <dcterms:modified xsi:type="dcterms:W3CDTF">2024-08-04T15:41:05Z</dcterms:modified>
</cp:coreProperties>
</file>