
<file path=[Content_Types].xml><?xml version="1.0" encoding="utf-8"?>
<Types xmlns="http://schemas.openxmlformats.org/package/2006/content-types">
  <Default Extension="png" ContentType="image/png"/>
  <Default Extension="jfif"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8" r:id="rId6"/>
    <p:sldId id="267" r:id="rId7"/>
    <p:sldId id="263" r:id="rId8"/>
    <p:sldId id="264" r:id="rId9"/>
    <p:sldId id="266" r:id="rId10"/>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66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5432507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D" dirty="0"/>
          </a:p>
        </p:txBody>
      </p:sp>
    </p:spTree>
    <p:extLst>
      <p:ext uri="{BB962C8B-B14F-4D97-AF65-F5344CB8AC3E}">
        <p14:creationId xmlns:p14="http://schemas.microsoft.com/office/powerpoint/2010/main" val="3751057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817598" y="-921174"/>
            <a:ext cx="19019520" cy="11391242"/>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862188" y="5066453"/>
            <a:ext cx="15623824" cy="3305387"/>
          </a:xfrm>
          <a:prstGeom prst="rect">
            <a:avLst/>
          </a:prstGeom>
        </p:spPr>
        <p:txBody>
          <a:bodyPr anchor="b"/>
          <a:lstStyle>
            <a:lvl1pPr>
              <a:defRPr sz="8200" spc="-164"/>
            </a:lvl1pPr>
          </a:lstStyle>
          <a:p>
            <a:r>
              <a:t>Presentation Title</a:t>
            </a:r>
          </a:p>
        </p:txBody>
      </p:sp>
      <p:sp>
        <p:nvSpPr>
          <p:cNvPr id="23" name="Author and Date"/>
          <p:cNvSpPr txBox="1">
            <a:spLocks noGrp="1"/>
          </p:cNvSpPr>
          <p:nvPr>
            <p:ph type="body" sz="quarter" idx="22" hasCustomPrompt="1"/>
          </p:nvPr>
        </p:nvSpPr>
        <p:spPr>
          <a:xfrm>
            <a:off x="863035" y="786586"/>
            <a:ext cx="15622131" cy="452964"/>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24" name="Body Level One…"/>
          <p:cNvSpPr txBox="1">
            <a:spLocks noGrp="1"/>
          </p:cNvSpPr>
          <p:nvPr>
            <p:ph type="body" sz="quarter" idx="1" hasCustomPrompt="1"/>
          </p:nvPr>
        </p:nvSpPr>
        <p:spPr>
          <a:xfrm>
            <a:off x="862188" y="8255936"/>
            <a:ext cx="15623824" cy="79427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fi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jfif"/><Relationship Id="rId5" Type="http://schemas.openxmlformats.org/officeDocument/2006/relationships/image" Target="../media/image8.jfif"/><Relationship Id="rId4" Type="http://schemas.openxmlformats.org/officeDocument/2006/relationships/image" Target="../media/image4.jfif"/></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extLst/>
          </a:blip>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433680"/>
            <a:ext cx="15623824" cy="45296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US" dirty="0" smtClean="0"/>
              <a:t>UNIVERSITAS PENDIDIKAN INDONESIA</a:t>
            </a:r>
            <a:endParaRPr dirty="0"/>
          </a:p>
        </p:txBody>
      </p:sp>
      <p:sp>
        <p:nvSpPr>
          <p:cNvPr id="173" name="YOUR TITLE…"/>
          <p:cNvSpPr txBox="1">
            <a:spLocks noGrp="1"/>
          </p:cNvSpPr>
          <p:nvPr>
            <p:ph type="ctrTitle"/>
          </p:nvPr>
        </p:nvSpPr>
        <p:spPr>
          <a:xfrm>
            <a:off x="602441" y="2569064"/>
            <a:ext cx="15623826" cy="3305388"/>
          </a:xfrm>
          <a:prstGeom prst="rect">
            <a:avLst/>
          </a:prstGeom>
        </p:spPr>
        <p:txBody>
          <a:bodyPr/>
          <a:lstStyle/>
          <a:p>
            <a:r>
              <a:rPr lang="en-US" dirty="0"/>
              <a:t>Increasing the Endurance Ability of Soccer Athletes the through Small Sided Games Training</a:t>
            </a:r>
            <a:endParaRPr dirty="0"/>
          </a:p>
        </p:txBody>
      </p:sp>
      <p:sp>
        <p:nvSpPr>
          <p:cNvPr id="174" name="YOUR NAME"/>
          <p:cNvSpPr txBox="1">
            <a:spLocks noGrp="1"/>
          </p:cNvSpPr>
          <p:nvPr>
            <p:ph type="subTitle" sz="quarter" idx="1"/>
          </p:nvPr>
        </p:nvSpPr>
        <p:spPr>
          <a:xfrm>
            <a:off x="598776" y="5874451"/>
            <a:ext cx="15623824" cy="1354667"/>
          </a:xfrm>
          <a:prstGeom prst="rect">
            <a:avLst/>
          </a:prstGeom>
        </p:spPr>
        <p:txBody>
          <a:bodyPr>
            <a:normAutofit/>
          </a:bodyPr>
          <a:lstStyle>
            <a:lvl1pPr>
              <a:defRPr b="0"/>
            </a:lvl1pPr>
          </a:lstStyle>
          <a:p>
            <a:r>
              <a:rPr lang="en-US" dirty="0" smtClean="0"/>
              <a:t>DANIA MAULANA NUR </a:t>
            </a:r>
            <a:r>
              <a:rPr lang="en-US" dirty="0" smtClean="0"/>
              <a:t>FHAUZI</a:t>
            </a:r>
            <a:endParaRPr lang="en-US" dirty="0" smtClean="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523073" y="1675305"/>
            <a:ext cx="6935601"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dirty="0" smtClean="0"/>
              <a:t>INTODUCTION</a:t>
            </a:r>
            <a:endParaRPr dirty="0"/>
          </a:p>
        </p:txBody>
      </p:sp>
      <p:sp>
        <p:nvSpPr>
          <p:cNvPr id="4" name="Right Arrow 3"/>
          <p:cNvSpPr/>
          <p:nvPr/>
        </p:nvSpPr>
        <p:spPr>
          <a:xfrm>
            <a:off x="3676035" y="2738056"/>
            <a:ext cx="1085850" cy="609600"/>
          </a:xfrm>
          <a:prstGeom prst="right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Oval 6">
            <a:extLst>
              <a:ext uri="{FF2B5EF4-FFF2-40B4-BE49-F238E27FC236}">
                <a16:creationId xmlns:a16="http://schemas.microsoft.com/office/drawing/2014/main" xmlns="" id="{1729D70A-CF4A-99BD-E52D-3B5EC2DE108D}"/>
              </a:ext>
            </a:extLst>
          </p:cNvPr>
          <p:cNvSpPr/>
          <p:nvPr/>
        </p:nvSpPr>
        <p:spPr>
          <a:xfrm>
            <a:off x="523073" y="2210539"/>
            <a:ext cx="3075710" cy="1660638"/>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chemeClr val="tx1"/>
                </a:solidFill>
                <a:effectLst/>
                <a:uFillTx/>
                <a:latin typeface="Helvetica Neue Medium"/>
                <a:ea typeface="Helvetica Neue Medium"/>
                <a:cs typeface="Helvetica Neue Medium"/>
                <a:sym typeface="Helvetica Neue Medium"/>
              </a:rPr>
              <a:t>FOOTBALL</a:t>
            </a: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endParaRPr kumimoji="0" lang="en-ID"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9" name="Oval 8">
            <a:extLst>
              <a:ext uri="{FF2B5EF4-FFF2-40B4-BE49-F238E27FC236}">
                <a16:creationId xmlns:a16="http://schemas.microsoft.com/office/drawing/2014/main" xmlns="" id="{1729D70A-CF4A-99BD-E52D-3B5EC2DE108D}"/>
              </a:ext>
            </a:extLst>
          </p:cNvPr>
          <p:cNvSpPr/>
          <p:nvPr/>
        </p:nvSpPr>
        <p:spPr>
          <a:xfrm>
            <a:off x="4761885" y="2125028"/>
            <a:ext cx="3075710" cy="1660638"/>
          </a:xfrm>
          <a:prstGeom prst="ellipse">
            <a:avLst/>
          </a:prstGeom>
          <a:ln w="3175">
            <a:solidFill>
              <a:schemeClr val="tx1"/>
            </a:solidFill>
          </a:ln>
        </p:spPr>
        <p:style>
          <a:lnRef idx="3">
            <a:schemeClr val="lt1"/>
          </a:lnRef>
          <a:fillRef idx="1">
            <a:schemeClr val="accent2"/>
          </a:fillRef>
          <a:effectRef idx="1">
            <a:schemeClr val="accent2"/>
          </a:effectRef>
          <a:fontRef idx="minor">
            <a:schemeClr val="lt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chemeClr val="tx1"/>
                </a:solidFill>
                <a:effectLst/>
                <a:uFillTx/>
                <a:latin typeface="Helvetica Neue Medium"/>
                <a:ea typeface="Helvetica Neue Medium"/>
                <a:cs typeface="Helvetica Neue Medium"/>
                <a:sym typeface="Helvetica Neue Medium"/>
              </a:rPr>
              <a:t>ENDURANCE</a:t>
            </a: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endParaRPr kumimoji="0" lang="en-ID"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0" name="Oval 9">
            <a:extLst>
              <a:ext uri="{FF2B5EF4-FFF2-40B4-BE49-F238E27FC236}">
                <a16:creationId xmlns:a16="http://schemas.microsoft.com/office/drawing/2014/main" xmlns="" id="{1729D70A-CF4A-99BD-E52D-3B5EC2DE108D}"/>
              </a:ext>
            </a:extLst>
          </p:cNvPr>
          <p:cNvSpPr/>
          <p:nvPr/>
        </p:nvSpPr>
        <p:spPr>
          <a:xfrm>
            <a:off x="9000697" y="2174082"/>
            <a:ext cx="3075710" cy="1660638"/>
          </a:xfrm>
          <a:prstGeom prst="ellipse">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chemeClr val="tx1"/>
                </a:solidFill>
                <a:effectLst/>
                <a:uFillTx/>
                <a:latin typeface="Helvetica Neue Medium"/>
                <a:ea typeface="Helvetica Neue Medium"/>
                <a:cs typeface="Helvetica Neue Medium"/>
                <a:sym typeface="Helvetica Neue Medium"/>
              </a:rPr>
              <a:t>VO2MAX</a:t>
            </a: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endParaRPr kumimoji="0" lang="en-ID"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1" name="Oval 10">
            <a:extLst>
              <a:ext uri="{FF2B5EF4-FFF2-40B4-BE49-F238E27FC236}">
                <a16:creationId xmlns:a16="http://schemas.microsoft.com/office/drawing/2014/main" xmlns="" id="{1729D70A-CF4A-99BD-E52D-3B5EC2DE108D}"/>
              </a:ext>
            </a:extLst>
          </p:cNvPr>
          <p:cNvSpPr/>
          <p:nvPr/>
        </p:nvSpPr>
        <p:spPr>
          <a:xfrm>
            <a:off x="2664967" y="5398643"/>
            <a:ext cx="3075710" cy="2699340"/>
          </a:xfrm>
          <a:prstGeom prst="ellipse">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chemeClr val="tx1"/>
                </a:solidFill>
                <a:effectLst/>
                <a:uFillTx/>
                <a:latin typeface="Helvetica Neue Medium"/>
                <a:ea typeface="Helvetica Neue Medium"/>
                <a:cs typeface="Helvetica Neue Medium"/>
                <a:sym typeface="Helvetica Neue Medium"/>
              </a:rPr>
              <a:t>SMALL </a:t>
            </a:r>
          </a:p>
          <a:p>
            <a:pPr marL="0" marR="0" indent="0" algn="ctr" defTabSz="587022"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chemeClr val="tx1"/>
                </a:solidFill>
                <a:effectLst/>
                <a:uFillTx/>
                <a:latin typeface="Helvetica Neue Medium"/>
                <a:ea typeface="Helvetica Neue Medium"/>
                <a:cs typeface="Helvetica Neue Medium"/>
                <a:sym typeface="Helvetica Neue Medium"/>
              </a:rPr>
              <a:t>SIDED GAMES</a:t>
            </a: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endParaRPr kumimoji="0" lang="en-ID"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2" name="Right Arrow 11"/>
          <p:cNvSpPr/>
          <p:nvPr/>
        </p:nvSpPr>
        <p:spPr>
          <a:xfrm>
            <a:off x="7888412" y="2699601"/>
            <a:ext cx="1085850" cy="609600"/>
          </a:xfrm>
          <a:prstGeom prst="right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Chevron 2"/>
          <p:cNvSpPr/>
          <p:nvPr/>
        </p:nvSpPr>
        <p:spPr>
          <a:xfrm rot="5400000">
            <a:off x="3524228" y="3107007"/>
            <a:ext cx="1454961" cy="3009900"/>
          </a:xfrm>
          <a:prstGeom prst="chevron">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Right Arrow 15"/>
          <p:cNvSpPr/>
          <p:nvPr/>
        </p:nvSpPr>
        <p:spPr>
          <a:xfrm>
            <a:off x="5941985" y="6382731"/>
            <a:ext cx="1085850" cy="609600"/>
          </a:xfrm>
          <a:prstGeom prst="right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Oval 16">
            <a:extLst>
              <a:ext uri="{FF2B5EF4-FFF2-40B4-BE49-F238E27FC236}">
                <a16:creationId xmlns:a16="http://schemas.microsoft.com/office/drawing/2014/main" xmlns="" id="{1729D70A-CF4A-99BD-E52D-3B5EC2DE108D}"/>
              </a:ext>
            </a:extLst>
          </p:cNvPr>
          <p:cNvSpPr/>
          <p:nvPr/>
        </p:nvSpPr>
        <p:spPr>
          <a:xfrm>
            <a:off x="7132576" y="5803213"/>
            <a:ext cx="3075710" cy="1660638"/>
          </a:xfrm>
          <a:prstGeom prst="ellipse">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chemeClr val="tx1"/>
                </a:solidFill>
                <a:effectLst/>
                <a:uFillTx/>
                <a:latin typeface="Helvetica Neue Medium"/>
                <a:ea typeface="Helvetica Neue Medium"/>
                <a:cs typeface="Helvetica Neue Medium"/>
                <a:sym typeface="Helvetica Neue Medium"/>
              </a:rPr>
              <a:t>PROBLEM</a:t>
            </a:r>
            <a:endParaRPr kumimoji="0" lang="en-US"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a:p>
            <a:pPr marL="0" marR="0" indent="0" algn="ctr" defTabSz="587022" rtl="0" fontAlgn="auto" latinLnBrk="0" hangingPunct="0">
              <a:lnSpc>
                <a:spcPct val="100000"/>
              </a:lnSpc>
              <a:spcBef>
                <a:spcPts val="0"/>
              </a:spcBef>
              <a:spcAft>
                <a:spcPts val="0"/>
              </a:spcAft>
              <a:buClrTx/>
              <a:buSzTx/>
              <a:buFontTx/>
              <a:buNone/>
              <a:tabLst/>
            </a:pPr>
            <a:endParaRPr kumimoji="0" lang="en-ID"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0528" r="11670"/>
          <a:stretch/>
        </p:blipFill>
        <p:spPr>
          <a:xfrm rot="16200000">
            <a:off x="11933020" y="6348955"/>
            <a:ext cx="2457451" cy="3158571"/>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04434" y="3860436"/>
            <a:ext cx="2714625" cy="1685925"/>
          </a:xfrm>
          <a:prstGeom prst="rect">
            <a:avLst/>
          </a:prstGeom>
        </p:spPr>
      </p:pic>
      <p:sp>
        <p:nvSpPr>
          <p:cNvPr id="20" name="Right Arrow 19"/>
          <p:cNvSpPr/>
          <p:nvPr/>
        </p:nvSpPr>
        <p:spPr>
          <a:xfrm rot="5400000">
            <a:off x="12728734" y="5929406"/>
            <a:ext cx="866024" cy="467990"/>
          </a:xfrm>
          <a:prstGeom prst="right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474848" y="3498967"/>
            <a:ext cx="12307702" cy="393053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580338" lvl="1" indent="-290169" defTabSz="877823">
              <a:lnSpc>
                <a:spcPct val="100000"/>
              </a:lnSpc>
              <a:spcBef>
                <a:spcPts val="0"/>
              </a:spcBef>
              <a:buSzPct val="100000"/>
              <a:buFont typeface="Arial"/>
              <a:defRPr sz="2592" u="sng">
                <a:latin typeface="Helvetica"/>
                <a:ea typeface="Helvetica"/>
                <a:cs typeface="Helvetica"/>
                <a:sym typeface="Helvetica"/>
              </a:defRPr>
            </a:pPr>
            <a:r>
              <a:rPr lang="en-US" sz="3200" dirty="0"/>
              <a:t>Is there an effect of training small sided games 4 against 4 on the endurance ability of soccer athletes</a:t>
            </a:r>
            <a:r>
              <a:rPr lang="en-US" sz="3200" dirty="0" smtClean="0"/>
              <a:t>?</a:t>
            </a:r>
          </a:p>
          <a:p>
            <a:pPr marL="580338" lvl="1" indent="-290169" defTabSz="877823">
              <a:lnSpc>
                <a:spcPct val="100000"/>
              </a:lnSpc>
              <a:spcBef>
                <a:spcPts val="0"/>
              </a:spcBef>
              <a:buSzPct val="100000"/>
              <a:buFont typeface="Arial"/>
              <a:defRPr sz="2592" u="sng">
                <a:latin typeface="Helvetica"/>
                <a:ea typeface="Helvetica"/>
                <a:cs typeface="Helvetica"/>
                <a:sym typeface="Helvetica"/>
              </a:defRPr>
            </a:pPr>
            <a:r>
              <a:rPr lang="en-US" sz="3200" dirty="0"/>
              <a:t>Is there an effect of training small sided games 5</a:t>
            </a:r>
            <a:r>
              <a:rPr lang="en-US" sz="3200" dirty="0" smtClean="0"/>
              <a:t> </a:t>
            </a:r>
            <a:r>
              <a:rPr lang="en-US" sz="3200" dirty="0"/>
              <a:t>against </a:t>
            </a:r>
            <a:r>
              <a:rPr lang="en-US" sz="3200" dirty="0" smtClean="0"/>
              <a:t>5 </a:t>
            </a:r>
            <a:r>
              <a:rPr lang="en-US" sz="3200" dirty="0"/>
              <a:t>on the endurance ability of soccer athletes?</a:t>
            </a:r>
            <a:endParaRPr lang="en-US" sz="3200" dirty="0" smtClean="0"/>
          </a:p>
          <a:p>
            <a:pPr marL="580338" lvl="1" indent="-290169" defTabSz="877823">
              <a:lnSpc>
                <a:spcPct val="100000"/>
              </a:lnSpc>
              <a:spcBef>
                <a:spcPts val="0"/>
              </a:spcBef>
              <a:buSzPct val="100000"/>
              <a:buFont typeface="Arial"/>
              <a:defRPr sz="2592" u="sng">
                <a:latin typeface="Helvetica"/>
                <a:ea typeface="Helvetica"/>
                <a:cs typeface="Helvetica"/>
                <a:sym typeface="Helvetica"/>
              </a:defRPr>
            </a:pPr>
            <a:r>
              <a:rPr lang="en-US" sz="3200" dirty="0"/>
              <a:t>Is there a difference in the effect of small sided games training between </a:t>
            </a:r>
            <a:r>
              <a:rPr lang="en-US" sz="3200" dirty="0" smtClean="0"/>
              <a:t>4 </a:t>
            </a:r>
            <a:r>
              <a:rPr lang="en-US" sz="3200" dirty="0"/>
              <a:t>against </a:t>
            </a:r>
            <a:r>
              <a:rPr lang="en-US" sz="3200" dirty="0" smtClean="0"/>
              <a:t>4 </a:t>
            </a:r>
            <a:r>
              <a:rPr lang="en-US" sz="3200" dirty="0"/>
              <a:t>with </a:t>
            </a:r>
            <a:r>
              <a:rPr lang="en-US" sz="3200" dirty="0" smtClean="0"/>
              <a:t>5 </a:t>
            </a:r>
            <a:r>
              <a:rPr lang="en-US" sz="3200" dirty="0"/>
              <a:t>against </a:t>
            </a:r>
            <a:r>
              <a:rPr lang="en-US" sz="3200" dirty="0" smtClean="0"/>
              <a:t>5 </a:t>
            </a:r>
            <a:r>
              <a:rPr lang="en-US" sz="3200" dirty="0"/>
              <a:t>on the endurance ability of soccer athletes?</a:t>
            </a:r>
            <a:endParaRPr lang="en-US" sz="3200" dirty="0" smtClean="0"/>
          </a:p>
          <a:p>
            <a:pPr marL="290169" lvl="1" indent="0" defTabSz="877823">
              <a:lnSpc>
                <a:spcPct val="100000"/>
              </a:lnSpc>
              <a:spcBef>
                <a:spcPts val="0"/>
              </a:spcBef>
              <a:buSzPct val="100000"/>
              <a:buNone/>
              <a:defRPr sz="2592" u="sng">
                <a:latin typeface="Helvetica"/>
                <a:ea typeface="Helvetica"/>
                <a:cs typeface="Helvetica"/>
                <a:sym typeface="Helvetica"/>
              </a:defRPr>
            </a:pPr>
            <a:endParaRPr sz="3200" dirty="0"/>
          </a:p>
        </p:txBody>
      </p:sp>
      <p:sp>
        <p:nvSpPr>
          <p:cNvPr id="178" name="POWER POINT…"/>
          <p:cNvSpPr txBox="1"/>
          <p:nvPr/>
        </p:nvSpPr>
        <p:spPr>
          <a:xfrm>
            <a:off x="4457701" y="2038486"/>
            <a:ext cx="8648700" cy="38073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dirty="0"/>
              <a:t>PROBLEM FORMULATION</a:t>
            </a:r>
            <a:endParaRPr dirty="0"/>
          </a:p>
        </p:txBody>
      </p:sp>
    </p:spTree>
    <p:extLst>
      <p:ext uri="{BB962C8B-B14F-4D97-AF65-F5344CB8AC3E}">
        <p14:creationId xmlns:p14="http://schemas.microsoft.com/office/powerpoint/2010/main" val="265614968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858519" y="1605806"/>
            <a:ext cx="8648700"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dirty="0" smtClean="0"/>
              <a:t>METHODS</a:t>
            </a:r>
            <a:endParaRPr dirty="0"/>
          </a:p>
        </p:txBody>
      </p:sp>
      <p:sp>
        <p:nvSpPr>
          <p:cNvPr id="10" name="Round Diagonal Corner Rectangle 9">
            <a:extLst>
              <a:ext uri="{FF2B5EF4-FFF2-40B4-BE49-F238E27FC236}">
                <a16:creationId xmlns:a16="http://schemas.microsoft.com/office/drawing/2014/main" xmlns="" id="{92993E8C-B655-E9E8-41FB-86CEA1AFF6E4}"/>
              </a:ext>
            </a:extLst>
          </p:cNvPr>
          <p:cNvSpPr/>
          <p:nvPr/>
        </p:nvSpPr>
        <p:spPr>
          <a:xfrm>
            <a:off x="896266" y="2025455"/>
            <a:ext cx="4587006" cy="625545"/>
          </a:xfrm>
          <a:prstGeom prst="round2Diag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Research Methods</a:t>
            </a:r>
            <a:endParaRPr kumimoji="0" lang="en-ID"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1" name="Round Diagonal Corner Rectangle 10">
            <a:extLst>
              <a:ext uri="{FF2B5EF4-FFF2-40B4-BE49-F238E27FC236}">
                <a16:creationId xmlns:a16="http://schemas.microsoft.com/office/drawing/2014/main" xmlns="" id="{58D2DE72-9C7B-3111-F664-8BAFC080DD84}"/>
              </a:ext>
            </a:extLst>
          </p:cNvPr>
          <p:cNvSpPr/>
          <p:nvPr/>
        </p:nvSpPr>
        <p:spPr>
          <a:xfrm>
            <a:off x="11764040" y="1773104"/>
            <a:ext cx="4587006" cy="1170375"/>
          </a:xfrm>
          <a:prstGeom prst="round2Diag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Population and Sample</a:t>
            </a:r>
            <a:endParaRPr kumimoji="0" lang="en-ID"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2" name="Round Diagonal Corner Rectangle 11">
            <a:extLst>
              <a:ext uri="{FF2B5EF4-FFF2-40B4-BE49-F238E27FC236}">
                <a16:creationId xmlns:a16="http://schemas.microsoft.com/office/drawing/2014/main" xmlns="" id="{8056A0EB-6D68-C0CC-59EF-BFE155753BB3}"/>
              </a:ext>
            </a:extLst>
          </p:cNvPr>
          <p:cNvSpPr/>
          <p:nvPr/>
        </p:nvSpPr>
        <p:spPr>
          <a:xfrm>
            <a:off x="6486941" y="2045519"/>
            <a:ext cx="4587006" cy="625545"/>
          </a:xfrm>
          <a:prstGeom prst="round2Diag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Research Design</a:t>
            </a:r>
            <a:endParaRPr kumimoji="0" lang="en-ID"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3" name="Round Diagonal Corner Rectangle 12">
            <a:extLst>
              <a:ext uri="{FF2B5EF4-FFF2-40B4-BE49-F238E27FC236}">
                <a16:creationId xmlns:a16="http://schemas.microsoft.com/office/drawing/2014/main" xmlns="" id="{4E2A53B2-EAF4-6152-1554-91CDAF90240A}"/>
              </a:ext>
            </a:extLst>
          </p:cNvPr>
          <p:cNvSpPr/>
          <p:nvPr/>
        </p:nvSpPr>
        <p:spPr>
          <a:xfrm>
            <a:off x="896266" y="5304340"/>
            <a:ext cx="4587006" cy="625545"/>
          </a:xfrm>
          <a:prstGeom prst="round2Diag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Research Instrument</a:t>
            </a:r>
            <a:endParaRPr kumimoji="0" lang="en-ID"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4" name="Round Diagonal Corner Rectangle 13">
            <a:extLst>
              <a:ext uri="{FF2B5EF4-FFF2-40B4-BE49-F238E27FC236}">
                <a16:creationId xmlns:a16="http://schemas.microsoft.com/office/drawing/2014/main" xmlns="" id="{F974D521-BB81-78EE-BCD6-92E8F40B3FCA}"/>
              </a:ext>
            </a:extLst>
          </p:cNvPr>
          <p:cNvSpPr/>
          <p:nvPr/>
        </p:nvSpPr>
        <p:spPr>
          <a:xfrm>
            <a:off x="6486941" y="5304340"/>
            <a:ext cx="4587006" cy="625545"/>
          </a:xfrm>
          <a:prstGeom prst="round2Diag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Research Procedure</a:t>
            </a:r>
            <a:endParaRPr kumimoji="0" lang="en-ID"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5" name="Round Diagonal Corner Rectangle 14">
            <a:extLst>
              <a:ext uri="{FF2B5EF4-FFF2-40B4-BE49-F238E27FC236}">
                <a16:creationId xmlns:a16="http://schemas.microsoft.com/office/drawing/2014/main" xmlns="" id="{DE9B588D-0476-20E2-F7E3-E4D2C53E01A2}"/>
              </a:ext>
            </a:extLst>
          </p:cNvPr>
          <p:cNvSpPr/>
          <p:nvPr/>
        </p:nvSpPr>
        <p:spPr>
          <a:xfrm>
            <a:off x="11764040" y="5304340"/>
            <a:ext cx="4587006" cy="625545"/>
          </a:xfrm>
          <a:prstGeom prst="round2Diag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Data Analysis</a:t>
            </a:r>
            <a:endParaRPr kumimoji="0" lang="en-ID"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6" name="Rectangle: Rounded Corners 8">
            <a:extLst>
              <a:ext uri="{FF2B5EF4-FFF2-40B4-BE49-F238E27FC236}">
                <a16:creationId xmlns:a16="http://schemas.microsoft.com/office/drawing/2014/main" xmlns="" id="{D237D9DF-78D8-4E19-488B-F37D9806B570}"/>
              </a:ext>
            </a:extLst>
          </p:cNvPr>
          <p:cNvSpPr/>
          <p:nvPr/>
        </p:nvSpPr>
        <p:spPr>
          <a:xfrm>
            <a:off x="858519" y="2919256"/>
            <a:ext cx="4587006" cy="614608"/>
          </a:xfrm>
          <a:prstGeom prst="snip2SameRect">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Experimental</a:t>
            </a:r>
            <a:endParaRPr kumimoji="0" lang="en-ID" sz="32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7" name="Rectangle: Rounded Corners 10">
            <a:extLst>
              <a:ext uri="{FF2B5EF4-FFF2-40B4-BE49-F238E27FC236}">
                <a16:creationId xmlns:a16="http://schemas.microsoft.com/office/drawing/2014/main" xmlns="" id="{57FA963D-5C17-D090-9C9C-792FA01A50F8}"/>
              </a:ext>
            </a:extLst>
          </p:cNvPr>
          <p:cNvSpPr/>
          <p:nvPr/>
        </p:nvSpPr>
        <p:spPr>
          <a:xfrm>
            <a:off x="6449194" y="2927352"/>
            <a:ext cx="4587006" cy="1524627"/>
          </a:xfrm>
          <a:prstGeom prst="snip2SameRect">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lvl="0" indent="0" algn="ctr" rtl="0">
              <a:spcBef>
                <a:spcPts val="0"/>
              </a:spcBef>
              <a:spcAft>
                <a:spcPts val="0"/>
              </a:spcAft>
              <a:buNone/>
            </a:pPr>
            <a:r>
              <a:rPr lang="en-US" sz="3200" b="1" kern="0" dirty="0" smtClean="0">
                <a:effectLst/>
                <a:latin typeface="+mj-lt"/>
                <a:ea typeface="Times New Roman" panose="02020603050405020304" pitchFamily="18" charset="0"/>
              </a:rPr>
              <a:t>Two Group</a:t>
            </a:r>
            <a:endParaRPr lang="en-US" sz="3200" b="1" kern="0" dirty="0">
              <a:effectLst/>
              <a:latin typeface="+mj-lt"/>
              <a:ea typeface="Times New Roman" panose="02020603050405020304" pitchFamily="18" charset="0"/>
            </a:endParaRPr>
          </a:p>
          <a:p>
            <a:pPr marL="0" lvl="0" indent="0" algn="ctr" rtl="0">
              <a:spcBef>
                <a:spcPts val="0"/>
              </a:spcBef>
              <a:spcAft>
                <a:spcPts val="0"/>
              </a:spcAft>
              <a:buNone/>
            </a:pPr>
            <a:r>
              <a:rPr lang="en-US" sz="3200" b="1" kern="0" dirty="0">
                <a:effectLst/>
                <a:latin typeface="+mj-lt"/>
                <a:ea typeface="Times New Roman" panose="02020603050405020304" pitchFamily="18" charset="0"/>
              </a:rPr>
              <a:t>Pretest-posttest </a:t>
            </a:r>
            <a:r>
              <a:rPr lang="en-US" sz="3200" b="1" kern="0" dirty="0" smtClean="0">
                <a:effectLst/>
                <a:latin typeface="+mj-lt"/>
                <a:ea typeface="Times New Roman" panose="02020603050405020304" pitchFamily="18" charset="0"/>
              </a:rPr>
              <a:t>Design</a:t>
            </a:r>
            <a:endParaRPr lang="en-US" sz="3200" b="1" dirty="0">
              <a:latin typeface="+mj-lt"/>
              <a:cs typeface="Times New Roman" panose="02020603050405020304" pitchFamily="18" charset="0"/>
            </a:endParaRPr>
          </a:p>
        </p:txBody>
      </p:sp>
      <p:sp>
        <p:nvSpPr>
          <p:cNvPr id="18" name="Rectangle: Rounded Corners 11">
            <a:extLst>
              <a:ext uri="{FF2B5EF4-FFF2-40B4-BE49-F238E27FC236}">
                <a16:creationId xmlns:a16="http://schemas.microsoft.com/office/drawing/2014/main" xmlns="" id="{6F937807-A182-8F8A-15F8-ED3E44A6E695}"/>
              </a:ext>
            </a:extLst>
          </p:cNvPr>
          <p:cNvSpPr/>
          <p:nvPr/>
        </p:nvSpPr>
        <p:spPr>
          <a:xfrm>
            <a:off x="11726293" y="3172526"/>
            <a:ext cx="4587006" cy="1524627"/>
          </a:xfrm>
          <a:prstGeom prst="snip2SameRect">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285750" lvl="0" indent="-285750" algn="l" rtl="0">
              <a:spcBef>
                <a:spcPts val="0"/>
              </a:spcBef>
              <a:spcAft>
                <a:spcPts val="0"/>
              </a:spcAft>
              <a:buFont typeface="Arial" panose="020B0604020202020204" pitchFamily="34" charset="0"/>
              <a:buChar char="•"/>
            </a:pPr>
            <a:r>
              <a:rPr lang="en-US" sz="3200" b="1" dirty="0" smtClean="0">
                <a:latin typeface="+mj-lt"/>
                <a:cs typeface="Times New Roman" panose="02020603050405020304" pitchFamily="18" charset="0"/>
              </a:rPr>
              <a:t>18 SSB </a:t>
            </a:r>
            <a:r>
              <a:rPr lang="en-US" sz="3200" b="1" dirty="0" err="1" smtClean="0">
                <a:latin typeface="+mj-lt"/>
                <a:cs typeface="Times New Roman" panose="02020603050405020304" pitchFamily="18" charset="0"/>
              </a:rPr>
              <a:t>Bina</a:t>
            </a:r>
            <a:r>
              <a:rPr lang="en-US" sz="3200" b="1" dirty="0" smtClean="0">
                <a:latin typeface="+mj-lt"/>
                <a:cs typeface="Times New Roman" panose="02020603050405020304" pitchFamily="18" charset="0"/>
              </a:rPr>
              <a:t> </a:t>
            </a:r>
            <a:r>
              <a:rPr lang="en-US" sz="3200" b="1" dirty="0" err="1" smtClean="0">
                <a:latin typeface="+mj-lt"/>
                <a:cs typeface="Times New Roman" panose="02020603050405020304" pitchFamily="18" charset="0"/>
              </a:rPr>
              <a:t>Pakuan</a:t>
            </a:r>
            <a:r>
              <a:rPr lang="en-US" sz="3200" b="1" dirty="0" smtClean="0">
                <a:latin typeface="+mj-lt"/>
                <a:cs typeface="Times New Roman" panose="02020603050405020304" pitchFamily="18" charset="0"/>
              </a:rPr>
              <a:t> age 15 -16 years old</a:t>
            </a:r>
          </a:p>
          <a:p>
            <a:pPr marL="285750" lvl="0" indent="-285750">
              <a:spcBef>
                <a:spcPts val="0"/>
              </a:spcBef>
              <a:buFont typeface="Arial" panose="020B0604020202020204" pitchFamily="34" charset="0"/>
              <a:buChar char="•"/>
            </a:pPr>
            <a:r>
              <a:rPr lang="en-US" sz="3200" b="1" dirty="0"/>
              <a:t>saturation</a:t>
            </a:r>
            <a:r>
              <a:rPr lang="en-US" sz="3200" dirty="0"/>
              <a:t> </a:t>
            </a:r>
            <a:r>
              <a:rPr lang="en-US" sz="3200" b="1" dirty="0" smtClean="0">
                <a:latin typeface="+mj-lt"/>
                <a:cs typeface="Times New Roman" panose="02020603050405020304" pitchFamily="18" charset="0"/>
              </a:rPr>
              <a:t>Sampling</a:t>
            </a:r>
            <a:endParaRPr lang="en-US" sz="3200" b="1" dirty="0">
              <a:latin typeface="+mj-lt"/>
              <a:cs typeface="Times New Roman" panose="02020603050405020304" pitchFamily="18" charset="0"/>
            </a:endParaRPr>
          </a:p>
        </p:txBody>
      </p:sp>
      <p:sp>
        <p:nvSpPr>
          <p:cNvPr id="19" name="Rectangle: Rounded Corners 12">
            <a:extLst>
              <a:ext uri="{FF2B5EF4-FFF2-40B4-BE49-F238E27FC236}">
                <a16:creationId xmlns:a16="http://schemas.microsoft.com/office/drawing/2014/main" xmlns="" id="{CAE0FE34-01D9-8A2E-6C1A-90FEA28D2235}"/>
              </a:ext>
            </a:extLst>
          </p:cNvPr>
          <p:cNvSpPr/>
          <p:nvPr/>
        </p:nvSpPr>
        <p:spPr>
          <a:xfrm>
            <a:off x="858519" y="6214965"/>
            <a:ext cx="4587006" cy="1042852"/>
          </a:xfrm>
          <a:prstGeom prst="snip2SameRect">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lvl="0">
              <a:spcBef>
                <a:spcPts val="0"/>
              </a:spcBef>
            </a:pPr>
            <a:r>
              <a:rPr lang="en-US" sz="3200" b="1" dirty="0"/>
              <a:t>Yo-Yo Intermittent Recovery Test Level 1</a:t>
            </a:r>
            <a:endParaRPr lang="en-US" sz="4800" b="1" dirty="0">
              <a:latin typeface="+mj-lt"/>
              <a:cs typeface="Times New Roman" panose="02020603050405020304" pitchFamily="18" charset="0"/>
            </a:endParaRPr>
          </a:p>
        </p:txBody>
      </p:sp>
      <p:sp>
        <p:nvSpPr>
          <p:cNvPr id="20" name="Rectangle: Rounded Corners 15">
            <a:extLst>
              <a:ext uri="{FF2B5EF4-FFF2-40B4-BE49-F238E27FC236}">
                <a16:creationId xmlns:a16="http://schemas.microsoft.com/office/drawing/2014/main" xmlns="" id="{99FB15A7-18E7-71E2-299A-13A2DFA1AB33}"/>
              </a:ext>
            </a:extLst>
          </p:cNvPr>
          <p:cNvSpPr/>
          <p:nvPr/>
        </p:nvSpPr>
        <p:spPr>
          <a:xfrm>
            <a:off x="6431413" y="6214965"/>
            <a:ext cx="4643966" cy="2969950"/>
          </a:xfrm>
          <a:prstGeom prst="snip2SameRect">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285750" lvl="0" indent="-285750">
              <a:spcBef>
                <a:spcPts val="0"/>
              </a:spcBef>
              <a:buFont typeface="Arial" panose="020B0604020202020204" pitchFamily="34" charset="0"/>
              <a:buChar char="•"/>
            </a:pPr>
            <a:r>
              <a:rPr lang="en-US" sz="3200" b="1" dirty="0" smtClean="0">
                <a:latin typeface="+mj-lt"/>
                <a:cs typeface="Times New Roman" panose="02020603050405020304" pitchFamily="18" charset="0"/>
              </a:rPr>
              <a:t>16 </a:t>
            </a:r>
            <a:r>
              <a:rPr lang="en-US" sz="3200" b="1" dirty="0">
                <a:latin typeface="+mj-lt"/>
                <a:cs typeface="Times New Roman" panose="02020603050405020304" pitchFamily="18" charset="0"/>
              </a:rPr>
              <a:t>Meetings </a:t>
            </a:r>
            <a:r>
              <a:rPr lang="en-US" sz="3200" b="1" dirty="0" smtClean="0">
                <a:latin typeface="+mj-lt"/>
                <a:cs typeface="Times New Roman" panose="02020603050405020304" pitchFamily="18" charset="0"/>
              </a:rPr>
              <a:t>using small sided games </a:t>
            </a:r>
            <a:r>
              <a:rPr lang="en-US" sz="3200" b="1" dirty="0"/>
              <a:t>in the form of 4x4 and 5x5</a:t>
            </a:r>
            <a:r>
              <a:rPr lang="en-US" sz="3200" b="1" dirty="0" smtClean="0">
                <a:latin typeface="+mj-lt"/>
                <a:cs typeface="Times New Roman" panose="02020603050405020304" pitchFamily="18" charset="0"/>
              </a:rPr>
              <a:t> </a:t>
            </a:r>
          </a:p>
          <a:p>
            <a:pPr marL="285750" lvl="0" indent="-285750" algn="l" rtl="0">
              <a:spcBef>
                <a:spcPts val="0"/>
              </a:spcBef>
              <a:spcAft>
                <a:spcPts val="0"/>
              </a:spcAft>
              <a:buFont typeface="Arial" panose="020B0604020202020204" pitchFamily="34" charset="0"/>
              <a:buChar char="•"/>
            </a:pPr>
            <a:r>
              <a:rPr lang="en-US" sz="3200" b="1" dirty="0" smtClean="0">
                <a:latin typeface="+mj-lt"/>
                <a:cs typeface="Times New Roman" panose="02020603050405020304" pitchFamily="18" charset="0"/>
              </a:rPr>
              <a:t>3 </a:t>
            </a:r>
            <a:r>
              <a:rPr lang="en-US" sz="3200" b="1" dirty="0">
                <a:latin typeface="+mj-lt"/>
                <a:cs typeface="Times New Roman" panose="02020603050405020304" pitchFamily="18" charset="0"/>
              </a:rPr>
              <a:t>meetings in 1 week</a:t>
            </a:r>
          </a:p>
        </p:txBody>
      </p:sp>
      <p:sp>
        <p:nvSpPr>
          <p:cNvPr id="21" name="Rectangle: Rounded Corners 16">
            <a:extLst>
              <a:ext uri="{FF2B5EF4-FFF2-40B4-BE49-F238E27FC236}">
                <a16:creationId xmlns:a16="http://schemas.microsoft.com/office/drawing/2014/main" xmlns="" id="{DDDCED70-96ED-CAA9-6779-C1EA74F91EDE}"/>
              </a:ext>
            </a:extLst>
          </p:cNvPr>
          <p:cNvSpPr/>
          <p:nvPr/>
        </p:nvSpPr>
        <p:spPr>
          <a:xfrm>
            <a:off x="11594996" y="6232645"/>
            <a:ext cx="4849600" cy="3030172"/>
          </a:xfrm>
          <a:prstGeom prst="snip2SameRect">
            <a:avLst/>
          </a:prstGeom>
          <a:solidFill>
            <a:schemeClr val="accent2"/>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lvl="0" algn="ctr" rtl="0">
              <a:spcBef>
                <a:spcPts val="0"/>
              </a:spcBef>
              <a:spcAft>
                <a:spcPts val="0"/>
              </a:spcAft>
            </a:pPr>
            <a:r>
              <a:rPr lang="en-US" sz="2800" b="1" dirty="0">
                <a:latin typeface="+mj-lt"/>
                <a:cs typeface="Times New Roman" panose="02020603050405020304" pitchFamily="18" charset="0"/>
              </a:rPr>
              <a:t>SPSS Version 26</a:t>
            </a:r>
          </a:p>
          <a:p>
            <a:pPr marL="285750" lvl="0" indent="-285750" algn="l" rtl="0">
              <a:spcBef>
                <a:spcPts val="0"/>
              </a:spcBef>
              <a:spcAft>
                <a:spcPts val="0"/>
              </a:spcAft>
              <a:buFont typeface="Arial" panose="020B0604020202020204" pitchFamily="34" charset="0"/>
              <a:buChar char="•"/>
            </a:pPr>
            <a:r>
              <a:rPr lang="en-US" sz="2800" b="1" dirty="0">
                <a:latin typeface="+mj-lt"/>
                <a:cs typeface="Times New Roman" panose="02020603050405020304" pitchFamily="18" charset="0"/>
              </a:rPr>
              <a:t>Descriptive Analysis </a:t>
            </a:r>
          </a:p>
          <a:p>
            <a:pPr marL="285750" lvl="0" indent="-285750" algn="l" rtl="0">
              <a:spcBef>
                <a:spcPts val="0"/>
              </a:spcBef>
              <a:spcAft>
                <a:spcPts val="0"/>
              </a:spcAft>
              <a:buFont typeface="Arial" panose="020B0604020202020204" pitchFamily="34" charset="0"/>
              <a:buChar char="•"/>
            </a:pPr>
            <a:r>
              <a:rPr lang="en-US" sz="2800" b="1" dirty="0" smtClean="0">
                <a:latin typeface="+mj-lt"/>
                <a:cs typeface="Times New Roman" panose="02020603050405020304" pitchFamily="18" charset="0"/>
              </a:rPr>
              <a:t>Normality Test</a:t>
            </a:r>
          </a:p>
          <a:p>
            <a:pPr marL="285750" lvl="0" indent="-285750" algn="l" rtl="0">
              <a:spcBef>
                <a:spcPts val="0"/>
              </a:spcBef>
              <a:spcAft>
                <a:spcPts val="0"/>
              </a:spcAft>
              <a:buFont typeface="Arial" panose="020B0604020202020204" pitchFamily="34" charset="0"/>
              <a:buChar char="•"/>
            </a:pPr>
            <a:r>
              <a:rPr lang="en-US" sz="2800" b="1" dirty="0" smtClean="0">
                <a:latin typeface="+mj-lt"/>
                <a:cs typeface="Times New Roman" panose="02020603050405020304" pitchFamily="18" charset="0"/>
              </a:rPr>
              <a:t>Homogeneity </a:t>
            </a:r>
            <a:r>
              <a:rPr lang="en-US" sz="2800" b="1" dirty="0">
                <a:latin typeface="+mj-lt"/>
                <a:cs typeface="Times New Roman" panose="02020603050405020304" pitchFamily="18" charset="0"/>
              </a:rPr>
              <a:t>Test</a:t>
            </a:r>
          </a:p>
          <a:p>
            <a:pPr marL="285750" lvl="0" indent="-285750" algn="l" rtl="0">
              <a:spcBef>
                <a:spcPts val="0"/>
              </a:spcBef>
              <a:spcAft>
                <a:spcPts val="0"/>
              </a:spcAft>
              <a:buFont typeface="Arial" panose="020B0604020202020204" pitchFamily="34" charset="0"/>
              <a:buChar char="•"/>
            </a:pPr>
            <a:r>
              <a:rPr lang="en-US" sz="2800" b="1" dirty="0">
                <a:latin typeface="+mj-lt"/>
                <a:cs typeface="Times New Roman" panose="02020603050405020304" pitchFamily="18" charset="0"/>
              </a:rPr>
              <a:t>Paired Sample T-Test</a:t>
            </a:r>
          </a:p>
          <a:p>
            <a:pPr marL="285750" lvl="0" indent="-285750" algn="l" rtl="0">
              <a:spcBef>
                <a:spcPts val="0"/>
              </a:spcBef>
              <a:spcAft>
                <a:spcPts val="0"/>
              </a:spcAft>
              <a:buFont typeface="Arial" panose="020B0604020202020204" pitchFamily="34" charset="0"/>
              <a:buChar char="•"/>
            </a:pPr>
            <a:r>
              <a:rPr lang="en-US" sz="2800" b="1" dirty="0">
                <a:latin typeface="+mj-lt"/>
                <a:cs typeface="Times New Roman" panose="02020603050405020304" pitchFamily="18" charset="0"/>
              </a:rPr>
              <a:t>Independent Sample T-Test</a:t>
            </a:r>
          </a:p>
        </p:txBody>
      </p:sp>
    </p:spTree>
    <p:extLst>
      <p:ext uri="{BB962C8B-B14F-4D97-AF65-F5344CB8AC3E}">
        <p14:creationId xmlns:p14="http://schemas.microsoft.com/office/powerpoint/2010/main" val="187561567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3"/>
          <a:stretch>
            <a:fillRect/>
          </a:stretch>
        </p:blipFill>
        <p:spPr>
          <a:xfrm>
            <a:off x="0" y="0"/>
            <a:ext cx="17348200" cy="9753600"/>
          </a:xfrm>
          <a:prstGeom prst="rect">
            <a:avLst/>
          </a:prstGeom>
          <a:ln w="3175">
            <a:miter lim="400000"/>
          </a:ln>
        </p:spPr>
      </p:pic>
      <p:sp>
        <p:nvSpPr>
          <p:cNvPr id="178" name="POWER POINT…"/>
          <p:cNvSpPr txBox="1"/>
          <p:nvPr/>
        </p:nvSpPr>
        <p:spPr>
          <a:xfrm>
            <a:off x="1744166" y="1699510"/>
            <a:ext cx="2208153"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t>Result </a:t>
            </a:r>
            <a:endParaRPr dirty="0"/>
          </a:p>
        </p:txBody>
      </p:sp>
      <p:sp>
        <p:nvSpPr>
          <p:cNvPr id="5" name="Rectangle 4">
            <a:extLst>
              <a:ext uri="{FF2B5EF4-FFF2-40B4-BE49-F238E27FC236}">
                <a16:creationId xmlns:a16="http://schemas.microsoft.com/office/drawing/2014/main" xmlns="" id="{07E9B787-1CA9-305E-AC6D-C3DD95317172}"/>
              </a:ext>
            </a:extLst>
          </p:cNvPr>
          <p:cNvSpPr/>
          <p:nvPr/>
        </p:nvSpPr>
        <p:spPr>
          <a:xfrm>
            <a:off x="6368154" y="2050025"/>
            <a:ext cx="3855130" cy="380730"/>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Research Hypothesis Test</a:t>
            </a:r>
            <a:endParaRPr kumimoji="0" lang="en-ID" sz="20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22" name="Rectangle 21">
            <a:extLst>
              <a:ext uri="{FF2B5EF4-FFF2-40B4-BE49-F238E27FC236}">
                <a16:creationId xmlns:a16="http://schemas.microsoft.com/office/drawing/2014/main" xmlns="" id="{2492D6E3-42EA-E3A5-1944-7C39A50AFD94}"/>
              </a:ext>
            </a:extLst>
          </p:cNvPr>
          <p:cNvSpPr/>
          <p:nvPr/>
        </p:nvSpPr>
        <p:spPr>
          <a:xfrm>
            <a:off x="96056" y="2588434"/>
            <a:ext cx="8360010" cy="811617"/>
          </a:xfrm>
          <a:prstGeom prst="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algn="ctr" defTabSz="587022">
              <a:lnSpc>
                <a:spcPct val="100000"/>
              </a:lnSpc>
              <a:spcBef>
                <a:spcPts val="0"/>
              </a:spcBef>
            </a:pPr>
            <a:r>
              <a:rPr lang="en-US" sz="2400" b="1" dirty="0" smtClean="0"/>
              <a:t>The effect of the Small Sided Games 4x4 training method on increasing the endurance ability of soccer athletes</a:t>
            </a:r>
            <a:endParaRPr kumimoji="0" lang="en-ID"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pic>
        <p:nvPicPr>
          <p:cNvPr id="23" name="Picture 22">
            <a:extLst>
              <a:ext uri="{FF2B5EF4-FFF2-40B4-BE49-F238E27FC236}">
                <a16:creationId xmlns:a16="http://schemas.microsoft.com/office/drawing/2014/main" xmlns="" id="{9E92133E-3C1A-0785-0640-30947B664E29}"/>
              </a:ext>
            </a:extLst>
          </p:cNvPr>
          <p:cNvPicPr>
            <a:picLocks noChangeAspect="1"/>
          </p:cNvPicPr>
          <p:nvPr/>
        </p:nvPicPr>
        <p:blipFill rotWithShape="1">
          <a:blip r:embed="rId4">
            <a:extLst>
              <a:ext uri="{28A0092B-C50C-407E-A947-70E740481C1C}">
                <a14:useLocalDpi xmlns:a14="http://schemas.microsoft.com/office/drawing/2010/main" val="0"/>
              </a:ext>
            </a:extLst>
          </a:blip>
          <a:srcRect l="16600" t="42918" r="11575" b="13528"/>
          <a:stretch/>
        </p:blipFill>
        <p:spPr>
          <a:xfrm>
            <a:off x="467569" y="3506848"/>
            <a:ext cx="7497282" cy="2209800"/>
          </a:xfrm>
          <a:prstGeom prst="rect">
            <a:avLst/>
          </a:prstGeom>
        </p:spPr>
      </p:pic>
      <p:pic>
        <p:nvPicPr>
          <p:cNvPr id="25" name="Picture 24">
            <a:extLst>
              <a:ext uri="{FF2B5EF4-FFF2-40B4-BE49-F238E27FC236}">
                <a16:creationId xmlns:a16="http://schemas.microsoft.com/office/drawing/2014/main" xmlns="" id="{D831E428-891F-E4D6-FAE6-CA1ECFEE18C9}"/>
              </a:ext>
            </a:extLst>
          </p:cNvPr>
          <p:cNvPicPr>
            <a:picLocks noChangeAspect="1"/>
          </p:cNvPicPr>
          <p:nvPr/>
        </p:nvPicPr>
        <p:blipFill rotWithShape="1">
          <a:blip r:embed="rId5">
            <a:extLst>
              <a:ext uri="{28A0092B-C50C-407E-A947-70E740481C1C}">
                <a14:useLocalDpi xmlns:a14="http://schemas.microsoft.com/office/drawing/2010/main" val="0"/>
              </a:ext>
            </a:extLst>
          </a:blip>
          <a:srcRect l="17631" t="29748" r="12059" b="34437"/>
          <a:stretch/>
        </p:blipFill>
        <p:spPr>
          <a:xfrm>
            <a:off x="9166073" y="3506848"/>
            <a:ext cx="7845578" cy="2298423"/>
          </a:xfrm>
          <a:prstGeom prst="rect">
            <a:avLst/>
          </a:prstGeom>
        </p:spPr>
      </p:pic>
      <p:pic>
        <p:nvPicPr>
          <p:cNvPr id="27" name="Picture 26">
            <a:extLst>
              <a:ext uri="{FF2B5EF4-FFF2-40B4-BE49-F238E27FC236}">
                <a16:creationId xmlns:a16="http://schemas.microsoft.com/office/drawing/2014/main" xmlns="" id="{44018662-3E0C-5BA0-C4EA-FBCA79E0C117}"/>
              </a:ext>
            </a:extLst>
          </p:cNvPr>
          <p:cNvPicPr>
            <a:picLocks noChangeAspect="1"/>
          </p:cNvPicPr>
          <p:nvPr/>
        </p:nvPicPr>
        <p:blipFill rotWithShape="1">
          <a:blip r:embed="rId6">
            <a:extLst>
              <a:ext uri="{28A0092B-C50C-407E-A947-70E740481C1C}">
                <a14:useLocalDpi xmlns:a14="http://schemas.microsoft.com/office/drawing/2010/main" val="0"/>
              </a:ext>
            </a:extLst>
          </a:blip>
          <a:srcRect l="17297" t="46314" r="11924" b="28578"/>
          <a:stretch/>
        </p:blipFill>
        <p:spPr>
          <a:xfrm>
            <a:off x="3302686" y="6985796"/>
            <a:ext cx="9986066" cy="1991603"/>
          </a:xfrm>
          <a:prstGeom prst="rect">
            <a:avLst/>
          </a:prstGeom>
        </p:spPr>
      </p:pic>
      <p:sp>
        <p:nvSpPr>
          <p:cNvPr id="16" name="Rectangle 15">
            <a:extLst>
              <a:ext uri="{FF2B5EF4-FFF2-40B4-BE49-F238E27FC236}">
                <a16:creationId xmlns:a16="http://schemas.microsoft.com/office/drawing/2014/main" xmlns="" id="{2492D6E3-42EA-E3A5-1944-7C39A50AFD94}"/>
              </a:ext>
            </a:extLst>
          </p:cNvPr>
          <p:cNvSpPr/>
          <p:nvPr/>
        </p:nvSpPr>
        <p:spPr>
          <a:xfrm>
            <a:off x="8956522" y="2588434"/>
            <a:ext cx="8360010" cy="811617"/>
          </a:xfrm>
          <a:prstGeom prst="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algn="ctr" defTabSz="587022">
              <a:lnSpc>
                <a:spcPct val="100000"/>
              </a:lnSpc>
              <a:spcBef>
                <a:spcPts val="0"/>
              </a:spcBef>
            </a:pPr>
            <a:r>
              <a:rPr lang="en-US" sz="2400" b="1" dirty="0"/>
              <a:t>The effect of the Small Sided Games </a:t>
            </a:r>
            <a:r>
              <a:rPr lang="en-US" sz="2400" b="1" dirty="0" smtClean="0"/>
              <a:t>5x5 </a:t>
            </a:r>
            <a:r>
              <a:rPr lang="en-US" sz="2400" b="1" dirty="0"/>
              <a:t>training method on increasing the endurance ability of soccer athletes</a:t>
            </a:r>
            <a:endParaRPr kumimoji="0" lang="en-ID" sz="2400" b="1"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endParaRPr>
          </a:p>
        </p:txBody>
      </p:sp>
      <p:sp>
        <p:nvSpPr>
          <p:cNvPr id="17" name="Rectangle 16">
            <a:extLst>
              <a:ext uri="{FF2B5EF4-FFF2-40B4-BE49-F238E27FC236}">
                <a16:creationId xmlns:a16="http://schemas.microsoft.com/office/drawing/2014/main" xmlns="" id="{2492D6E3-42EA-E3A5-1944-7C39A50AFD94}"/>
              </a:ext>
            </a:extLst>
          </p:cNvPr>
          <p:cNvSpPr/>
          <p:nvPr/>
        </p:nvSpPr>
        <p:spPr>
          <a:xfrm>
            <a:off x="1908050" y="5977074"/>
            <a:ext cx="13096031" cy="811617"/>
          </a:xfrm>
          <a:prstGeom prst="rect">
            <a:avLst/>
          </a:prstGeom>
          <a:solidFill>
            <a:schemeClr val="accent2">
              <a:lumMod val="20000"/>
              <a:lumOff val="8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algn="ctr" defTabSz="587022">
              <a:lnSpc>
                <a:spcPct val="100000"/>
              </a:lnSpc>
              <a:spcBef>
                <a:spcPts val="0"/>
              </a:spcBef>
            </a:pPr>
            <a:r>
              <a:rPr lang="en-US" sz="2400" b="1" dirty="0" smtClean="0"/>
              <a:t>Comparison </a:t>
            </a:r>
            <a:r>
              <a:rPr lang="en-US" sz="2400" b="1" dirty="0"/>
              <a:t>of the effect between the training method Small Sided Games 4 against 4 and Small Sided Games 5 against 5 on improving the endurance ability of soccer </a:t>
            </a:r>
            <a:r>
              <a:rPr lang="en-US" sz="2400" b="1" dirty="0" smtClean="0"/>
              <a:t>athletes.</a:t>
            </a:r>
            <a:endParaRPr lang="en-US" sz="2400" b="1" dirty="0"/>
          </a:p>
        </p:txBody>
      </p:sp>
    </p:spTree>
    <p:extLst>
      <p:ext uri="{BB962C8B-B14F-4D97-AF65-F5344CB8AC3E}">
        <p14:creationId xmlns:p14="http://schemas.microsoft.com/office/powerpoint/2010/main" val="93078613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190500" y="1625964"/>
            <a:ext cx="8648700"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dirty="0" smtClean="0"/>
              <a:t>DISCUSSIONS</a:t>
            </a:r>
            <a:endParaRPr dirty="0"/>
          </a:p>
        </p:txBody>
      </p:sp>
      <p:sp>
        <p:nvSpPr>
          <p:cNvPr id="9" name="a. First slide: Title, Author(s), Affiliation(s). Please download and use the first slide template for the conference theme and logos here.…"/>
          <p:cNvSpPr txBox="1">
            <a:spLocks noGrp="1"/>
          </p:cNvSpPr>
          <p:nvPr>
            <p:ph type="body" idx="21"/>
          </p:nvPr>
        </p:nvSpPr>
        <p:spPr>
          <a:xfrm>
            <a:off x="482641" y="1850825"/>
            <a:ext cx="16382918" cy="426124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290169" lvl="1" indent="0" algn="ctr" defTabSz="877823">
              <a:lnSpc>
                <a:spcPct val="100000"/>
              </a:lnSpc>
              <a:spcBef>
                <a:spcPts val="0"/>
              </a:spcBef>
              <a:buSzPct val="100000"/>
              <a:buNone/>
              <a:defRPr sz="2592" u="sng">
                <a:latin typeface="Helvetica"/>
                <a:ea typeface="Helvetica"/>
                <a:cs typeface="Helvetica"/>
                <a:sym typeface="Helvetica"/>
              </a:defRPr>
            </a:pPr>
            <a:endParaRPr lang="en-US" sz="3200" dirty="0" smtClean="0"/>
          </a:p>
          <a:p>
            <a:pPr marL="290169" lvl="1" indent="0" algn="ctr" defTabSz="877823">
              <a:lnSpc>
                <a:spcPct val="100000"/>
              </a:lnSpc>
              <a:spcBef>
                <a:spcPts val="0"/>
              </a:spcBef>
              <a:buSzPct val="100000"/>
              <a:buNone/>
              <a:defRPr sz="2592" u="sng">
                <a:latin typeface="Helvetica"/>
                <a:ea typeface="Helvetica"/>
                <a:cs typeface="Helvetica"/>
                <a:sym typeface="Helvetica"/>
              </a:defRPr>
            </a:pPr>
            <a:r>
              <a:rPr lang="en-US" sz="2800" dirty="0" smtClean="0"/>
              <a:t>This </a:t>
            </a:r>
            <a:r>
              <a:rPr lang="en-US" sz="2800" dirty="0"/>
              <a:t>study examines the effect of the small </a:t>
            </a:r>
            <a:r>
              <a:rPr lang="en-US" sz="2800" dirty="0" err="1"/>
              <a:t>sidad</a:t>
            </a:r>
            <a:r>
              <a:rPr lang="en-US" sz="2800" dirty="0"/>
              <a:t> games training method on increasing the endurance ability of soccer athletes. The results of research and statistical data processing obtained that the SSG 4x4 and SSG 5x5 training methods can have a significant effect on increasing the endurance ability of soccer athletes. while in the difference test, there is no difference in the influence between the SSG 4x4 and SSG 5x5 training methods on increasing the endurance ability of soccer athletes. Based on this, it can be seen that the SSG 4x4 and SSG 5x5 training methods have the same effectiveness on increasing the endurance ability of soccer athletes. thus the SSG 4x4 and SSG 5x5 training methods can be used to help improve the endurance ability of soccer athletes.</a:t>
            </a:r>
            <a:endParaRPr lang="en-US" sz="2800" dirty="0" smtClean="0"/>
          </a:p>
        </p:txBody>
      </p:sp>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10528" r="11670"/>
          <a:stretch/>
        </p:blipFill>
        <p:spPr>
          <a:xfrm rot="16200000">
            <a:off x="5151870" y="6302905"/>
            <a:ext cx="2457451" cy="3158571"/>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741" y="6848504"/>
            <a:ext cx="2714625" cy="1685925"/>
          </a:xfrm>
          <a:prstGeom prst="rect">
            <a:avLst/>
          </a:prstGeom>
        </p:spPr>
      </p:pic>
      <p:sp>
        <p:nvSpPr>
          <p:cNvPr id="14" name="Right Arrow 13"/>
          <p:cNvSpPr/>
          <p:nvPr/>
        </p:nvSpPr>
        <p:spPr>
          <a:xfrm>
            <a:off x="3648826" y="7414638"/>
            <a:ext cx="866024" cy="467990"/>
          </a:xfrm>
          <a:prstGeom prst="right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47902" y="6653465"/>
            <a:ext cx="3482757" cy="1950343"/>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504935" y="6261980"/>
            <a:ext cx="2257737" cy="2819364"/>
          </a:xfrm>
          <a:prstGeom prst="rect">
            <a:avLst/>
          </a:prstGeom>
        </p:spPr>
      </p:pic>
      <p:sp>
        <p:nvSpPr>
          <p:cNvPr id="17" name="Right Arrow 16"/>
          <p:cNvSpPr/>
          <p:nvPr/>
        </p:nvSpPr>
        <p:spPr>
          <a:xfrm>
            <a:off x="12399909" y="7414638"/>
            <a:ext cx="866024" cy="467990"/>
          </a:xfrm>
          <a:prstGeom prst="right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8" name="Right Arrow 17"/>
          <p:cNvSpPr/>
          <p:nvPr/>
        </p:nvSpPr>
        <p:spPr>
          <a:xfrm>
            <a:off x="8163675" y="7506304"/>
            <a:ext cx="866024" cy="467990"/>
          </a:xfrm>
          <a:prstGeom prst="right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14324426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398648" y="2911533"/>
            <a:ext cx="12307702" cy="393053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580338" lvl="1" indent="-290169" algn="just" defTabSz="877823">
              <a:lnSpc>
                <a:spcPct val="100000"/>
              </a:lnSpc>
              <a:spcBef>
                <a:spcPts val="0"/>
              </a:spcBef>
              <a:buSzPct val="100000"/>
              <a:buFont typeface="Arial"/>
              <a:defRPr sz="2592" u="sng">
                <a:latin typeface="Helvetica"/>
                <a:ea typeface="Helvetica"/>
                <a:cs typeface="Helvetica"/>
                <a:sym typeface="Helvetica"/>
              </a:defRPr>
            </a:pPr>
            <a:r>
              <a:rPr lang="en-US" sz="3200" dirty="0"/>
              <a:t>The Small Sided Games 4 on 4 training method has an effect on increasing the endurance ability of SSB </a:t>
            </a:r>
            <a:r>
              <a:rPr lang="en-US" sz="3200" dirty="0" err="1"/>
              <a:t>Bina</a:t>
            </a:r>
            <a:r>
              <a:rPr lang="en-US" sz="3200" dirty="0"/>
              <a:t> </a:t>
            </a:r>
            <a:r>
              <a:rPr lang="en-US" sz="3200" dirty="0" err="1"/>
              <a:t>Pakuan</a:t>
            </a:r>
            <a:r>
              <a:rPr lang="en-US" sz="3200" dirty="0"/>
              <a:t> Bandung soccer athletes</a:t>
            </a:r>
            <a:r>
              <a:rPr lang="en-US" sz="3200" dirty="0" smtClean="0"/>
              <a:t>.</a:t>
            </a:r>
          </a:p>
          <a:p>
            <a:pPr marL="580338" lvl="1" indent="-290169" algn="just" defTabSz="877823">
              <a:lnSpc>
                <a:spcPct val="100000"/>
              </a:lnSpc>
              <a:spcBef>
                <a:spcPts val="0"/>
              </a:spcBef>
              <a:buSzPct val="100000"/>
              <a:buFont typeface="Arial"/>
              <a:defRPr sz="2592" u="sng">
                <a:latin typeface="Helvetica"/>
                <a:ea typeface="Helvetica"/>
                <a:cs typeface="Helvetica"/>
                <a:sym typeface="Helvetica"/>
              </a:defRPr>
            </a:pPr>
            <a:r>
              <a:rPr lang="en-US" sz="3200" dirty="0"/>
              <a:t>The training method of Small Sided Games 5 against 5 has an effect on increasing the endurance ability of SSB </a:t>
            </a:r>
            <a:r>
              <a:rPr lang="en-US" sz="3200" dirty="0" err="1"/>
              <a:t>Bina</a:t>
            </a:r>
            <a:r>
              <a:rPr lang="en-US" sz="3200" dirty="0"/>
              <a:t> </a:t>
            </a:r>
            <a:r>
              <a:rPr lang="en-US" sz="3200" dirty="0" err="1"/>
              <a:t>Pakuan</a:t>
            </a:r>
            <a:r>
              <a:rPr lang="en-US" sz="3200" dirty="0"/>
              <a:t> Bandung soccer athletes</a:t>
            </a:r>
            <a:r>
              <a:rPr lang="en-US" sz="3200" dirty="0" smtClean="0"/>
              <a:t>.</a:t>
            </a:r>
          </a:p>
          <a:p>
            <a:pPr marL="580338" lvl="1" indent="-290169" algn="just" defTabSz="877823">
              <a:lnSpc>
                <a:spcPct val="100000"/>
              </a:lnSpc>
              <a:spcBef>
                <a:spcPts val="0"/>
              </a:spcBef>
              <a:buSzPct val="100000"/>
              <a:buFont typeface="Arial"/>
              <a:defRPr sz="2592" u="sng">
                <a:latin typeface="Helvetica"/>
                <a:ea typeface="Helvetica"/>
                <a:cs typeface="Helvetica"/>
                <a:sym typeface="Helvetica"/>
              </a:defRPr>
            </a:pPr>
            <a:r>
              <a:rPr lang="en-US" sz="3200" dirty="0"/>
              <a:t>There is no significant difference in influence between the training method Small Sided Games 4 against 4 with the training method Small Sided Games 5 against 5, on improving the endurance ability of soccer athletes SSB </a:t>
            </a:r>
            <a:r>
              <a:rPr lang="en-US" sz="3200" dirty="0" err="1"/>
              <a:t>Bina</a:t>
            </a:r>
            <a:r>
              <a:rPr lang="en-US" sz="3200" dirty="0"/>
              <a:t> </a:t>
            </a:r>
            <a:r>
              <a:rPr lang="en-US" sz="3200" dirty="0" err="1"/>
              <a:t>Pakuan</a:t>
            </a:r>
            <a:r>
              <a:rPr lang="en-US" sz="3200" dirty="0"/>
              <a:t> Bandung.</a:t>
            </a:r>
            <a:endParaRPr sz="3200" dirty="0"/>
          </a:p>
        </p:txBody>
      </p:sp>
      <p:sp>
        <p:nvSpPr>
          <p:cNvPr id="178" name="POWER POINT…"/>
          <p:cNvSpPr txBox="1"/>
          <p:nvPr/>
        </p:nvSpPr>
        <p:spPr>
          <a:xfrm>
            <a:off x="858519" y="2045064"/>
            <a:ext cx="8648700"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dirty="0" smtClean="0"/>
              <a:t>CONCLUSION</a:t>
            </a:r>
            <a:endParaRPr dirty="0"/>
          </a:p>
        </p:txBody>
      </p:sp>
      <p:sp>
        <p:nvSpPr>
          <p:cNvPr id="2" name="Text Placeholder 1"/>
          <p:cNvSpPr>
            <a:spLocks noGrp="1"/>
          </p:cNvSpPr>
          <p:nvPr>
            <p:ph type="body" sz="quarter" idx="21"/>
          </p:nvPr>
        </p:nvSpPr>
        <p:spPr/>
        <p:txBody>
          <a:bodyPr/>
          <a:lstStyle/>
          <a:p>
            <a:endParaRPr lang="en-US"/>
          </a:p>
        </p:txBody>
      </p:sp>
    </p:spTree>
    <p:extLst>
      <p:ext uri="{BB962C8B-B14F-4D97-AF65-F5344CB8AC3E}">
        <p14:creationId xmlns:p14="http://schemas.microsoft.com/office/powerpoint/2010/main" val="103351198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171450"/>
            <a:ext cx="17348200" cy="9753600"/>
          </a:xfrm>
          <a:prstGeom prst="rect">
            <a:avLst/>
          </a:prstGeom>
          <a:ln w="3175">
            <a:miter lim="400000"/>
          </a:ln>
        </p:spPr>
      </p:pic>
      <p:sp>
        <p:nvSpPr>
          <p:cNvPr id="178" name="POWER POINT…"/>
          <p:cNvSpPr txBox="1"/>
          <p:nvPr/>
        </p:nvSpPr>
        <p:spPr>
          <a:xfrm>
            <a:off x="5678169" y="781182"/>
            <a:ext cx="8648700"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dirty="0" smtClean="0"/>
              <a:t>REFERENCES</a:t>
            </a:r>
            <a:endParaRPr dirty="0"/>
          </a:p>
        </p:txBody>
      </p:sp>
      <p:sp>
        <p:nvSpPr>
          <p:cNvPr id="8" name="a. First slide: Title, Author(s), Affiliation(s). Please download and use the first slide template for the conference theme and logos here.…"/>
          <p:cNvSpPr txBox="1">
            <a:spLocks noGrp="1"/>
          </p:cNvSpPr>
          <p:nvPr>
            <p:ph type="body" idx="21"/>
          </p:nvPr>
        </p:nvSpPr>
        <p:spPr>
          <a:xfrm>
            <a:off x="158049" y="1473077"/>
            <a:ext cx="17032102" cy="746137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Ahmad, M. F., Low, J. F. L., &amp; </a:t>
            </a:r>
            <a:r>
              <a:rPr lang="en-US" sz="1200" dirty="0" err="1"/>
              <a:t>Nadzalan</a:t>
            </a:r>
            <a:r>
              <a:rPr lang="en-US" sz="1200" dirty="0"/>
              <a:t>, A. M. (2024). the Effects of Small-Sided Games on Fitness Components and Technical Abilities Among Youth Soccer Players. Central European Journal of Sport Sciences and Medicine, 45(1), 83–93. https://doi.org/10.18276/cej.2024.1-07</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Akbar, I. A., </a:t>
            </a:r>
            <a:r>
              <a:rPr lang="en-US" sz="1200" dirty="0" err="1"/>
              <a:t>Hasanudin</a:t>
            </a:r>
            <a:r>
              <a:rPr lang="en-US" sz="1200" dirty="0"/>
              <a:t>, D., &amp; </a:t>
            </a:r>
            <a:r>
              <a:rPr lang="en-US" sz="1200" dirty="0" err="1"/>
              <a:t>Purnamasari</a:t>
            </a:r>
            <a:r>
              <a:rPr lang="en-US" sz="1200" dirty="0"/>
              <a:t>, I. (2015). </a:t>
            </a:r>
            <a:r>
              <a:rPr lang="en-US" sz="1200" dirty="0" err="1"/>
              <a:t>Uji</a:t>
            </a:r>
            <a:r>
              <a:rPr lang="en-US" sz="1200" dirty="0"/>
              <a:t> </a:t>
            </a:r>
            <a:r>
              <a:rPr lang="en-US" sz="1200" dirty="0" err="1"/>
              <a:t>Validitas</a:t>
            </a:r>
            <a:r>
              <a:rPr lang="en-US" sz="1200" dirty="0"/>
              <a:t> </a:t>
            </a:r>
            <a:r>
              <a:rPr lang="en-US" sz="1200" dirty="0" err="1"/>
              <a:t>dan</a:t>
            </a:r>
            <a:r>
              <a:rPr lang="en-US" sz="1200" dirty="0"/>
              <a:t> </a:t>
            </a:r>
            <a:r>
              <a:rPr lang="en-US" sz="1200" dirty="0" err="1"/>
              <a:t>Reliabilitas</a:t>
            </a:r>
            <a:r>
              <a:rPr lang="en-US" sz="1200" dirty="0"/>
              <a:t> YO-YO Intermittent Recovery Test. </a:t>
            </a:r>
            <a:r>
              <a:rPr lang="en-US" sz="1200" dirty="0" err="1"/>
              <a:t>Jurnal</a:t>
            </a:r>
            <a:r>
              <a:rPr lang="en-US" sz="1200" dirty="0"/>
              <a:t> </a:t>
            </a:r>
            <a:r>
              <a:rPr lang="en-US" sz="1200" dirty="0" err="1"/>
              <a:t>Kepelatihan</a:t>
            </a:r>
            <a:r>
              <a:rPr lang="en-US" sz="1200" dirty="0"/>
              <a:t> </a:t>
            </a:r>
            <a:r>
              <a:rPr lang="en-US" sz="1200" dirty="0" err="1"/>
              <a:t>Olahraga</a:t>
            </a:r>
            <a:r>
              <a:rPr lang="en-US" sz="1200" dirty="0"/>
              <a:t>, 7(2), 36–47.</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Aquino, R., </a:t>
            </a:r>
            <a:r>
              <a:rPr lang="en-US" sz="1200" dirty="0" err="1"/>
              <a:t>Gonçalves</a:t>
            </a:r>
            <a:r>
              <a:rPr lang="en-US" sz="1200" dirty="0"/>
              <a:t>, L. G. C., </a:t>
            </a:r>
            <a:r>
              <a:rPr lang="en-US" sz="1200" dirty="0" err="1"/>
              <a:t>Bagatin</a:t>
            </a:r>
            <a:r>
              <a:rPr lang="en-US" sz="1200" dirty="0"/>
              <a:t>, R., </a:t>
            </a:r>
            <a:r>
              <a:rPr lang="en-US" sz="1200" dirty="0" err="1"/>
              <a:t>Petiot</a:t>
            </a:r>
            <a:r>
              <a:rPr lang="en-US" sz="1200" dirty="0"/>
              <a:t>, G. H., &amp; </a:t>
            </a:r>
            <a:r>
              <a:rPr lang="en-US" sz="1200" dirty="0" err="1"/>
              <a:t>Puggina</a:t>
            </a:r>
            <a:r>
              <a:rPr lang="en-US" sz="1200" dirty="0"/>
              <a:t>, E. F. (2020). Short-term training based on small-sided games improved physical and match performance in young football players. Science and Sports, 35(3), 180–184. https://doi.org/10.1016/j.scispo.2019.01.006</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Arianto</a:t>
            </a:r>
            <a:r>
              <a:rPr lang="en-US" sz="1200" dirty="0"/>
              <a:t>, A. T., &amp; </a:t>
            </a:r>
            <a:r>
              <a:rPr lang="en-US" sz="1200" dirty="0" err="1"/>
              <a:t>Setyawan</a:t>
            </a:r>
            <a:r>
              <a:rPr lang="en-US" sz="1200" dirty="0"/>
              <a:t>, C. (2019). </a:t>
            </a:r>
            <a:r>
              <a:rPr lang="en-US" sz="1200" dirty="0" err="1"/>
              <a:t>Efektivitas</a:t>
            </a:r>
            <a:r>
              <a:rPr lang="en-US" sz="1200" dirty="0"/>
              <a:t> small sided games </a:t>
            </a:r>
            <a:r>
              <a:rPr lang="en-US" sz="1200" dirty="0" err="1"/>
              <a:t>dan</a:t>
            </a:r>
            <a:r>
              <a:rPr lang="en-US" sz="1200" dirty="0"/>
              <a:t> interval training </a:t>
            </a:r>
            <a:r>
              <a:rPr lang="en-US" sz="1200" dirty="0" err="1"/>
              <a:t>terhadap</a:t>
            </a:r>
            <a:r>
              <a:rPr lang="en-US" sz="1200" dirty="0"/>
              <a:t> </a:t>
            </a:r>
            <a:r>
              <a:rPr lang="en-US" sz="1200" dirty="0" err="1"/>
              <a:t>peningkatan</a:t>
            </a:r>
            <a:r>
              <a:rPr lang="en-US" sz="1200" dirty="0"/>
              <a:t> </a:t>
            </a:r>
            <a:r>
              <a:rPr lang="en-US" sz="1200" dirty="0" err="1"/>
              <a:t>daya</a:t>
            </a:r>
            <a:r>
              <a:rPr lang="en-US" sz="1200" dirty="0"/>
              <a:t> </a:t>
            </a:r>
            <a:r>
              <a:rPr lang="en-US" sz="1200" dirty="0" err="1"/>
              <a:t>tahan</a:t>
            </a:r>
            <a:r>
              <a:rPr lang="en-US" sz="1200" dirty="0"/>
              <a:t> </a:t>
            </a:r>
            <a:r>
              <a:rPr lang="en-US" sz="1200" dirty="0" err="1"/>
              <a:t>aerobik</a:t>
            </a:r>
            <a:r>
              <a:rPr lang="en-US" sz="1200" dirty="0"/>
              <a:t> </a:t>
            </a:r>
            <a:r>
              <a:rPr lang="en-US" sz="1200" dirty="0" err="1"/>
              <a:t>pada</a:t>
            </a:r>
            <a:r>
              <a:rPr lang="en-US" sz="1200" dirty="0"/>
              <a:t> </a:t>
            </a:r>
            <a:r>
              <a:rPr lang="en-US" sz="1200" dirty="0" err="1"/>
              <a:t>pemain</a:t>
            </a:r>
            <a:r>
              <a:rPr lang="en-US" sz="1200" dirty="0"/>
              <a:t> </a:t>
            </a:r>
            <a:r>
              <a:rPr lang="en-US" sz="1200" dirty="0" err="1"/>
              <a:t>sepakbola</a:t>
            </a:r>
            <a:r>
              <a:rPr lang="en-US" sz="1200" dirty="0"/>
              <a:t> U-17. </a:t>
            </a:r>
            <a:r>
              <a:rPr lang="en-US" sz="1200" dirty="0" err="1"/>
              <a:t>Jurnal</a:t>
            </a:r>
            <a:r>
              <a:rPr lang="en-US" sz="1200" dirty="0"/>
              <a:t> </a:t>
            </a:r>
            <a:r>
              <a:rPr lang="en-US" sz="1200" dirty="0" err="1"/>
              <a:t>Keolahragaan</a:t>
            </a:r>
            <a:r>
              <a:rPr lang="en-US" sz="1200" dirty="0"/>
              <a:t>, 7(2), 182–191. https://doi.org/10.21831/jk.v7i2.27039</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Arif</a:t>
            </a:r>
            <a:r>
              <a:rPr lang="en-US" sz="1200" dirty="0"/>
              <a:t>, M. (2018). </a:t>
            </a:r>
            <a:r>
              <a:rPr lang="en-US" sz="1200" dirty="0" err="1"/>
              <a:t>Profil</a:t>
            </a:r>
            <a:r>
              <a:rPr lang="en-US" sz="1200" dirty="0"/>
              <a:t> </a:t>
            </a:r>
            <a:r>
              <a:rPr lang="en-US" sz="1200" dirty="0" err="1"/>
              <a:t>Hasil</a:t>
            </a:r>
            <a:r>
              <a:rPr lang="en-US" sz="1200" dirty="0"/>
              <a:t> </a:t>
            </a:r>
            <a:r>
              <a:rPr lang="en-US" sz="1200" dirty="0" err="1"/>
              <a:t>Tes</a:t>
            </a:r>
            <a:r>
              <a:rPr lang="en-US" sz="1200" dirty="0"/>
              <a:t> </a:t>
            </a:r>
            <a:r>
              <a:rPr lang="en-US" sz="1200" dirty="0" err="1"/>
              <a:t>Pengukuran</a:t>
            </a:r>
            <a:r>
              <a:rPr lang="en-US" sz="1200" dirty="0"/>
              <a:t> Vo2Max </a:t>
            </a:r>
            <a:r>
              <a:rPr lang="en-US" sz="1200" dirty="0" err="1"/>
              <a:t>Metode</a:t>
            </a:r>
            <a:r>
              <a:rPr lang="en-US" sz="1200" dirty="0"/>
              <a:t> </a:t>
            </a:r>
            <a:r>
              <a:rPr lang="en-US" sz="1200" dirty="0" err="1"/>
              <a:t>Laboratorium</a:t>
            </a:r>
            <a:r>
              <a:rPr lang="en-US" sz="1200" dirty="0"/>
              <a:t> Dan </a:t>
            </a:r>
            <a:r>
              <a:rPr lang="en-US" sz="1200" dirty="0" err="1"/>
              <a:t>Metode</a:t>
            </a:r>
            <a:r>
              <a:rPr lang="en-US" sz="1200" dirty="0"/>
              <a:t> </a:t>
            </a:r>
            <a:r>
              <a:rPr lang="en-US" sz="1200" dirty="0" err="1"/>
              <a:t>Balke</a:t>
            </a:r>
            <a:r>
              <a:rPr lang="en-US" sz="1200" dirty="0"/>
              <a:t> 15 </a:t>
            </a:r>
            <a:r>
              <a:rPr lang="en-US" sz="1200" dirty="0" err="1"/>
              <a:t>Menit</a:t>
            </a:r>
            <a:r>
              <a:rPr lang="en-US" sz="1200" dirty="0"/>
              <a:t> </a:t>
            </a:r>
            <a:r>
              <a:rPr lang="en-US" sz="1200" dirty="0" err="1"/>
              <a:t>Pada</a:t>
            </a:r>
            <a:r>
              <a:rPr lang="en-US" sz="1200" dirty="0"/>
              <a:t> </a:t>
            </a:r>
            <a:r>
              <a:rPr lang="en-US" sz="1200" dirty="0" err="1"/>
              <a:t>Atlet</a:t>
            </a:r>
            <a:r>
              <a:rPr lang="en-US" sz="1200" dirty="0"/>
              <a:t> Putra Bola </a:t>
            </a:r>
            <a:r>
              <a:rPr lang="en-US" sz="1200" dirty="0" err="1"/>
              <a:t>Tangan</a:t>
            </a:r>
            <a:r>
              <a:rPr lang="en-US" sz="1200" dirty="0"/>
              <a:t> </a:t>
            </a:r>
            <a:r>
              <a:rPr lang="en-US" sz="1200" dirty="0" err="1"/>
              <a:t>Unj</a:t>
            </a:r>
            <a:r>
              <a:rPr lang="en-US" sz="1200" dirty="0"/>
              <a:t>. </a:t>
            </a:r>
            <a:r>
              <a:rPr lang="en-US" sz="1200" dirty="0" err="1"/>
              <a:t>Prosiding</a:t>
            </a:r>
            <a:r>
              <a:rPr lang="en-US" sz="1200" dirty="0"/>
              <a:t> Seminar Dan </a:t>
            </a:r>
            <a:r>
              <a:rPr lang="en-US" sz="1200" dirty="0" err="1"/>
              <a:t>Lokakarya</a:t>
            </a:r>
            <a:r>
              <a:rPr lang="en-US" sz="1200" dirty="0"/>
              <a:t>, 1, 236–239.</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Asmutiar</a:t>
            </a:r>
            <a:r>
              <a:rPr lang="en-US" sz="1200" dirty="0"/>
              <a:t>. (2016). </a:t>
            </a:r>
            <a:r>
              <a:rPr lang="en-US" sz="1200" dirty="0" err="1"/>
              <a:t>Pengaruh</a:t>
            </a:r>
            <a:r>
              <a:rPr lang="en-US" sz="1200" dirty="0"/>
              <a:t> </a:t>
            </a:r>
            <a:r>
              <a:rPr lang="en-US" sz="1200" dirty="0" err="1"/>
              <a:t>Pelatihan</a:t>
            </a:r>
            <a:r>
              <a:rPr lang="en-US" sz="1200" dirty="0"/>
              <a:t> Small Sided Games Three a Sided Dan Small Sided Games Six a Sided </a:t>
            </a:r>
            <a:r>
              <a:rPr lang="en-US" sz="1200" dirty="0" err="1"/>
              <a:t>Terhadap</a:t>
            </a:r>
            <a:r>
              <a:rPr lang="en-US" sz="1200" dirty="0"/>
              <a:t> </a:t>
            </a:r>
            <a:r>
              <a:rPr lang="en-US" sz="1200" dirty="0" err="1"/>
              <a:t>Peningkatan</a:t>
            </a:r>
            <a:r>
              <a:rPr lang="en-US" sz="1200" dirty="0"/>
              <a:t> Cardiovascular Endurance </a:t>
            </a:r>
            <a:r>
              <a:rPr lang="en-US" sz="1200" dirty="0" err="1"/>
              <a:t>Pemain</a:t>
            </a:r>
            <a:r>
              <a:rPr lang="en-US" sz="1200" dirty="0"/>
              <a:t> </a:t>
            </a:r>
            <a:r>
              <a:rPr lang="en-US" sz="1200" dirty="0" err="1"/>
              <a:t>Sepak</a:t>
            </a:r>
            <a:r>
              <a:rPr lang="en-US" sz="1200" dirty="0"/>
              <a:t> Bola. </a:t>
            </a:r>
            <a:r>
              <a:rPr lang="en-US" sz="1200" dirty="0" err="1"/>
              <a:t>Jurnal</a:t>
            </a:r>
            <a:r>
              <a:rPr lang="en-US" sz="1200" dirty="0"/>
              <a:t> </a:t>
            </a:r>
            <a:r>
              <a:rPr lang="en-US" sz="1200" dirty="0" err="1"/>
              <a:t>Pendidikan</a:t>
            </a:r>
            <a:r>
              <a:rPr lang="en-US" sz="1200" dirty="0"/>
              <a:t> </a:t>
            </a:r>
            <a:r>
              <a:rPr lang="en-US" sz="1200" dirty="0" err="1"/>
              <a:t>Olahraga</a:t>
            </a:r>
            <a:r>
              <a:rPr lang="en-US" sz="1200" dirty="0"/>
              <a:t>, 4(2), 131–143.</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Bahtra</a:t>
            </a:r>
            <a:r>
              <a:rPr lang="en-US" sz="1200" dirty="0"/>
              <a:t>, R., </a:t>
            </a:r>
            <a:r>
              <a:rPr lang="en-US" sz="1200" dirty="0" err="1"/>
              <a:t>Tohidin</a:t>
            </a:r>
            <a:r>
              <a:rPr lang="en-US" sz="1200" dirty="0"/>
              <a:t>, D., Andria, Y., </a:t>
            </a:r>
            <a:r>
              <a:rPr lang="en-US" sz="1200" dirty="0" err="1"/>
              <a:t>Dinata</a:t>
            </a:r>
            <a:r>
              <a:rPr lang="en-US" sz="1200" dirty="0"/>
              <a:t>, W. W., &amp; </a:t>
            </a:r>
            <a:r>
              <a:rPr lang="en-US" sz="1200" dirty="0" err="1"/>
              <a:t>Susanto</a:t>
            </a:r>
            <a:r>
              <a:rPr lang="en-US" sz="1200" dirty="0"/>
              <a:t>, N. (2023). Small-Side Games 5V5: Improving Aerobic Endurance of Youth Football Players. Physical Education Theory and Methodology, 23(5), 739–746. https://doi.org/10.17309/tmfv.2023.5.12</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Bangsbo</a:t>
            </a:r>
            <a:r>
              <a:rPr lang="en-US" sz="1200" dirty="0"/>
              <a:t>, J. &amp; M. M. (1994). Fitness Testing In Football (Fitness </a:t>
            </a:r>
            <a:r>
              <a:rPr lang="en-US" sz="1200" dirty="0" err="1"/>
              <a:t>Tr</a:t>
            </a:r>
            <a:r>
              <a:rPr lang="en-US" sz="1200" dirty="0"/>
              <a:t>).</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Bangsbo</a:t>
            </a:r>
            <a:r>
              <a:rPr lang="en-US" sz="1200" dirty="0"/>
              <a:t>, J., </a:t>
            </a:r>
            <a:r>
              <a:rPr lang="en-US" sz="1200" dirty="0" err="1"/>
              <a:t>Iaia</a:t>
            </a:r>
            <a:r>
              <a:rPr lang="en-US" sz="1200" dirty="0"/>
              <a:t>, F. M., &amp; </a:t>
            </a:r>
            <a:r>
              <a:rPr lang="en-US" sz="1200" dirty="0" err="1"/>
              <a:t>Krustrup</a:t>
            </a:r>
            <a:r>
              <a:rPr lang="en-US" sz="1200" dirty="0"/>
              <a:t>, P. (2008). &lt;Bangsbo_2008_The </a:t>
            </a:r>
            <a:r>
              <a:rPr lang="en-US" sz="1200" dirty="0" err="1"/>
              <a:t>YoYo</a:t>
            </a:r>
            <a:r>
              <a:rPr lang="en-US" sz="1200" dirty="0"/>
              <a:t> intermittent recovery test a useful to.pdf&gt;. Sports Med, 38(1), 37–51.</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Budaya</a:t>
            </a:r>
            <a:r>
              <a:rPr lang="en-US" sz="1200" dirty="0"/>
              <a:t>, P., </a:t>
            </a:r>
            <a:r>
              <a:rPr lang="en-US" sz="1200" dirty="0" err="1"/>
              <a:t>Budaya</a:t>
            </a:r>
            <a:r>
              <a:rPr lang="en-US" sz="1200" dirty="0"/>
              <a:t>, L., </a:t>
            </a:r>
            <a:r>
              <a:rPr lang="en-US" sz="1200" dirty="0" err="1"/>
              <a:t>Teori</a:t>
            </a:r>
            <a:r>
              <a:rPr lang="en-US" sz="1200" dirty="0"/>
              <a:t>, D., </a:t>
            </a:r>
            <a:r>
              <a:rPr lang="en-US" sz="1200" dirty="0" err="1"/>
              <a:t>Lintas</a:t>
            </a:r>
            <a:r>
              <a:rPr lang="en-US" sz="1200" dirty="0"/>
              <a:t>, M., </a:t>
            </a:r>
            <a:r>
              <a:rPr lang="en-US" sz="1200" dirty="0" err="1"/>
              <a:t>Kusherdyana</a:t>
            </a:r>
            <a:r>
              <a:rPr lang="en-US" sz="1200" dirty="0"/>
              <a:t>, B. R., &amp; </a:t>
            </a:r>
            <a:r>
              <a:rPr lang="en-US" sz="1200" dirty="0" err="1"/>
              <a:t>Pd</a:t>
            </a:r>
            <a:r>
              <a:rPr lang="en-US" sz="1200" dirty="0"/>
              <a:t>, M. (</a:t>
            </a:r>
            <a:r>
              <a:rPr lang="en-US" sz="1200" dirty="0" err="1"/>
              <a:t>n.d.</a:t>
            </a:r>
            <a:r>
              <a:rPr lang="en-US" sz="1200" dirty="0"/>
              <a:t>). </a:t>
            </a:r>
            <a:r>
              <a:rPr lang="en-US" sz="1200" dirty="0" err="1"/>
              <a:t>Modul</a:t>
            </a:r>
            <a:r>
              <a:rPr lang="en-US" sz="1200" dirty="0"/>
              <a:t> 1.</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Castillo, D., Raya-González, J., </a:t>
            </a:r>
            <a:r>
              <a:rPr lang="en-US" sz="1200" dirty="0" err="1"/>
              <a:t>Sarmento</a:t>
            </a:r>
            <a:r>
              <a:rPr lang="en-US" sz="1200" dirty="0"/>
              <a:t>, H., Clemente, F. M., &amp; </a:t>
            </a:r>
            <a:r>
              <a:rPr lang="en-US" sz="1200" dirty="0" err="1"/>
              <a:t>Yanci</a:t>
            </a:r>
            <a:r>
              <a:rPr lang="en-US" sz="1200" dirty="0"/>
              <a:t>, J. (2021). Effects of including endurance and speed sessions within small-sided soccer games periodization on physical fitness. Biology of Sport, 38(2), 291–299. https://doi.org/10.5114/BIOLSPORT.2021.99325</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Clemente,  </a:t>
            </a:r>
            <a:r>
              <a:rPr lang="en-US" sz="1200" dirty="0" err="1"/>
              <a:t>felipe</a:t>
            </a:r>
            <a:r>
              <a:rPr lang="en-US" sz="1200" dirty="0"/>
              <a:t> </a:t>
            </a:r>
            <a:r>
              <a:rPr lang="en-US" sz="1200" dirty="0" err="1"/>
              <a:t>manuel</a:t>
            </a:r>
            <a:r>
              <a:rPr lang="en-US" sz="1200" dirty="0"/>
              <a:t>. (2016). Small-Sided And Conditioned Games In Soccer Training. In Small-Sided and Conditioned Games in Soccer Training. Springer Nature. https://</a:t>
            </a:r>
            <a:r>
              <a:rPr lang="en-US" sz="1200" dirty="0" smtClean="0"/>
              <a:t>doi.org/10.1007/978-981-10-0880-</a:t>
            </a:r>
            <a:endParaRPr lang="en-US" sz="1200" dirty="0"/>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Clemente, F. M., </a:t>
            </a:r>
            <a:r>
              <a:rPr lang="en-US" sz="1200" dirty="0" err="1"/>
              <a:t>Lourenço</a:t>
            </a:r>
            <a:r>
              <a:rPr lang="en-US" sz="1200" dirty="0"/>
              <a:t> Martins, F. M., &amp; Mendes, R. S. (2014). Developing aerobic and anaerobic fitness using small-sided soccer games: Methodological proposals. Strength and Conditioning Journal, 36(3), 76–87. https://doi.org/10.1519/SSC.0000000000000063</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Clemente, F. M., Martins, F. M. L., &amp; Mendes, R. S. (2014). Periodization based on small-sided soccer games: Theoretical considerations. Strength and Conditioning Journal, 36(5), 34–43. https://doi.org/10.1519/SSC.0000000000000067</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Clemente, F. M., </a:t>
            </a:r>
            <a:r>
              <a:rPr lang="en-US" sz="1200" dirty="0" err="1"/>
              <a:t>Soylu</a:t>
            </a:r>
            <a:r>
              <a:rPr lang="en-US" sz="1200" dirty="0"/>
              <a:t>, Y., </a:t>
            </a:r>
            <a:r>
              <a:rPr lang="en-US" sz="1200" dirty="0" err="1"/>
              <a:t>Arslan</a:t>
            </a:r>
            <a:r>
              <a:rPr lang="en-US" sz="1200" dirty="0"/>
              <a:t>, E., </a:t>
            </a:r>
            <a:r>
              <a:rPr lang="en-US" sz="1200" dirty="0" err="1"/>
              <a:t>Kilit</a:t>
            </a:r>
            <a:r>
              <a:rPr lang="en-US" sz="1200" dirty="0"/>
              <a:t>, B., Garrett, J., van den </a:t>
            </a:r>
            <a:r>
              <a:rPr lang="en-US" sz="1200" dirty="0" err="1"/>
              <a:t>Hoek</a:t>
            </a:r>
            <a:r>
              <a:rPr lang="en-US" sz="1200" dirty="0"/>
              <a:t>, D., </a:t>
            </a:r>
            <a:r>
              <a:rPr lang="en-US" sz="1200" dirty="0" err="1"/>
              <a:t>Badicu</a:t>
            </a:r>
            <a:r>
              <a:rPr lang="en-US" sz="1200" dirty="0"/>
              <a:t>, G., &amp; Silva, A. F. (2022). Can high-intensity interval training and small-sided games be effective for improving physical fitness after detraining? A parallel study design in youth male soccer players. </a:t>
            </a:r>
            <a:r>
              <a:rPr lang="en-US" sz="1200" dirty="0" err="1"/>
              <a:t>PeerJ</a:t>
            </a:r>
            <a:r>
              <a:rPr lang="en-US" sz="1200" dirty="0"/>
              <a:t>, 10. https://doi.org/10.7717/peerj.13514</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Coito</a:t>
            </a:r>
            <a:r>
              <a:rPr lang="en-US" sz="1200" dirty="0"/>
              <a:t>, N., </a:t>
            </a:r>
            <a:r>
              <a:rPr lang="en-US" sz="1200" dirty="0" err="1"/>
              <a:t>Davids</a:t>
            </a:r>
            <a:r>
              <a:rPr lang="en-US" sz="1200" dirty="0"/>
              <a:t>, K., </a:t>
            </a:r>
            <a:r>
              <a:rPr lang="en-US" sz="1200" dirty="0" err="1"/>
              <a:t>Folgado</a:t>
            </a:r>
            <a:r>
              <a:rPr lang="en-US" sz="1200" dirty="0"/>
              <a:t>, H., Bento, T., &amp; </a:t>
            </a:r>
            <a:r>
              <a:rPr lang="en-US" sz="1200" dirty="0" err="1"/>
              <a:t>Travassos</a:t>
            </a:r>
            <a:r>
              <a:rPr lang="en-US" sz="1200" dirty="0"/>
              <a:t>, B. (2022). Capturing and Quantifying Tactical Behaviors in Small-Sided and Conditioned Games in Soccer: A Systematic Review. Research Quarterly for Exercise and Sport, 93(1), 189–203. https://doi.org/10.1080/02701367.2020.1823307</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Danurwindo</a:t>
            </a:r>
            <a:r>
              <a:rPr lang="en-US" sz="1200" dirty="0"/>
              <a:t>, </a:t>
            </a:r>
            <a:r>
              <a:rPr lang="en-US" sz="1200" dirty="0" err="1"/>
              <a:t>Ganesha</a:t>
            </a:r>
            <a:r>
              <a:rPr lang="en-US" sz="1200" dirty="0"/>
              <a:t>, P., Barry, S., &amp; </a:t>
            </a:r>
            <a:r>
              <a:rPr lang="en-US" sz="1200" dirty="0" err="1"/>
              <a:t>Jaka</a:t>
            </a:r>
            <a:r>
              <a:rPr lang="en-US" sz="1200" dirty="0"/>
              <a:t>, L. P. (2017). </a:t>
            </a:r>
            <a:r>
              <a:rPr lang="en-US" sz="1200" dirty="0" err="1"/>
              <a:t>Kurikulum</a:t>
            </a:r>
            <a:r>
              <a:rPr lang="en-US" sz="1200" dirty="0"/>
              <a:t> </a:t>
            </a:r>
            <a:r>
              <a:rPr lang="en-US" sz="1200" dirty="0" err="1"/>
              <a:t>Pembinaan</a:t>
            </a:r>
            <a:r>
              <a:rPr lang="en-US" sz="1200" dirty="0"/>
              <a:t> </a:t>
            </a:r>
            <a:r>
              <a:rPr lang="en-US" sz="1200" dirty="0" err="1"/>
              <a:t>Sepakbola</a:t>
            </a:r>
            <a:r>
              <a:rPr lang="en-US" sz="1200" dirty="0"/>
              <a:t> Indonesia. Jakarta Selatan.</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Dellal</a:t>
            </a:r>
            <a:r>
              <a:rPr lang="en-US" sz="1200" dirty="0"/>
              <a:t>, A., </a:t>
            </a:r>
            <a:r>
              <a:rPr lang="en-US" sz="1200" dirty="0" err="1"/>
              <a:t>Chamari</a:t>
            </a:r>
            <a:r>
              <a:rPr lang="en-US" sz="1200" dirty="0"/>
              <a:t>, K., Wong, D. P., </a:t>
            </a:r>
            <a:r>
              <a:rPr lang="en-US" sz="1200" dirty="0" err="1"/>
              <a:t>Ahmaidi</a:t>
            </a:r>
            <a:r>
              <a:rPr lang="en-US" sz="1200" dirty="0"/>
              <a:t>, S., Keller, D., Barros, R., </a:t>
            </a:r>
            <a:r>
              <a:rPr lang="en-US" sz="1200" dirty="0" err="1"/>
              <a:t>Bisciotti</a:t>
            </a:r>
            <a:r>
              <a:rPr lang="en-US" sz="1200" dirty="0"/>
              <a:t>, G. N., &amp; Carling, C. (2011). Comparison of physical and technical performance in European soccer match-play: </a:t>
            </a:r>
            <a:r>
              <a:rPr lang="en-US" sz="1200" dirty="0" err="1"/>
              <a:t>Fa</a:t>
            </a:r>
            <a:r>
              <a:rPr lang="en-US" sz="1200" dirty="0"/>
              <a:t> Premier League and La </a:t>
            </a:r>
            <a:r>
              <a:rPr lang="en-US" sz="1200" dirty="0" err="1"/>
              <a:t>Liga</a:t>
            </a:r>
            <a:r>
              <a:rPr lang="en-US" sz="1200" dirty="0"/>
              <a:t>. European Journal of Sport Science, 11(1), 51–59. https://doi.org/10.1080/17461391.2010.481334</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Dr. </a:t>
            </a:r>
            <a:r>
              <a:rPr lang="en-US" sz="1200" dirty="0" err="1"/>
              <a:t>Bafirman</a:t>
            </a:r>
            <a:r>
              <a:rPr lang="en-US" sz="1200" dirty="0"/>
              <a:t>, H. M. </a:t>
            </a:r>
            <a:r>
              <a:rPr lang="en-US" sz="1200" dirty="0" err="1"/>
              <a:t>kes</a:t>
            </a:r>
            <a:r>
              <a:rPr lang="en-US" sz="1200" dirty="0"/>
              <a:t>. A., &amp; </a:t>
            </a:r>
            <a:r>
              <a:rPr lang="en-US" sz="1200" dirty="0" err="1"/>
              <a:t>Wahyuri</a:t>
            </a:r>
            <a:r>
              <a:rPr lang="en-US" sz="1200" dirty="0"/>
              <a:t>, D. A. S. S. </a:t>
            </a:r>
            <a:r>
              <a:rPr lang="en-US" sz="1200" dirty="0" err="1"/>
              <a:t>si</a:t>
            </a:r>
            <a:r>
              <a:rPr lang="en-US" sz="1200" dirty="0"/>
              <a:t>. M. p. (2018). </a:t>
            </a:r>
            <a:r>
              <a:rPr lang="en-US" sz="1200" dirty="0" err="1"/>
              <a:t>Pembentukan</a:t>
            </a:r>
            <a:r>
              <a:rPr lang="en-US" sz="1200" dirty="0"/>
              <a:t> </a:t>
            </a:r>
            <a:r>
              <a:rPr lang="en-US" sz="1200" dirty="0" err="1"/>
              <a:t>Kondisi</a:t>
            </a:r>
            <a:r>
              <a:rPr lang="en-US" sz="1200" dirty="0"/>
              <a:t> </a:t>
            </a:r>
            <a:r>
              <a:rPr lang="en-US" sz="1200" dirty="0" err="1"/>
              <a:t>Fisik</a:t>
            </a:r>
            <a:r>
              <a:rPr lang="en-US" sz="1200" dirty="0"/>
              <a:t>. In </a:t>
            </a:r>
            <a:r>
              <a:rPr lang="en-US" sz="1200" dirty="0" err="1"/>
              <a:t>Universitas</a:t>
            </a:r>
            <a:r>
              <a:rPr lang="en-US" sz="1200" dirty="0"/>
              <a:t> Nusantara PGRI Kediri (Vol. 01). PT RAJAGRAFINDO PERSADA.</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Fernández-Espínola</a:t>
            </a:r>
            <a:r>
              <a:rPr lang="en-US" sz="1200" dirty="0"/>
              <a:t>, C., Robles, M. T. A., &amp; Fuentes-Guerra, F. J. G. (2020). Small-sided games as a methodological resource for team sports teaching: A systematic review. International Journal of Environmental Research and Public Health, 17(6). https://doi.org/10.3390/ijerph17061884</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Francesco </a:t>
            </a:r>
            <a:r>
              <a:rPr lang="en-US" sz="1200" dirty="0" err="1"/>
              <a:t>Sgrò</a:t>
            </a:r>
            <a:r>
              <a:rPr lang="en-US" sz="1200" dirty="0"/>
              <a:t>, Salvatore </a:t>
            </a:r>
            <a:r>
              <a:rPr lang="en-US" sz="1200" dirty="0" err="1"/>
              <a:t>Bracco</a:t>
            </a:r>
            <a:r>
              <a:rPr lang="en-US" sz="1200" dirty="0"/>
              <a:t>, Salvatore </a:t>
            </a:r>
            <a:r>
              <a:rPr lang="en-US" sz="1200" dirty="0" err="1"/>
              <a:t>Pignato</a:t>
            </a:r>
            <a:r>
              <a:rPr lang="en-US" sz="1200" dirty="0"/>
              <a:t>, &amp; Mario </a:t>
            </a:r>
            <a:r>
              <a:rPr lang="en-US" sz="1200" dirty="0" err="1"/>
              <a:t>Lipoma</a:t>
            </a:r>
            <a:r>
              <a:rPr lang="en-US" sz="1200" dirty="0"/>
              <a:t>. (2018). Small-Sided Games and Technical Skills in Soccer Training: Systematic Review and Implications for Sport and Physical Education Practitioners. Journal of Sports Science, 6(1). https://doi.org/10.17265/2332-7839/2018.01.002</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Halouani</a:t>
            </a:r>
            <a:r>
              <a:rPr lang="en-US" sz="1200" dirty="0"/>
              <a:t>, J., </a:t>
            </a:r>
            <a:r>
              <a:rPr lang="en-US" sz="1200" dirty="0" err="1"/>
              <a:t>Chtourou</a:t>
            </a:r>
            <a:r>
              <a:rPr lang="en-US" sz="1200" dirty="0"/>
              <a:t>, H., </a:t>
            </a:r>
            <a:r>
              <a:rPr lang="en-US" sz="1200" dirty="0" err="1"/>
              <a:t>Dellal</a:t>
            </a:r>
            <a:r>
              <a:rPr lang="en-US" sz="1200" dirty="0"/>
              <a:t>, A., </a:t>
            </a:r>
            <a:r>
              <a:rPr lang="en-US" sz="1200" dirty="0" err="1"/>
              <a:t>Chaouachi</a:t>
            </a:r>
            <a:r>
              <a:rPr lang="en-US" sz="1200" dirty="0"/>
              <a:t>, A., &amp; </a:t>
            </a:r>
            <a:r>
              <a:rPr lang="en-US" sz="1200" dirty="0" err="1"/>
              <a:t>Chamari</a:t>
            </a:r>
            <a:r>
              <a:rPr lang="en-US" sz="1200" dirty="0"/>
              <a:t>, K. (2017a). Soccer small-sided games in young players: Rule modification to induce higher physiological responses. Biology of Sport, 34(2), 163–168. https://</a:t>
            </a:r>
            <a:r>
              <a:rPr lang="en-US" sz="1200" dirty="0" smtClean="0"/>
              <a:t>doi.org/10.5114/biolsport.2017.64590</a:t>
            </a:r>
            <a:endParaRPr lang="en-US" sz="1200" dirty="0"/>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Hardiansyah</a:t>
            </a:r>
            <a:r>
              <a:rPr lang="en-US" sz="1200" dirty="0"/>
              <a:t>, S. (2017). </a:t>
            </a:r>
            <a:r>
              <a:rPr lang="en-US" sz="1200" dirty="0" err="1"/>
              <a:t>Pengaruh</a:t>
            </a:r>
            <a:r>
              <a:rPr lang="en-US" sz="1200" dirty="0"/>
              <a:t> </a:t>
            </a:r>
            <a:r>
              <a:rPr lang="en-US" sz="1200" dirty="0" err="1"/>
              <a:t>Metode</a:t>
            </a:r>
            <a:r>
              <a:rPr lang="en-US" sz="1200" dirty="0"/>
              <a:t> Interval Training </a:t>
            </a:r>
            <a:r>
              <a:rPr lang="en-US" sz="1200" dirty="0" err="1"/>
              <a:t>Terhadap</a:t>
            </a:r>
            <a:r>
              <a:rPr lang="en-US" sz="1200" dirty="0"/>
              <a:t> </a:t>
            </a:r>
            <a:r>
              <a:rPr lang="en-US" sz="1200" dirty="0" err="1"/>
              <a:t>Peningkatan</a:t>
            </a:r>
            <a:r>
              <a:rPr lang="en-US" sz="1200" dirty="0"/>
              <a:t> </a:t>
            </a:r>
            <a:r>
              <a:rPr lang="en-US" sz="1200" dirty="0" err="1"/>
              <a:t>Kesegaran</a:t>
            </a:r>
            <a:r>
              <a:rPr lang="en-US" sz="1200" dirty="0"/>
              <a:t> </a:t>
            </a:r>
            <a:r>
              <a:rPr lang="en-US" sz="1200" dirty="0" err="1"/>
              <a:t>Jasmani</a:t>
            </a:r>
            <a:r>
              <a:rPr lang="en-US" sz="1200" dirty="0"/>
              <a:t> </a:t>
            </a:r>
            <a:r>
              <a:rPr lang="en-US" sz="1200" dirty="0" err="1"/>
              <a:t>Mahasiswa</a:t>
            </a:r>
            <a:r>
              <a:rPr lang="en-US" sz="1200" dirty="0"/>
              <a:t> </a:t>
            </a:r>
            <a:r>
              <a:rPr lang="en-US" sz="1200" dirty="0" err="1"/>
              <a:t>Jurusan</a:t>
            </a:r>
            <a:r>
              <a:rPr lang="en-US" sz="1200" dirty="0"/>
              <a:t> </a:t>
            </a:r>
            <a:r>
              <a:rPr lang="en-US" sz="1200" dirty="0" err="1"/>
              <a:t>Pendidikan</a:t>
            </a:r>
            <a:r>
              <a:rPr lang="en-US" sz="1200" dirty="0"/>
              <a:t> </a:t>
            </a:r>
            <a:r>
              <a:rPr lang="en-US" sz="1200" dirty="0" err="1"/>
              <a:t>Olahraga</a:t>
            </a:r>
            <a:r>
              <a:rPr lang="en-US" sz="1200" dirty="0"/>
              <a:t>. </a:t>
            </a:r>
            <a:r>
              <a:rPr lang="en-US" sz="1200" dirty="0" err="1"/>
              <a:t>Jurnal</a:t>
            </a:r>
            <a:r>
              <a:rPr lang="en-US" sz="1200" dirty="0"/>
              <a:t> </a:t>
            </a:r>
            <a:r>
              <a:rPr lang="en-US" sz="1200" dirty="0" err="1"/>
              <a:t>Penjakora</a:t>
            </a:r>
            <a:r>
              <a:rPr lang="en-US" sz="1200" dirty="0"/>
              <a:t>, 4(1), 83–92.</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Hill-Haas, S., Dawson, B., </a:t>
            </a:r>
            <a:r>
              <a:rPr lang="en-US" sz="1200" dirty="0" err="1"/>
              <a:t>Impellizzeri</a:t>
            </a:r>
            <a:r>
              <a:rPr lang="en-US" sz="1200" dirty="0"/>
              <a:t>, F., &amp; Coutts, A. (2011). Physiology of Small-Sided Games Training. Journal of Sports Medicine, 41(3), 199–220.</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Ided</a:t>
            </a:r>
            <a:r>
              <a:rPr lang="en-US" sz="1200" dirty="0"/>
              <a:t>, S. M., &amp; </a:t>
            </a:r>
            <a:r>
              <a:rPr lang="en-US" sz="1200" dirty="0" err="1"/>
              <a:t>Ensity</a:t>
            </a:r>
            <a:r>
              <a:rPr lang="en-US" sz="1200" dirty="0"/>
              <a:t>, G. A. D. (2018). P t w s -s g ’ d. 00(00), 1–11.</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Indrayana</a:t>
            </a:r>
            <a:r>
              <a:rPr lang="en-US" sz="1200" dirty="0"/>
              <a:t>, B., &amp; </a:t>
            </a:r>
            <a:r>
              <a:rPr lang="en-US" sz="1200" dirty="0" err="1"/>
              <a:t>Yuliawan</a:t>
            </a:r>
            <a:r>
              <a:rPr lang="en-US" sz="1200" dirty="0"/>
              <a:t>, E. (2019). </a:t>
            </a:r>
            <a:r>
              <a:rPr lang="en-US" sz="1200" dirty="0" err="1"/>
              <a:t>Penyuluhan</a:t>
            </a:r>
            <a:r>
              <a:rPr lang="en-US" sz="1200" dirty="0"/>
              <a:t> </a:t>
            </a:r>
            <a:r>
              <a:rPr lang="en-US" sz="1200" dirty="0" err="1"/>
              <a:t>Pentingnya</a:t>
            </a:r>
            <a:r>
              <a:rPr lang="en-US" sz="1200" dirty="0"/>
              <a:t> </a:t>
            </a:r>
            <a:r>
              <a:rPr lang="en-US" sz="1200" dirty="0" err="1"/>
              <a:t>Peningkatan</a:t>
            </a:r>
            <a:r>
              <a:rPr lang="en-US" sz="1200" dirty="0"/>
              <a:t> Vo2Max </a:t>
            </a:r>
            <a:r>
              <a:rPr lang="en-US" sz="1200" dirty="0" err="1"/>
              <a:t>Guna</a:t>
            </a:r>
            <a:r>
              <a:rPr lang="en-US" sz="1200" dirty="0"/>
              <a:t> </a:t>
            </a:r>
            <a:r>
              <a:rPr lang="en-US" sz="1200" dirty="0" err="1"/>
              <a:t>Meningkatkan</a:t>
            </a:r>
            <a:r>
              <a:rPr lang="en-US" sz="1200" dirty="0"/>
              <a:t> </a:t>
            </a:r>
            <a:r>
              <a:rPr lang="en-US" sz="1200" dirty="0" err="1"/>
              <a:t>Kondisi</a:t>
            </a:r>
            <a:r>
              <a:rPr lang="en-US" sz="1200" dirty="0"/>
              <a:t> </a:t>
            </a:r>
            <a:r>
              <a:rPr lang="en-US" sz="1200" dirty="0" err="1"/>
              <a:t>Fisik</a:t>
            </a:r>
            <a:r>
              <a:rPr lang="en-US" sz="1200" dirty="0"/>
              <a:t> </a:t>
            </a:r>
            <a:r>
              <a:rPr lang="en-US" sz="1200" dirty="0" err="1"/>
              <a:t>Pemain</a:t>
            </a:r>
            <a:r>
              <a:rPr lang="en-US" sz="1200" dirty="0"/>
              <a:t> </a:t>
            </a:r>
            <a:r>
              <a:rPr lang="en-US" sz="1200" dirty="0" err="1"/>
              <a:t>Sepakbola</a:t>
            </a:r>
            <a:r>
              <a:rPr lang="en-US" sz="1200" dirty="0"/>
              <a:t> Fortuna Fc </a:t>
            </a:r>
            <a:r>
              <a:rPr lang="en-US" sz="1200" dirty="0" err="1"/>
              <a:t>Kecamatan</a:t>
            </a:r>
            <a:r>
              <a:rPr lang="en-US" sz="1200" dirty="0"/>
              <a:t> </a:t>
            </a:r>
            <a:r>
              <a:rPr lang="en-US" sz="1200" dirty="0" err="1"/>
              <a:t>Rantau</a:t>
            </a:r>
            <a:r>
              <a:rPr lang="en-US" sz="1200" dirty="0"/>
              <a:t> </a:t>
            </a:r>
            <a:r>
              <a:rPr lang="en-US" sz="1200" dirty="0" err="1"/>
              <a:t>Rasau</a:t>
            </a:r>
            <a:r>
              <a:rPr lang="en-US" sz="1200" dirty="0"/>
              <a:t>. </a:t>
            </a:r>
            <a:r>
              <a:rPr lang="en-US" sz="1200" dirty="0" err="1"/>
              <a:t>Jurnal</a:t>
            </a:r>
            <a:r>
              <a:rPr lang="en-US" sz="1200" dirty="0"/>
              <a:t> </a:t>
            </a:r>
            <a:r>
              <a:rPr lang="en-US" sz="1200" dirty="0" err="1"/>
              <a:t>Ilmiah</a:t>
            </a:r>
            <a:r>
              <a:rPr lang="en-US" sz="1200" dirty="0"/>
              <a:t> Sport Coaching and Education, 3(1), 41–50. https://doi.org/10.21009/jsce.03105</a:t>
            </a:r>
          </a:p>
          <a:p>
            <a:pPr marL="290169" lvl="1" indent="0" algn="just" defTabSz="877823">
              <a:lnSpc>
                <a:spcPct val="100000"/>
              </a:lnSpc>
              <a:spcBef>
                <a:spcPts val="0"/>
              </a:spcBef>
              <a:buSzPct val="100000"/>
              <a:buNone/>
              <a:defRPr sz="2592" u="sng">
                <a:latin typeface="Helvetica"/>
                <a:ea typeface="Helvetica"/>
                <a:cs typeface="Helvetica"/>
                <a:sym typeface="Helvetica"/>
              </a:defRPr>
            </a:pPr>
            <a:endParaRPr lang="en-US" sz="1200" dirty="0"/>
          </a:p>
          <a:p>
            <a:pPr marL="290169" lvl="1" indent="0" algn="just" defTabSz="877823">
              <a:lnSpc>
                <a:spcPct val="100000"/>
              </a:lnSpc>
              <a:spcBef>
                <a:spcPts val="0"/>
              </a:spcBef>
              <a:buSzPct val="100000"/>
              <a:buNone/>
              <a:defRPr sz="2592" u="sng">
                <a:latin typeface="Helvetica"/>
                <a:ea typeface="Helvetica"/>
                <a:cs typeface="Helvetica"/>
                <a:sym typeface="Helvetica"/>
              </a:defRPr>
            </a:pPr>
            <a:endParaRPr lang="en-US" sz="1200" dirty="0"/>
          </a:p>
        </p:txBody>
      </p:sp>
    </p:spTree>
    <p:extLst>
      <p:ext uri="{BB962C8B-B14F-4D97-AF65-F5344CB8AC3E}">
        <p14:creationId xmlns:p14="http://schemas.microsoft.com/office/powerpoint/2010/main" val="34669811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171450"/>
            <a:ext cx="17348200" cy="9753600"/>
          </a:xfrm>
          <a:prstGeom prst="rect">
            <a:avLst/>
          </a:prstGeom>
          <a:ln w="3175">
            <a:miter lim="400000"/>
          </a:ln>
        </p:spPr>
      </p:pic>
      <p:sp>
        <p:nvSpPr>
          <p:cNvPr id="178" name="POWER POINT…"/>
          <p:cNvSpPr txBox="1"/>
          <p:nvPr/>
        </p:nvSpPr>
        <p:spPr>
          <a:xfrm>
            <a:off x="5678169" y="781182"/>
            <a:ext cx="8648700"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dirty="0" smtClean="0"/>
              <a:t>REFERENCES</a:t>
            </a:r>
            <a:endParaRPr dirty="0"/>
          </a:p>
        </p:txBody>
      </p:sp>
      <p:sp>
        <p:nvSpPr>
          <p:cNvPr id="8" name="a. First slide: Title, Author(s), Affiliation(s). Please download and use the first slide template for the conference theme and logos here.…"/>
          <p:cNvSpPr txBox="1">
            <a:spLocks noGrp="1"/>
          </p:cNvSpPr>
          <p:nvPr>
            <p:ph type="body" idx="21"/>
          </p:nvPr>
        </p:nvSpPr>
        <p:spPr>
          <a:xfrm>
            <a:off x="158049" y="1473077"/>
            <a:ext cx="17032102" cy="746137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smtClean="0"/>
              <a:t>Köklü</a:t>
            </a:r>
            <a:r>
              <a:rPr lang="en-US" sz="1200" dirty="0"/>
              <a:t>, Y., </a:t>
            </a:r>
            <a:r>
              <a:rPr lang="en-US" sz="1200" dirty="0" err="1"/>
              <a:t>Aşçi</a:t>
            </a:r>
            <a:r>
              <a:rPr lang="en-US" sz="1200" dirty="0"/>
              <a:t>, A., </a:t>
            </a:r>
            <a:r>
              <a:rPr lang="en-US" sz="1200" dirty="0" err="1"/>
              <a:t>Koçak</a:t>
            </a:r>
            <a:r>
              <a:rPr lang="en-US" sz="1200" dirty="0"/>
              <a:t>, F. Ü., </a:t>
            </a:r>
            <a:r>
              <a:rPr lang="en-US" sz="1200" dirty="0" err="1"/>
              <a:t>Alemdaroǧlu</a:t>
            </a:r>
            <a:r>
              <a:rPr lang="en-US" sz="1200" dirty="0"/>
              <a:t>, U., &amp; </a:t>
            </a:r>
            <a:r>
              <a:rPr lang="en-US" sz="1200" dirty="0" err="1"/>
              <a:t>Dündar</a:t>
            </a:r>
            <a:r>
              <a:rPr lang="en-US" sz="1200" dirty="0"/>
              <a:t>, U. (2011). Comparison of the physiological responses to different small-sided games in elite young soccer players. Journal of Strength and Conditioning Research, 25(6), 1522–1528. https://doi.org/10.1519/JSC.0b013e3181e06ee1</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Lacome</a:t>
            </a:r>
            <a:r>
              <a:rPr lang="en-US" sz="1200" dirty="0"/>
              <a:t>. (2018). Note . This article will be published in a ffile:///C:/Users/adrig/Downloads/28714774.nbiborthcoming issue of the International Journal of Sports Physiology and Performance . The articfile:///C:/Users/adrig/Downloads/28714774.nbible appears here in its </a:t>
            </a:r>
            <a:r>
              <a:rPr lang="en-US" sz="1200" dirty="0" err="1"/>
              <a:t>pe</a:t>
            </a:r>
            <a:r>
              <a:rPr lang="en-US" sz="1200" dirty="0"/>
              <a:t>. International Journal, 14(2), 156‐162. https://www.cochranelibrary.com/central/doi/10.1002/central/CN-01787161/full</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Lavenia</a:t>
            </a:r>
            <a:r>
              <a:rPr lang="en-US" sz="1200" dirty="0"/>
              <a:t>, N., </a:t>
            </a:r>
            <a:r>
              <a:rPr lang="en-US" sz="1200" dirty="0" err="1"/>
              <a:t>Putranto</a:t>
            </a:r>
            <a:r>
              <a:rPr lang="en-US" sz="1200" dirty="0"/>
              <a:t>, D., &amp; Walton, E. P. (2019). Sport , </a:t>
            </a:r>
            <a:r>
              <a:rPr lang="en-US" sz="1200" dirty="0" err="1"/>
              <a:t>Pedagogik</a:t>
            </a:r>
            <a:r>
              <a:rPr lang="en-US" sz="1200" dirty="0"/>
              <a:t> , Recreation and Technology </a:t>
            </a:r>
            <a:r>
              <a:rPr lang="en-US" sz="1200" dirty="0" err="1"/>
              <a:t>Pengaruh</a:t>
            </a:r>
            <a:r>
              <a:rPr lang="en-US" sz="1200" dirty="0"/>
              <a:t> </a:t>
            </a:r>
            <a:r>
              <a:rPr lang="en-US" sz="1200" dirty="0" err="1"/>
              <a:t>Latihan</a:t>
            </a:r>
            <a:r>
              <a:rPr lang="en-US" sz="1200" dirty="0"/>
              <a:t> </a:t>
            </a:r>
            <a:r>
              <a:rPr lang="en-US" sz="1200" dirty="0" err="1"/>
              <a:t>Kelincahan</a:t>
            </a:r>
            <a:r>
              <a:rPr lang="en-US" sz="1200" dirty="0"/>
              <a:t> </a:t>
            </a:r>
            <a:r>
              <a:rPr lang="en-US" sz="1200" dirty="0" err="1"/>
              <a:t>terhadap</a:t>
            </a:r>
            <a:r>
              <a:rPr lang="en-US" sz="1200" dirty="0"/>
              <a:t> </a:t>
            </a:r>
            <a:r>
              <a:rPr lang="en-US" sz="1200" dirty="0" err="1"/>
              <a:t>Kemampuan</a:t>
            </a:r>
            <a:r>
              <a:rPr lang="en-US" sz="1200" dirty="0"/>
              <a:t> </a:t>
            </a:r>
            <a:r>
              <a:rPr lang="en-US" sz="1200" dirty="0" err="1"/>
              <a:t>Menggiring</a:t>
            </a:r>
            <a:r>
              <a:rPr lang="en-US" sz="1200" dirty="0"/>
              <a:t> Bola </a:t>
            </a:r>
            <a:r>
              <a:rPr lang="en-US" sz="1200" dirty="0" err="1"/>
              <a:t>pada</a:t>
            </a:r>
            <a:r>
              <a:rPr lang="en-US" sz="1200" dirty="0"/>
              <a:t> </a:t>
            </a:r>
            <a:r>
              <a:rPr lang="en-US" sz="1200" dirty="0" err="1"/>
              <a:t>Siswa</a:t>
            </a:r>
            <a:r>
              <a:rPr lang="en-US" sz="1200" dirty="0"/>
              <a:t>. Sparta (</a:t>
            </a:r>
            <a:r>
              <a:rPr lang="en-US" sz="1200" dirty="0" err="1"/>
              <a:t>Aport</a:t>
            </a:r>
            <a:r>
              <a:rPr lang="en-US" sz="1200" dirty="0"/>
              <a:t>, </a:t>
            </a:r>
            <a:r>
              <a:rPr lang="en-US" sz="1200" dirty="0" err="1"/>
              <a:t>Pedagogik</a:t>
            </a:r>
            <a:r>
              <a:rPr lang="en-US" sz="1200" dirty="0"/>
              <a:t>, Recreation and Technology), 2(1), 5–8.</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Lemes</a:t>
            </a:r>
            <a:r>
              <a:rPr lang="en-US" sz="1200" dirty="0"/>
              <a:t>, J. C., </a:t>
            </a:r>
            <a:r>
              <a:rPr lang="en-US" sz="1200" dirty="0" err="1"/>
              <a:t>Guerreiro</a:t>
            </a:r>
            <a:r>
              <a:rPr lang="en-US" sz="1200" dirty="0"/>
              <a:t>, R. C., Rodrigues, V. A. de O., </a:t>
            </a:r>
            <a:r>
              <a:rPr lang="en-US" sz="1200" dirty="0" err="1"/>
              <a:t>Bredt</a:t>
            </a:r>
            <a:r>
              <a:rPr lang="en-US" sz="1200" dirty="0"/>
              <a:t>, S. da G. T., </a:t>
            </a:r>
            <a:r>
              <a:rPr lang="en-US" sz="1200" dirty="0" err="1"/>
              <a:t>Diniz</a:t>
            </a:r>
            <a:r>
              <a:rPr lang="en-US" sz="1200" dirty="0"/>
              <a:t>, L. B. F., </a:t>
            </a:r>
            <a:r>
              <a:rPr lang="en-US" sz="1200" dirty="0" err="1"/>
              <a:t>Chagas</a:t>
            </a:r>
            <a:r>
              <a:rPr lang="en-US" sz="1200" dirty="0"/>
              <a:t>, M. H., &amp; </a:t>
            </a:r>
            <a:r>
              <a:rPr lang="en-US" sz="1200" dirty="0" err="1"/>
              <a:t>Praça</a:t>
            </a:r>
            <a:r>
              <a:rPr lang="en-US" sz="1200" dirty="0"/>
              <a:t>, G. M. (2020). Effect of specific endurance on the physical responses of young athletes during soccer small-sided games. Kinesiology, 52(2), 258–264. https://doi.org/10.26582/k.52.2.11</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Matabuena</a:t>
            </a:r>
            <a:r>
              <a:rPr lang="en-US" sz="1200" dirty="0"/>
              <a:t>, M., Vidal, J. C., Hayes, P. R., &amp; </a:t>
            </a:r>
            <a:r>
              <a:rPr lang="en-US" sz="1200" dirty="0" err="1"/>
              <a:t>Huelin</a:t>
            </a:r>
            <a:r>
              <a:rPr lang="en-US" sz="1200" dirty="0"/>
              <a:t> </a:t>
            </a:r>
            <a:r>
              <a:rPr lang="en-US" sz="1200" dirty="0" err="1"/>
              <a:t>Trillo</a:t>
            </a:r>
            <a:r>
              <a:rPr lang="en-US" sz="1200" dirty="0"/>
              <a:t>, F. (2018). A 6-minute sub-maximal run test to predict VO2 max. Journal of Sports Sciences, 36(22), 2531–2536. https://doi.org/10.1080/02640414.2018.1468149</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Mubarok</a:t>
            </a:r>
            <a:r>
              <a:rPr lang="en-US" sz="1200" dirty="0"/>
              <a:t>, M. Z. (2019). </a:t>
            </a:r>
            <a:r>
              <a:rPr lang="en-US" sz="1200" dirty="0" err="1"/>
              <a:t>Pengaruh</a:t>
            </a:r>
            <a:r>
              <a:rPr lang="en-US" sz="1200" dirty="0"/>
              <a:t> </a:t>
            </a:r>
            <a:r>
              <a:rPr lang="en-US" sz="1200" dirty="0" err="1"/>
              <a:t>Latihan</a:t>
            </a:r>
            <a:r>
              <a:rPr lang="en-US" sz="1200" dirty="0"/>
              <a:t> Small Sided Games </a:t>
            </a:r>
            <a:r>
              <a:rPr lang="en-US" sz="1200" dirty="0" err="1"/>
              <a:t>Mengunakan</a:t>
            </a:r>
            <a:r>
              <a:rPr lang="en-US" sz="1200" dirty="0"/>
              <a:t> </a:t>
            </a:r>
            <a:r>
              <a:rPr lang="en-US" sz="1200" dirty="0" err="1"/>
              <a:t>Metode</a:t>
            </a:r>
            <a:r>
              <a:rPr lang="en-US" sz="1200" dirty="0"/>
              <a:t> Interval </a:t>
            </a:r>
            <a:r>
              <a:rPr lang="en-US" sz="1200" dirty="0" err="1"/>
              <a:t>Terhadap</a:t>
            </a:r>
            <a:r>
              <a:rPr lang="en-US" sz="1200" dirty="0"/>
              <a:t> </a:t>
            </a:r>
            <a:r>
              <a:rPr lang="en-US" sz="1200" dirty="0" err="1"/>
              <a:t>Peningkatan</a:t>
            </a:r>
            <a:r>
              <a:rPr lang="en-US" sz="1200" dirty="0"/>
              <a:t> Dribbling </a:t>
            </a:r>
            <a:r>
              <a:rPr lang="en-US" sz="1200" dirty="0" err="1"/>
              <a:t>Pemain</a:t>
            </a:r>
            <a:r>
              <a:rPr lang="en-US" sz="1200" dirty="0"/>
              <a:t> </a:t>
            </a:r>
            <a:r>
              <a:rPr lang="en-US" sz="1200" dirty="0" err="1"/>
              <a:t>Sepakbola</a:t>
            </a:r>
            <a:r>
              <a:rPr lang="en-US" sz="1200" dirty="0"/>
              <a:t>. </a:t>
            </a:r>
            <a:r>
              <a:rPr lang="en-US" sz="1200" dirty="0" err="1"/>
              <a:t>Biormatika</a:t>
            </a:r>
            <a:r>
              <a:rPr lang="en-US" sz="1200" dirty="0"/>
              <a:t> : </a:t>
            </a:r>
            <a:r>
              <a:rPr lang="en-US" sz="1200" dirty="0" err="1"/>
              <a:t>Jurnal</a:t>
            </a:r>
            <a:r>
              <a:rPr lang="en-US" sz="1200" dirty="0"/>
              <a:t> </a:t>
            </a:r>
            <a:r>
              <a:rPr lang="en-US" sz="1200" dirty="0" err="1"/>
              <a:t>Ilmiah</a:t>
            </a:r>
            <a:r>
              <a:rPr lang="en-US" sz="1200" dirty="0"/>
              <a:t> </a:t>
            </a:r>
            <a:r>
              <a:rPr lang="en-US" sz="1200" dirty="0" err="1"/>
              <a:t>Fakultas</a:t>
            </a:r>
            <a:r>
              <a:rPr lang="en-US" sz="1200" dirty="0"/>
              <a:t> </a:t>
            </a:r>
            <a:r>
              <a:rPr lang="en-US" sz="1200" dirty="0" err="1"/>
              <a:t>Keguruan</a:t>
            </a:r>
            <a:r>
              <a:rPr lang="en-US" sz="1200" dirty="0"/>
              <a:t> Dan </a:t>
            </a:r>
            <a:r>
              <a:rPr lang="en-US" sz="1200" dirty="0" err="1"/>
              <a:t>Ilmu</a:t>
            </a:r>
            <a:r>
              <a:rPr lang="en-US" sz="1200" dirty="0"/>
              <a:t> </a:t>
            </a:r>
            <a:r>
              <a:rPr lang="en-US" sz="1200" dirty="0" err="1"/>
              <a:t>Pendidikan</a:t>
            </a:r>
            <a:r>
              <a:rPr lang="en-US" sz="1200" dirty="0"/>
              <a:t>, 5(02), 144–149. https://doi.org/10.35569/biormatika.v5i02.513</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Negara, J. D. K., </a:t>
            </a:r>
            <a:r>
              <a:rPr lang="en-US" sz="1200" dirty="0" err="1"/>
              <a:t>Abduljabar</a:t>
            </a:r>
            <a:r>
              <a:rPr lang="en-US" sz="1200" dirty="0"/>
              <a:t>, B., &amp; </a:t>
            </a:r>
            <a:r>
              <a:rPr lang="en-US" sz="1200" dirty="0" err="1"/>
              <a:t>Hambali</a:t>
            </a:r>
            <a:r>
              <a:rPr lang="en-US" sz="1200" dirty="0"/>
              <a:t>, B. (2019). </a:t>
            </a:r>
            <a:r>
              <a:rPr lang="en-US" sz="1200" dirty="0" err="1"/>
              <a:t>Aplikasi</a:t>
            </a:r>
            <a:r>
              <a:rPr lang="en-US" sz="1200" dirty="0"/>
              <a:t> </a:t>
            </a:r>
            <a:r>
              <a:rPr lang="en-US" sz="1200" dirty="0" err="1"/>
              <a:t>Statistik</a:t>
            </a:r>
            <a:r>
              <a:rPr lang="en-US" sz="1200" dirty="0"/>
              <a:t> </a:t>
            </a:r>
            <a:r>
              <a:rPr lang="en-US" sz="1200" dirty="0" err="1"/>
              <a:t>dalam</a:t>
            </a:r>
            <a:r>
              <a:rPr lang="en-US" sz="1200" dirty="0"/>
              <a:t> </a:t>
            </a:r>
            <a:r>
              <a:rPr lang="en-US" sz="1200" dirty="0" err="1"/>
              <a:t>Penjas</a:t>
            </a:r>
            <a:r>
              <a:rPr lang="en-US" sz="1200" dirty="0"/>
              <a:t> (3rd (ed.)). CV. </a:t>
            </a:r>
            <a:r>
              <a:rPr lang="en-US" sz="1200" dirty="0" err="1"/>
              <a:t>Bintang</a:t>
            </a:r>
            <a:r>
              <a:rPr lang="en-US" sz="1200" dirty="0"/>
              <a:t> </a:t>
            </a:r>
            <a:r>
              <a:rPr lang="en-US" sz="1200" dirty="0" err="1"/>
              <a:t>Warli</a:t>
            </a:r>
            <a:r>
              <a:rPr lang="en-US" sz="1200" dirty="0"/>
              <a:t> </a:t>
            </a:r>
            <a:r>
              <a:rPr lang="en-US" sz="1200" dirty="0" err="1"/>
              <a:t>Artika</a:t>
            </a:r>
            <a:r>
              <a:rPr lang="en-US" sz="1200" dirty="0"/>
              <a:t>.</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Nobari</a:t>
            </a:r>
            <a:r>
              <a:rPr lang="en-US" sz="1200" dirty="0"/>
              <a:t>, H., Silva, A. F., Clemente, F. M., </a:t>
            </a:r>
            <a:r>
              <a:rPr lang="en-US" sz="1200" dirty="0" err="1"/>
              <a:t>Siahkouhian</a:t>
            </a:r>
            <a:r>
              <a:rPr lang="en-US" sz="1200" dirty="0"/>
              <a:t>, M., </a:t>
            </a:r>
            <a:r>
              <a:rPr lang="en-US" sz="1200" dirty="0" err="1"/>
              <a:t>García-Gordillo</a:t>
            </a:r>
            <a:r>
              <a:rPr lang="en-US" sz="1200" dirty="0"/>
              <a:t>, M. Á., </a:t>
            </a:r>
            <a:r>
              <a:rPr lang="en-US" sz="1200" dirty="0" err="1"/>
              <a:t>Adsuar</a:t>
            </a:r>
            <a:r>
              <a:rPr lang="en-US" sz="1200" dirty="0"/>
              <a:t>, J. C., &amp; Pérez-Gómez, J. (2021). Analysis of Fitness Status Variations of Under-16 Soccer Players Over a Season and Their Relationships With Maturational Status and Training Load. Frontiers in Physiology, 11(February), 1–11. https://doi.org/10.3389/fphys.2020.597697</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Nugroho</a:t>
            </a:r>
            <a:r>
              <a:rPr lang="en-US" sz="1200" dirty="0"/>
              <a:t>, W. (2020). </a:t>
            </a:r>
            <a:r>
              <a:rPr lang="en-US" sz="1200" dirty="0" err="1"/>
              <a:t>Profil</a:t>
            </a:r>
            <a:r>
              <a:rPr lang="en-US" sz="1200" dirty="0"/>
              <a:t> Tingkat Volume </a:t>
            </a:r>
            <a:r>
              <a:rPr lang="en-US" sz="1200" dirty="0" err="1"/>
              <a:t>Oksigen</a:t>
            </a:r>
            <a:r>
              <a:rPr lang="en-US" sz="1200" dirty="0"/>
              <a:t> </a:t>
            </a:r>
            <a:r>
              <a:rPr lang="en-US" sz="1200" dirty="0" err="1"/>
              <a:t>Maksimal</a:t>
            </a:r>
            <a:r>
              <a:rPr lang="en-US" sz="1200" dirty="0"/>
              <a:t> (VO2Max) </a:t>
            </a:r>
            <a:r>
              <a:rPr lang="en-US" sz="1200" dirty="0" err="1"/>
              <a:t>Pada</a:t>
            </a:r>
            <a:r>
              <a:rPr lang="en-US" sz="1200" dirty="0"/>
              <a:t> </a:t>
            </a:r>
            <a:r>
              <a:rPr lang="en-US" sz="1200" dirty="0" err="1"/>
              <a:t>Atlet</a:t>
            </a:r>
            <a:r>
              <a:rPr lang="en-US" sz="1200" dirty="0"/>
              <a:t> </a:t>
            </a:r>
            <a:r>
              <a:rPr lang="en-US" sz="1200" dirty="0" err="1"/>
              <a:t>Puslatda</a:t>
            </a:r>
            <a:r>
              <a:rPr lang="en-US" sz="1200" dirty="0"/>
              <a:t> PON XX Daerah Istimewa Yogyakarta. MAJORA: </a:t>
            </a:r>
            <a:r>
              <a:rPr lang="en-US" sz="1200" dirty="0" err="1"/>
              <a:t>Majalah</a:t>
            </a:r>
            <a:r>
              <a:rPr lang="en-US" sz="1200" dirty="0"/>
              <a:t> </a:t>
            </a:r>
            <a:r>
              <a:rPr lang="en-US" sz="1200" dirty="0" err="1"/>
              <a:t>Ilmiah</a:t>
            </a:r>
            <a:r>
              <a:rPr lang="en-US" sz="1200" dirty="0"/>
              <a:t> </a:t>
            </a:r>
            <a:r>
              <a:rPr lang="en-US" sz="1200" dirty="0" err="1"/>
              <a:t>Olahraga</a:t>
            </a:r>
            <a:r>
              <a:rPr lang="en-US" sz="1200" dirty="0"/>
              <a:t>, 26(1), 27–32. https://doi.org/10.21831/majora.v26i1.30644</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Owen, A. L., Newton, M., </a:t>
            </a:r>
            <a:r>
              <a:rPr lang="en-US" sz="1200" dirty="0" err="1"/>
              <a:t>Shovlin</a:t>
            </a:r>
            <a:r>
              <a:rPr lang="en-US" sz="1200" dirty="0"/>
              <a:t>, A., &amp; Malone, S. (2020). The Use of Small-Sided Games as an Aerobic Fitness Assessment Supplement within Elite Level Professional Soccer. Journal of Human Kinetics, 71(1), 243–253. https://doi.org/10.2478/hukin-2019-0086</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Owen, A. L., Wong, D. P., Paul, D., &amp; </a:t>
            </a:r>
            <a:r>
              <a:rPr lang="en-US" sz="1200" dirty="0" err="1"/>
              <a:t>Dellal</a:t>
            </a:r>
            <a:r>
              <a:rPr lang="en-US" sz="1200" dirty="0"/>
              <a:t>, A. (2014). Physical and technical comparisons between various-sided games within professional soccer. International Journal of Sports Medicine, 35(4), 286–292. https://doi.org/10.1055/s-0033-1351333</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Pratama</a:t>
            </a:r>
            <a:r>
              <a:rPr lang="en-US" sz="1200" dirty="0"/>
              <a:t>, A., &amp; </a:t>
            </a:r>
            <a:r>
              <a:rPr lang="en-US" sz="1200" dirty="0" err="1"/>
              <a:t>Imanudin</a:t>
            </a:r>
            <a:r>
              <a:rPr lang="en-US" sz="1200" dirty="0"/>
              <a:t>, I. (2018). </a:t>
            </a:r>
            <a:r>
              <a:rPr lang="en-US" sz="1200" dirty="0" err="1"/>
              <a:t>Hubungan</a:t>
            </a:r>
            <a:r>
              <a:rPr lang="en-US" sz="1200" dirty="0"/>
              <a:t> </a:t>
            </a:r>
            <a:r>
              <a:rPr lang="en-US" sz="1200" dirty="0" err="1"/>
              <a:t>Antara</a:t>
            </a:r>
            <a:r>
              <a:rPr lang="en-US" sz="1200" dirty="0"/>
              <a:t> Aerobic Capacity (Vo2max) </a:t>
            </a:r>
            <a:r>
              <a:rPr lang="en-US" sz="1200" dirty="0" err="1"/>
              <a:t>Dengan</a:t>
            </a:r>
            <a:r>
              <a:rPr lang="en-US" sz="1200" dirty="0"/>
              <a:t> </a:t>
            </a:r>
            <a:r>
              <a:rPr lang="en-US" sz="1200" dirty="0" err="1"/>
              <a:t>Kemampuan</a:t>
            </a:r>
            <a:r>
              <a:rPr lang="en-US" sz="1200" dirty="0"/>
              <a:t> </a:t>
            </a:r>
            <a:r>
              <a:rPr lang="en-US" sz="1200" dirty="0" err="1"/>
              <a:t>Jarak</a:t>
            </a:r>
            <a:r>
              <a:rPr lang="en-US" sz="1200" dirty="0"/>
              <a:t> </a:t>
            </a:r>
            <a:r>
              <a:rPr lang="en-US" sz="1200" dirty="0" err="1"/>
              <a:t>Tempuh</a:t>
            </a:r>
            <a:r>
              <a:rPr lang="en-US" sz="1200" dirty="0"/>
              <a:t> </a:t>
            </a:r>
            <a:r>
              <a:rPr lang="en-US" sz="1200" dirty="0" err="1"/>
              <a:t>Pemain</a:t>
            </a:r>
            <a:r>
              <a:rPr lang="en-US" sz="1200" dirty="0"/>
              <a:t> </a:t>
            </a:r>
            <a:r>
              <a:rPr lang="en-US" sz="1200" dirty="0" err="1"/>
              <a:t>Dalam</a:t>
            </a:r>
            <a:r>
              <a:rPr lang="en-US" sz="1200" dirty="0"/>
              <a:t> </a:t>
            </a:r>
            <a:r>
              <a:rPr lang="en-US" sz="1200" dirty="0" err="1"/>
              <a:t>Permainan</a:t>
            </a:r>
            <a:r>
              <a:rPr lang="en-US" sz="1200" dirty="0"/>
              <a:t> </a:t>
            </a:r>
            <a:r>
              <a:rPr lang="en-US" sz="1200" dirty="0" err="1"/>
              <a:t>Sepak</a:t>
            </a:r>
            <a:r>
              <a:rPr lang="en-US" sz="1200" dirty="0"/>
              <a:t> Bola. </a:t>
            </a:r>
            <a:r>
              <a:rPr lang="en-US" sz="1200" dirty="0" err="1"/>
              <a:t>Jurnal</a:t>
            </a:r>
            <a:r>
              <a:rPr lang="en-US" sz="1200" dirty="0"/>
              <a:t> </a:t>
            </a:r>
            <a:r>
              <a:rPr lang="en-US" sz="1200" dirty="0" err="1"/>
              <a:t>Terapan</a:t>
            </a:r>
            <a:r>
              <a:rPr lang="en-US" sz="1200" dirty="0"/>
              <a:t> </a:t>
            </a:r>
            <a:r>
              <a:rPr lang="en-US" sz="1200" dirty="0" err="1"/>
              <a:t>Ilmu</a:t>
            </a:r>
            <a:r>
              <a:rPr lang="en-US" sz="1200" dirty="0"/>
              <a:t> </a:t>
            </a:r>
            <a:r>
              <a:rPr lang="en-US" sz="1200" dirty="0" err="1"/>
              <a:t>Keolahragaan</a:t>
            </a:r>
            <a:r>
              <a:rPr lang="en-US" sz="1200" dirty="0"/>
              <a:t>, 3(2), 12–16.</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Putra, B. P., &amp; </a:t>
            </a:r>
            <a:r>
              <a:rPr lang="en-US" sz="1200" dirty="0" err="1"/>
              <a:t>Tafaqur</a:t>
            </a:r>
            <a:r>
              <a:rPr lang="en-US" sz="1200" dirty="0"/>
              <a:t>, M. (2019). </a:t>
            </a:r>
            <a:r>
              <a:rPr lang="en-US" sz="1200" dirty="0" err="1"/>
              <a:t>Pengaruh</a:t>
            </a:r>
            <a:r>
              <a:rPr lang="en-US" sz="1200" dirty="0"/>
              <a:t> </a:t>
            </a:r>
            <a:r>
              <a:rPr lang="en-US" sz="1200" dirty="0" err="1"/>
              <a:t>Latihan</a:t>
            </a:r>
            <a:r>
              <a:rPr lang="en-US" sz="1200" dirty="0"/>
              <a:t> Small Sided Games One Touch </a:t>
            </a:r>
            <a:r>
              <a:rPr lang="en-US" sz="1200" dirty="0" err="1"/>
              <a:t>dan</a:t>
            </a:r>
            <a:r>
              <a:rPr lang="en-US" sz="1200" dirty="0"/>
              <a:t> Two Touch </a:t>
            </a:r>
            <a:r>
              <a:rPr lang="en-US" sz="1200" dirty="0" err="1"/>
              <a:t>terhadap</a:t>
            </a:r>
            <a:r>
              <a:rPr lang="en-US" sz="1200" dirty="0"/>
              <a:t> </a:t>
            </a:r>
            <a:r>
              <a:rPr lang="en-US" sz="1200" dirty="0" err="1"/>
              <a:t>Keterampilan</a:t>
            </a:r>
            <a:r>
              <a:rPr lang="en-US" sz="1200" dirty="0"/>
              <a:t> Passing di SSB PS BUM Ku-13 </a:t>
            </a:r>
            <a:r>
              <a:rPr lang="en-US" sz="1200" dirty="0" err="1"/>
              <a:t>Tahun</a:t>
            </a:r>
            <a:r>
              <a:rPr lang="en-US" sz="1200" dirty="0"/>
              <a:t>. </a:t>
            </a:r>
            <a:r>
              <a:rPr lang="en-US" sz="1200" dirty="0" err="1"/>
              <a:t>Jurnal</a:t>
            </a:r>
            <a:r>
              <a:rPr lang="en-US" sz="1200" dirty="0"/>
              <a:t> </a:t>
            </a:r>
            <a:r>
              <a:rPr lang="en-US" sz="1200" dirty="0" err="1"/>
              <a:t>Kepelatihan</a:t>
            </a:r>
            <a:r>
              <a:rPr lang="en-US" sz="1200" dirty="0"/>
              <a:t> </a:t>
            </a:r>
            <a:r>
              <a:rPr lang="en-US" sz="1200" dirty="0" err="1"/>
              <a:t>Olahraga</a:t>
            </a:r>
            <a:r>
              <a:rPr lang="en-US" sz="1200" dirty="0"/>
              <a:t>, 11(1), 30–35. https://doi.org/10.17509/jko-upi.v11i1.16823</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Raymon</a:t>
            </a:r>
            <a:r>
              <a:rPr lang="en-US" sz="1200" dirty="0"/>
              <a:t>, V. (2010). Football Conditioning </a:t>
            </a:r>
            <a:r>
              <a:rPr lang="en-US" sz="1200" dirty="0" err="1"/>
              <a:t>Presentation_Dr</a:t>
            </a:r>
            <a:r>
              <a:rPr lang="en-US" sz="1200" dirty="0"/>
              <a:t> Rv.</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SAHIR, S. H. (</a:t>
            </a:r>
            <a:r>
              <a:rPr lang="en-US" sz="1200" dirty="0" err="1"/>
              <a:t>Universitas</a:t>
            </a:r>
            <a:r>
              <a:rPr lang="en-US" sz="1200" dirty="0"/>
              <a:t> M. A. (2022). METODE PENELITIAN (M. S. Dr. Ir. Try </a:t>
            </a:r>
            <a:r>
              <a:rPr lang="en-US" sz="1200" dirty="0" err="1"/>
              <a:t>Koryati</a:t>
            </a:r>
            <a:r>
              <a:rPr lang="en-US" sz="1200" dirty="0"/>
              <a:t> (ed.)). PENERBIT KBM INDONESIA. www.karyabaktimakmur.co.id www.penerbitbukumurah.com</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Sarmento</a:t>
            </a:r>
            <a:r>
              <a:rPr lang="en-US" sz="1200" dirty="0"/>
              <a:t>, H., Clemente, F. M., Harper, L. D., Costa, I. T. da, Owen, A., &amp; </a:t>
            </a:r>
            <a:r>
              <a:rPr lang="en-US" sz="1200" dirty="0" err="1"/>
              <a:t>Figueiredo</a:t>
            </a:r>
            <a:r>
              <a:rPr lang="en-US" sz="1200" dirty="0"/>
              <a:t>, A. J. (2018). Small sided games in soccer–a systematic review. International Journal of Performance Analysis in Sport, 18(5), 693–749. https://doi.org/10.1080/24748668.2018.1517288</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Sepriadi</a:t>
            </a:r>
            <a:r>
              <a:rPr lang="en-US" sz="1200" dirty="0"/>
              <a:t>, </a:t>
            </a:r>
            <a:r>
              <a:rPr lang="en-US" sz="1200" dirty="0" err="1"/>
              <a:t>Arsil</a:t>
            </a:r>
            <a:r>
              <a:rPr lang="en-US" sz="1200" dirty="0"/>
              <a:t>, &amp; </a:t>
            </a:r>
            <a:r>
              <a:rPr lang="en-US" sz="1200" dirty="0" err="1"/>
              <a:t>Mulia</a:t>
            </a:r>
            <a:r>
              <a:rPr lang="en-US" sz="1200" dirty="0"/>
              <a:t>, A. D. (2018). </a:t>
            </a:r>
            <a:r>
              <a:rPr lang="en-US" sz="1200" dirty="0" err="1"/>
              <a:t>Pengaruh</a:t>
            </a:r>
            <a:r>
              <a:rPr lang="en-US" sz="1200" dirty="0"/>
              <a:t> Interval Training </a:t>
            </a:r>
            <a:r>
              <a:rPr lang="en-US" sz="1200" dirty="0" err="1"/>
              <a:t>Terhadap</a:t>
            </a:r>
            <a:r>
              <a:rPr lang="en-US" sz="1200" dirty="0"/>
              <a:t> </a:t>
            </a:r>
            <a:r>
              <a:rPr lang="en-US" sz="1200" dirty="0" err="1"/>
              <a:t>Kemampuan</a:t>
            </a:r>
            <a:r>
              <a:rPr lang="en-US" sz="1200" dirty="0"/>
              <a:t> </a:t>
            </a:r>
            <a:r>
              <a:rPr lang="en-US" sz="1200" dirty="0" err="1"/>
              <a:t>daya</a:t>
            </a:r>
            <a:r>
              <a:rPr lang="en-US" sz="1200" dirty="0"/>
              <a:t> </a:t>
            </a:r>
            <a:r>
              <a:rPr lang="en-US" sz="1200" dirty="0" err="1"/>
              <a:t>tahan</a:t>
            </a:r>
            <a:r>
              <a:rPr lang="en-US" sz="1200" dirty="0"/>
              <a:t> </a:t>
            </a:r>
            <a:r>
              <a:rPr lang="en-US" sz="1200" dirty="0" err="1"/>
              <a:t>aerobik</a:t>
            </a:r>
            <a:r>
              <a:rPr lang="en-US" sz="1200" dirty="0"/>
              <a:t> </a:t>
            </a:r>
            <a:r>
              <a:rPr lang="en-US" sz="1200" dirty="0" err="1"/>
              <a:t>pemain</a:t>
            </a:r>
            <a:r>
              <a:rPr lang="en-US" sz="1200" dirty="0"/>
              <a:t> futsal. </a:t>
            </a:r>
            <a:r>
              <a:rPr lang="en-US" sz="1200" dirty="0" err="1"/>
              <a:t>Jurnal</a:t>
            </a:r>
            <a:r>
              <a:rPr lang="en-US" sz="1200" dirty="0"/>
              <a:t> </a:t>
            </a:r>
            <a:r>
              <a:rPr lang="en-US" sz="1200" dirty="0" err="1"/>
              <a:t>Penjakora</a:t>
            </a:r>
            <a:r>
              <a:rPr lang="en-US" sz="1200" dirty="0"/>
              <a:t>, 5(2), 121–127.</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Sidik</a:t>
            </a:r>
            <a:r>
              <a:rPr lang="en-US" sz="1200" dirty="0"/>
              <a:t>, D. Z., </a:t>
            </a:r>
            <a:r>
              <a:rPr lang="en-US" sz="1200" dirty="0" err="1"/>
              <a:t>Pesurnay</a:t>
            </a:r>
            <a:r>
              <a:rPr lang="en-US" sz="1200" dirty="0"/>
              <a:t>, P. L., &amp; </a:t>
            </a:r>
            <a:r>
              <a:rPr lang="en-US" sz="1200" dirty="0" err="1"/>
              <a:t>Luky</a:t>
            </a:r>
            <a:r>
              <a:rPr lang="en-US" sz="1200" dirty="0"/>
              <a:t> </a:t>
            </a:r>
            <a:r>
              <a:rPr lang="en-US" sz="1200" dirty="0" err="1"/>
              <a:t>Afari</a:t>
            </a:r>
            <a:r>
              <a:rPr lang="en-US" sz="1200" dirty="0"/>
              <a:t>. (2019). </a:t>
            </a:r>
            <a:r>
              <a:rPr lang="en-US" sz="1200" dirty="0" err="1"/>
              <a:t>Pelatihan</a:t>
            </a:r>
            <a:r>
              <a:rPr lang="en-US" sz="1200" dirty="0"/>
              <a:t> </a:t>
            </a:r>
            <a:r>
              <a:rPr lang="en-US" sz="1200" dirty="0" err="1"/>
              <a:t>kondisi</a:t>
            </a:r>
            <a:r>
              <a:rPr lang="en-US" sz="1200" dirty="0"/>
              <a:t> </a:t>
            </a:r>
            <a:r>
              <a:rPr lang="en-US" sz="1200" dirty="0" err="1"/>
              <a:t>fisik</a:t>
            </a:r>
            <a:r>
              <a:rPr lang="en-US" sz="1200" dirty="0"/>
              <a:t> / DR. </a:t>
            </a:r>
            <a:r>
              <a:rPr lang="en-US" sz="1200" dirty="0" err="1"/>
              <a:t>Dikdik</a:t>
            </a:r>
            <a:r>
              <a:rPr lang="en-US" sz="1200" dirty="0"/>
              <a:t> Zafar </a:t>
            </a:r>
            <a:r>
              <a:rPr lang="en-US" sz="1200" dirty="0" err="1"/>
              <a:t>Sidik</a:t>
            </a:r>
            <a:r>
              <a:rPr lang="en-US" sz="1200" dirty="0"/>
              <a:t>, </a:t>
            </a:r>
            <a:r>
              <a:rPr lang="en-US" sz="1200" dirty="0" err="1"/>
              <a:t>M.Pd</a:t>
            </a:r>
            <a:r>
              <a:rPr lang="en-US" sz="1200" dirty="0"/>
              <a:t>., Paulus L. </a:t>
            </a:r>
            <a:r>
              <a:rPr lang="en-US" sz="1200" dirty="0" err="1"/>
              <a:t>Pesurnay</a:t>
            </a:r>
            <a:r>
              <a:rPr lang="en-US" sz="1200" dirty="0"/>
              <a:t>, </a:t>
            </a:r>
            <a:r>
              <a:rPr lang="en-US" sz="1200" dirty="0" err="1"/>
              <a:t>M.Pd</a:t>
            </a:r>
            <a:r>
              <a:rPr lang="en-US" sz="1200" dirty="0"/>
              <a:t>. </a:t>
            </a:r>
            <a:r>
              <a:rPr lang="en-US" sz="1200" dirty="0" err="1"/>
              <a:t>Luky</a:t>
            </a:r>
            <a:r>
              <a:rPr lang="en-US" sz="1200" dirty="0"/>
              <a:t> </a:t>
            </a:r>
            <a:r>
              <a:rPr lang="en-US" sz="1200" dirty="0" err="1"/>
              <a:t>Afari</a:t>
            </a:r>
            <a:r>
              <a:rPr lang="en-US" sz="1200" dirty="0"/>
              <a:t>, </a:t>
            </a:r>
            <a:r>
              <a:rPr lang="en-US" sz="1200" dirty="0" err="1"/>
              <a:t>M.Pd</a:t>
            </a:r>
            <a:r>
              <a:rPr lang="en-US" sz="1200" dirty="0"/>
              <a:t>. ; editor, Nita (Nita (ed.); </a:t>
            </a:r>
            <a:r>
              <a:rPr lang="en-US" sz="1200" dirty="0" err="1"/>
              <a:t>Cetakan</a:t>
            </a:r>
            <a:r>
              <a:rPr lang="en-US" sz="1200" dirty="0"/>
              <a:t> </a:t>
            </a:r>
            <a:r>
              <a:rPr lang="en-US" sz="1200" dirty="0" err="1"/>
              <a:t>pe</a:t>
            </a:r>
            <a:r>
              <a:rPr lang="en-US" sz="1200" dirty="0"/>
              <a:t>). Bandung : PT </a:t>
            </a:r>
            <a:r>
              <a:rPr lang="en-US" sz="1200" dirty="0" err="1"/>
              <a:t>Remaja</a:t>
            </a:r>
            <a:r>
              <a:rPr lang="en-US" sz="1200" dirty="0"/>
              <a:t> </a:t>
            </a:r>
            <a:r>
              <a:rPr lang="en-US" sz="1200" dirty="0" err="1"/>
              <a:t>Rosdakarya</a:t>
            </a:r>
            <a:r>
              <a:rPr lang="en-US" sz="1200" dirty="0"/>
              <a:t>, 2019 ©</a:t>
            </a:r>
            <a:r>
              <a:rPr lang="en-US" sz="1200" dirty="0" err="1"/>
              <a:t>Dikdik</a:t>
            </a:r>
            <a:r>
              <a:rPr lang="en-US" sz="1200" dirty="0"/>
              <a:t> Zafar </a:t>
            </a:r>
            <a:r>
              <a:rPr lang="en-US" sz="1200" dirty="0" err="1"/>
              <a:t>Sidik</a:t>
            </a:r>
            <a:r>
              <a:rPr lang="en-US" sz="1200" dirty="0"/>
              <a:t>, Paulus L. </a:t>
            </a:r>
            <a:r>
              <a:rPr lang="en-US" sz="1200" dirty="0" err="1"/>
              <a:t>Pesurnay</a:t>
            </a:r>
            <a:r>
              <a:rPr lang="en-US" sz="1200" dirty="0"/>
              <a:t>, </a:t>
            </a:r>
            <a:r>
              <a:rPr lang="en-US" sz="1200" dirty="0" err="1"/>
              <a:t>Luky</a:t>
            </a:r>
            <a:r>
              <a:rPr lang="en-US" sz="1200" dirty="0"/>
              <a:t> </a:t>
            </a:r>
            <a:r>
              <a:rPr lang="en-US" sz="1200" dirty="0" err="1"/>
              <a:t>Afari</a:t>
            </a:r>
            <a:r>
              <a:rPr lang="en-US" sz="1200" dirty="0"/>
              <a:t>, 2019.</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Sidik</a:t>
            </a:r>
            <a:r>
              <a:rPr lang="en-US" sz="1200" dirty="0"/>
              <a:t>, D. Z. (2022). 14.+Prinsip+Latihan+Atlet+Pada+Berbagai+Periodisasi+59-68. </a:t>
            </a:r>
            <a:r>
              <a:rPr lang="en-US" sz="1200" dirty="0" err="1"/>
              <a:t>Prinsip</a:t>
            </a:r>
            <a:r>
              <a:rPr lang="en-US" sz="1200" dirty="0"/>
              <a:t> </a:t>
            </a:r>
            <a:r>
              <a:rPr lang="en-US" sz="1200" dirty="0" err="1"/>
              <a:t>Latihan</a:t>
            </a:r>
            <a:r>
              <a:rPr lang="en-US" sz="1200" dirty="0"/>
              <a:t> </a:t>
            </a:r>
            <a:r>
              <a:rPr lang="en-US" sz="1200" dirty="0" err="1"/>
              <a:t>Atlet</a:t>
            </a:r>
            <a:r>
              <a:rPr lang="en-US" sz="1200" dirty="0"/>
              <a:t> </a:t>
            </a:r>
            <a:r>
              <a:rPr lang="en-US" sz="1200" dirty="0" err="1"/>
              <a:t>Pada</a:t>
            </a:r>
            <a:r>
              <a:rPr lang="en-US" sz="1200" dirty="0"/>
              <a:t> </a:t>
            </a:r>
            <a:r>
              <a:rPr lang="en-US" sz="1200" dirty="0" err="1"/>
              <a:t>Berbagai</a:t>
            </a:r>
            <a:r>
              <a:rPr lang="en-US" sz="1200" dirty="0"/>
              <a:t> </a:t>
            </a:r>
            <a:r>
              <a:rPr lang="en-US" sz="1200" dirty="0" err="1"/>
              <a:t>Periodisasi</a:t>
            </a:r>
            <a:r>
              <a:rPr lang="en-US" sz="1200" dirty="0"/>
              <a:t>, </a:t>
            </a:r>
            <a:r>
              <a:rPr lang="en-US" sz="1200" dirty="0" err="1"/>
              <a:t>Prinsip</a:t>
            </a:r>
            <a:r>
              <a:rPr lang="en-US" sz="1200" dirty="0"/>
              <a:t> </a:t>
            </a:r>
            <a:r>
              <a:rPr lang="en-US" sz="1200" dirty="0" err="1"/>
              <a:t>Latihan</a:t>
            </a:r>
            <a:r>
              <a:rPr lang="en-US" sz="1200" dirty="0"/>
              <a:t> </a:t>
            </a:r>
            <a:r>
              <a:rPr lang="en-US" sz="1200" dirty="0" err="1"/>
              <a:t>Fisik</a:t>
            </a:r>
            <a:r>
              <a:rPr lang="en-US" sz="1200" dirty="0"/>
              <a:t>, 59–68. </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Suardika</a:t>
            </a:r>
            <a:r>
              <a:rPr lang="en-US" sz="1200" dirty="0"/>
              <a:t>, I. K. (2017). </a:t>
            </a:r>
            <a:r>
              <a:rPr lang="en-US" sz="1200" dirty="0" err="1"/>
              <a:t>Pengaruh</a:t>
            </a:r>
            <a:r>
              <a:rPr lang="en-US" sz="1200" dirty="0"/>
              <a:t> </a:t>
            </a:r>
            <a:r>
              <a:rPr lang="en-US" sz="1200" dirty="0" err="1"/>
              <a:t>Pelatihan</a:t>
            </a:r>
            <a:r>
              <a:rPr lang="en-US" sz="1200" dirty="0"/>
              <a:t> Back Lateral </a:t>
            </a:r>
            <a:r>
              <a:rPr lang="en-US" sz="1200" dirty="0" err="1"/>
              <a:t>Pulldowns</a:t>
            </a:r>
            <a:r>
              <a:rPr lang="en-US" sz="1200" dirty="0"/>
              <a:t> Dan Seated Rows </a:t>
            </a:r>
            <a:r>
              <a:rPr lang="en-US" sz="1200" dirty="0" err="1"/>
              <a:t>Terhadap</a:t>
            </a:r>
            <a:r>
              <a:rPr lang="en-US" sz="1200" dirty="0"/>
              <a:t> </a:t>
            </a:r>
            <a:r>
              <a:rPr lang="en-US" sz="1200" dirty="0" err="1"/>
              <a:t>Kekuatan</a:t>
            </a:r>
            <a:r>
              <a:rPr lang="en-US" sz="1200" dirty="0"/>
              <a:t> </a:t>
            </a:r>
            <a:r>
              <a:rPr lang="en-US" sz="1200" dirty="0" err="1"/>
              <a:t>Otot</a:t>
            </a:r>
            <a:r>
              <a:rPr lang="en-US" sz="1200" dirty="0"/>
              <a:t> </a:t>
            </a:r>
            <a:r>
              <a:rPr lang="en-US" sz="1200" dirty="0" err="1"/>
              <a:t>Lengan</a:t>
            </a:r>
            <a:r>
              <a:rPr lang="en-US" sz="1200" dirty="0"/>
              <a:t> Dan </a:t>
            </a:r>
            <a:r>
              <a:rPr lang="en-US" sz="1200" dirty="0" err="1"/>
              <a:t>Otot</a:t>
            </a:r>
            <a:r>
              <a:rPr lang="en-US" sz="1200" dirty="0"/>
              <a:t> </a:t>
            </a:r>
            <a:r>
              <a:rPr lang="en-US" sz="1200" dirty="0" err="1"/>
              <a:t>Punggung</a:t>
            </a:r>
            <a:r>
              <a:rPr lang="en-US" sz="1200" dirty="0"/>
              <a:t> (</a:t>
            </a:r>
            <a:r>
              <a:rPr lang="en-US" sz="1200" dirty="0" err="1"/>
              <a:t>Studi</a:t>
            </a:r>
            <a:r>
              <a:rPr lang="en-US" sz="1200" dirty="0"/>
              <a:t> </a:t>
            </a:r>
            <a:r>
              <a:rPr lang="en-US" sz="1200" dirty="0" err="1"/>
              <a:t>Eksperimen</a:t>
            </a:r>
            <a:r>
              <a:rPr lang="en-US" sz="1200" dirty="0"/>
              <a:t> </a:t>
            </a:r>
            <a:r>
              <a:rPr lang="en-US" sz="1200" dirty="0" err="1"/>
              <a:t>Pada</a:t>
            </a:r>
            <a:r>
              <a:rPr lang="en-US" sz="1200" dirty="0"/>
              <a:t> </a:t>
            </a:r>
            <a:r>
              <a:rPr lang="en-US" sz="1200" dirty="0" err="1"/>
              <a:t>Mahasiswa</a:t>
            </a:r>
            <a:r>
              <a:rPr lang="en-US" sz="1200" dirty="0"/>
              <a:t> </a:t>
            </a:r>
            <a:r>
              <a:rPr lang="en-US" sz="1200" dirty="0" err="1"/>
              <a:t>Ukm</a:t>
            </a:r>
            <a:r>
              <a:rPr lang="en-US" sz="1200" dirty="0"/>
              <a:t> </a:t>
            </a:r>
            <a:r>
              <a:rPr lang="en-US" sz="1200" dirty="0" err="1"/>
              <a:t>Bolavoli</a:t>
            </a:r>
            <a:r>
              <a:rPr lang="en-US" sz="1200" dirty="0"/>
              <a:t> </a:t>
            </a:r>
            <a:r>
              <a:rPr lang="en-US" sz="1200" dirty="0" err="1"/>
              <a:t>Fakultas</a:t>
            </a:r>
            <a:r>
              <a:rPr lang="en-US" sz="1200" dirty="0"/>
              <a:t> </a:t>
            </a:r>
            <a:r>
              <a:rPr lang="en-US" sz="1200" dirty="0" err="1"/>
              <a:t>Olahraga</a:t>
            </a:r>
            <a:r>
              <a:rPr lang="en-US" sz="1200" dirty="0"/>
              <a:t> Dan </a:t>
            </a:r>
            <a:r>
              <a:rPr lang="en-US" sz="1200" dirty="0" err="1"/>
              <a:t>Kesehatan</a:t>
            </a:r>
            <a:r>
              <a:rPr lang="en-US" sz="1200" dirty="0"/>
              <a:t> </a:t>
            </a:r>
            <a:r>
              <a:rPr lang="en-US" sz="1200" dirty="0" err="1"/>
              <a:t>Universitas</a:t>
            </a:r>
            <a:r>
              <a:rPr lang="en-US" sz="1200" dirty="0"/>
              <a:t> </a:t>
            </a:r>
            <a:r>
              <a:rPr lang="en-US" sz="1200" dirty="0" err="1"/>
              <a:t>Pendidikan</a:t>
            </a:r>
            <a:r>
              <a:rPr lang="en-US" sz="1200" dirty="0"/>
              <a:t> </a:t>
            </a:r>
            <a:r>
              <a:rPr lang="en-US" sz="1200" dirty="0" err="1"/>
              <a:t>Ganesha</a:t>
            </a:r>
            <a:r>
              <a:rPr lang="en-US" sz="1200" dirty="0"/>
              <a:t> </a:t>
            </a:r>
            <a:r>
              <a:rPr lang="en-US" sz="1200" dirty="0" err="1"/>
              <a:t>Singaraja</a:t>
            </a:r>
            <a:r>
              <a:rPr lang="en-US" sz="1200" dirty="0"/>
              <a:t>-Bali). IKA Vol. 15, 15(2), 185–209.</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Sugiyono</a:t>
            </a:r>
            <a:r>
              <a:rPr lang="en-US" sz="1200" dirty="0"/>
              <a:t>. (2013). </a:t>
            </a:r>
            <a:r>
              <a:rPr lang="en-US" sz="1200" dirty="0" err="1"/>
              <a:t>Metode</a:t>
            </a:r>
            <a:r>
              <a:rPr lang="en-US" sz="1200" dirty="0"/>
              <a:t> </a:t>
            </a:r>
            <a:r>
              <a:rPr lang="en-US" sz="1200" dirty="0" err="1"/>
              <a:t>Penelitian</a:t>
            </a:r>
            <a:r>
              <a:rPr lang="en-US" sz="1200" dirty="0"/>
              <a:t> </a:t>
            </a:r>
            <a:r>
              <a:rPr lang="en-US" sz="1200" dirty="0" err="1"/>
              <a:t>Kuantitatif</a:t>
            </a:r>
            <a:r>
              <a:rPr lang="en-US" sz="1200" dirty="0"/>
              <a:t>, </a:t>
            </a:r>
            <a:r>
              <a:rPr lang="en-US" sz="1200" dirty="0" err="1"/>
              <a:t>Kualitatif</a:t>
            </a:r>
            <a:r>
              <a:rPr lang="en-US" sz="1200" dirty="0"/>
              <a:t> </a:t>
            </a:r>
            <a:r>
              <a:rPr lang="en-US" sz="1200" dirty="0" err="1"/>
              <a:t>dan</a:t>
            </a:r>
            <a:r>
              <a:rPr lang="en-US" sz="1200" dirty="0"/>
              <a:t> R&amp;D. ALFABETA, CV.</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Sugiyono</a:t>
            </a:r>
            <a:r>
              <a:rPr lang="en-US" sz="1200" dirty="0"/>
              <a:t>, D. (2010). </a:t>
            </a:r>
            <a:r>
              <a:rPr lang="en-US" sz="1200" dirty="0" err="1"/>
              <a:t>Metode</a:t>
            </a:r>
            <a:r>
              <a:rPr lang="en-US" sz="1200" dirty="0"/>
              <a:t> </a:t>
            </a:r>
            <a:r>
              <a:rPr lang="en-US" sz="1200" dirty="0" err="1"/>
              <a:t>penelitian</a:t>
            </a:r>
            <a:r>
              <a:rPr lang="en-US" sz="1200" dirty="0"/>
              <a:t> </a:t>
            </a:r>
            <a:r>
              <a:rPr lang="en-US" sz="1200" dirty="0" err="1"/>
              <a:t>kuantitatif</a:t>
            </a:r>
            <a:r>
              <a:rPr lang="en-US" sz="1200" dirty="0"/>
              <a:t> </a:t>
            </a:r>
            <a:r>
              <a:rPr lang="en-US" sz="1200" dirty="0" err="1"/>
              <a:t>kualitatif</a:t>
            </a:r>
            <a:r>
              <a:rPr lang="en-US" sz="1200" dirty="0"/>
              <a:t> </a:t>
            </a:r>
            <a:r>
              <a:rPr lang="en-US" sz="1200" dirty="0" err="1"/>
              <a:t>dan</a:t>
            </a:r>
            <a:r>
              <a:rPr lang="en-US" sz="1200" dirty="0"/>
              <a:t> R&amp;D. In </a:t>
            </a:r>
            <a:r>
              <a:rPr lang="en-US" sz="1200" dirty="0" err="1"/>
              <a:t>Penerbit</a:t>
            </a:r>
            <a:r>
              <a:rPr lang="en-US" sz="1200" dirty="0"/>
              <a:t> </a:t>
            </a:r>
            <a:r>
              <a:rPr lang="en-US" sz="1200" dirty="0" err="1"/>
              <a:t>Alfabeta</a:t>
            </a:r>
            <a:r>
              <a:rPr lang="en-US" sz="1200" dirty="0"/>
              <a:t>.</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Tudor O. </a:t>
            </a:r>
            <a:r>
              <a:rPr lang="en-US" sz="1200" dirty="0" err="1"/>
              <a:t>Bompa</a:t>
            </a:r>
            <a:r>
              <a:rPr lang="en-US" sz="1200" dirty="0"/>
              <a:t>, P. &amp;, &amp; G. Gregory </a:t>
            </a:r>
            <a:r>
              <a:rPr lang="en-US" sz="1200" dirty="0" err="1"/>
              <a:t>Haff</a:t>
            </a:r>
            <a:r>
              <a:rPr lang="en-US" sz="1200" dirty="0"/>
              <a:t>, P. (2019). Periodization: Theory and Methodology of Training, 6th Edition. In Medicine &amp; Science in Sports &amp; Exercise (Vol. 51, Issue 4). https://doi.org/10.1249/01.mss.0000554581.71065.23</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Wong, D. P. (2012). Small-sided games in soccer: amateur vs. professional players’ physiological responses, physical and technical analysis. January.</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a:t>Yang, Y. J. (2019). An Overview of Current Physical Activity Recommendations in Primary Care. Korean Journal of Family Medicine, 40(3), 135–142. https://doi.org/10.4082/kjfm.19.0038</a:t>
            </a:r>
          </a:p>
          <a:p>
            <a:pPr marL="290169" lvl="1" indent="0" algn="just" defTabSz="877823">
              <a:lnSpc>
                <a:spcPct val="100000"/>
              </a:lnSpc>
              <a:spcBef>
                <a:spcPts val="0"/>
              </a:spcBef>
              <a:buSzPct val="100000"/>
              <a:buNone/>
              <a:defRPr sz="2592" u="sng">
                <a:latin typeface="Helvetica"/>
                <a:ea typeface="Helvetica"/>
                <a:cs typeface="Helvetica"/>
                <a:sym typeface="Helvetica"/>
              </a:defRPr>
            </a:pPr>
            <a:r>
              <a:rPr lang="en-US" sz="1200" dirty="0" err="1"/>
              <a:t>Zaharia</a:t>
            </a:r>
            <a:r>
              <a:rPr lang="en-US" sz="1200" dirty="0"/>
              <a:t>, G., </a:t>
            </a:r>
            <a:r>
              <a:rPr lang="en-US" sz="1200" dirty="0" err="1"/>
              <a:t>Badau</a:t>
            </a:r>
            <a:r>
              <a:rPr lang="en-US" sz="1200" dirty="0"/>
              <a:t>, D., Tudor, V., </a:t>
            </a:r>
            <a:r>
              <a:rPr lang="en-US" sz="1200" dirty="0" err="1"/>
              <a:t>Costache</a:t>
            </a:r>
            <a:r>
              <a:rPr lang="en-US" sz="1200" dirty="0"/>
              <a:t>, R., </a:t>
            </a:r>
            <a:r>
              <a:rPr lang="en-US" sz="1200" dirty="0" err="1"/>
              <a:t>Geambasu</a:t>
            </a:r>
            <a:r>
              <a:rPr lang="en-US" sz="1200" dirty="0"/>
              <a:t>, A., Damian, M., Giurgiu, L., Damian, C., </a:t>
            </a:r>
            <a:r>
              <a:rPr lang="en-US" sz="1200" dirty="0" err="1"/>
              <a:t>Ursu</a:t>
            </a:r>
            <a:r>
              <a:rPr lang="en-US" sz="1200" dirty="0"/>
              <a:t>, V. E., </a:t>
            </a:r>
            <a:r>
              <a:rPr lang="en-US" sz="1200" dirty="0" err="1"/>
              <a:t>Rusu</a:t>
            </a:r>
            <a:r>
              <a:rPr lang="en-US" sz="1200" dirty="0"/>
              <a:t>, R. G., </a:t>
            </a:r>
            <a:r>
              <a:rPr lang="en-US" sz="1200" dirty="0" err="1"/>
              <a:t>Hasmasan</a:t>
            </a:r>
            <a:r>
              <a:rPr lang="en-US" sz="1200" dirty="0"/>
              <a:t>, I. T., </a:t>
            </a:r>
            <a:r>
              <a:rPr lang="en-US" sz="1200" dirty="0" err="1"/>
              <a:t>Stoian</a:t>
            </a:r>
            <a:r>
              <a:rPr lang="en-US" sz="1200" dirty="0"/>
              <a:t>, I., &amp; </a:t>
            </a:r>
            <a:r>
              <a:rPr lang="en-US" sz="1200" dirty="0" err="1"/>
              <a:t>Tifrea</a:t>
            </a:r>
            <a:r>
              <a:rPr lang="en-US" sz="1200" dirty="0"/>
              <a:t>, C. (2023). The Effects of 8 Aerobic Endurance Training Weeks of 4vs.4+GK Small-Sided Games versus Traditional Training on Physical Fitness and Skills among U18 Football Players. Applied Sciences (Switzerland), 13(13). https://doi.org/10.3390/app13137963</a:t>
            </a:r>
          </a:p>
          <a:p>
            <a:pPr marL="290169" lvl="1" indent="0" algn="just" defTabSz="877823">
              <a:lnSpc>
                <a:spcPct val="100000"/>
              </a:lnSpc>
              <a:spcBef>
                <a:spcPts val="0"/>
              </a:spcBef>
              <a:buSzPct val="100000"/>
              <a:buNone/>
              <a:defRPr sz="2592" u="sng">
                <a:latin typeface="Helvetica"/>
                <a:ea typeface="Helvetica"/>
                <a:cs typeface="Helvetica"/>
                <a:sym typeface="Helvetica"/>
              </a:defRPr>
            </a:pPr>
            <a:endParaRPr lang="en-US" sz="1200" dirty="0"/>
          </a:p>
          <a:p>
            <a:pPr marL="290169" lvl="1" indent="0" algn="just" defTabSz="877823">
              <a:lnSpc>
                <a:spcPct val="100000"/>
              </a:lnSpc>
              <a:spcBef>
                <a:spcPts val="0"/>
              </a:spcBef>
              <a:buSzPct val="100000"/>
              <a:buNone/>
              <a:defRPr sz="2592" u="sng">
                <a:latin typeface="Helvetica"/>
                <a:ea typeface="Helvetica"/>
                <a:cs typeface="Helvetica"/>
                <a:sym typeface="Helvetica"/>
              </a:defRPr>
            </a:pPr>
            <a:endParaRPr lang="en-US" sz="1200" dirty="0"/>
          </a:p>
        </p:txBody>
      </p:sp>
    </p:spTree>
    <p:extLst>
      <p:ext uri="{BB962C8B-B14F-4D97-AF65-F5344CB8AC3E}">
        <p14:creationId xmlns:p14="http://schemas.microsoft.com/office/powerpoint/2010/main" val="1821148217"/>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273</TotalTime>
  <Words>1919</Words>
  <Application>Microsoft Office PowerPoint</Application>
  <PresentationFormat>Custom</PresentationFormat>
  <Paragraphs>106</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Helvetica</vt:lpstr>
      <vt:lpstr>Helvetica Neue</vt:lpstr>
      <vt:lpstr>Helvetica Neue Medium</vt:lpstr>
      <vt:lpstr>Times New Roman</vt:lpstr>
      <vt:lpstr>21_BasicWhite</vt:lpstr>
      <vt:lpstr>Increasing the Endurance Ability of Soccer Athletes the through Small Sided Games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the Endurance Ability of Soccer Athletes the through Small Sided Games Training</dc:title>
  <dc:creator>Dan!a</dc:creator>
  <cp:lastModifiedBy>Dan!a</cp:lastModifiedBy>
  <cp:revision>24</cp:revision>
  <dcterms:modified xsi:type="dcterms:W3CDTF">2024-08-07T15:59:34Z</dcterms:modified>
</cp:coreProperties>
</file>