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60" r:id="rId4"/>
    <p:sldId id="262" r:id="rId5"/>
    <p:sldId id="259" r:id="rId6"/>
    <p:sldId id="266" r:id="rId7"/>
    <p:sldId id="263" r:id="rId8"/>
    <p:sldId id="264" r:id="rId9"/>
  </p:sldIdLst>
  <p:sldSz cx="173482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1pPr>
    <a:lvl2pPr marL="0" marR="0" indent="457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2pPr>
    <a:lvl3pPr marL="0" marR="0" indent="914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3pPr>
    <a:lvl4pPr marL="0" marR="0" indent="1371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4pPr>
    <a:lvl5pPr marL="0" marR="0" indent="18288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5pPr>
    <a:lvl6pPr marL="0" marR="0" indent="22860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6pPr>
    <a:lvl7pPr marL="0" marR="0" indent="2743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7pPr>
    <a:lvl8pPr marL="0" marR="0" indent="3200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8pPr>
    <a:lvl9pPr marL="0" marR="0" indent="3657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25400"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25400"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25400"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12700" cap="flat">
              <a:solidFill>
                <a:srgbClr val="000000"/>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firstCol>
    <a:lastRow>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25400"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lastRow>
    <a:firstRow>
      <a:tcTxStyle b="on"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3175" cap="flat">
              <a:solidFill>
                <a:srgbClr val="838383"/>
              </a:solidFill>
              <a:prstDash val="solid"/>
              <a:miter lim="400000"/>
            </a:ln>
          </a:left>
          <a:right>
            <a:ln w="3175" cap="flat">
              <a:solidFill>
                <a:srgbClr val="838383"/>
              </a:solidFill>
              <a:prstDash val="solid"/>
              <a:miter lim="400000"/>
            </a:ln>
          </a:right>
          <a:top>
            <a:ln w="3175" cap="flat">
              <a:solidFill>
                <a:srgbClr val="838383"/>
              </a:solidFill>
              <a:prstDash val="solid"/>
              <a:miter lim="400000"/>
            </a:ln>
          </a:top>
          <a:bottom>
            <a:ln w="3175" cap="flat">
              <a:solidFill>
                <a:srgbClr val="838383"/>
              </a:solidFill>
              <a:prstDash val="solid"/>
              <a:miter lim="400000"/>
            </a:ln>
          </a:bottom>
          <a:insideH>
            <a:ln w="3175" cap="flat">
              <a:solidFill>
                <a:srgbClr val="838383"/>
              </a:solidFill>
              <a:prstDash val="solid"/>
              <a:miter lim="400000"/>
            </a:ln>
          </a:insideH>
          <a:insideV>
            <a:ln w="3175"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808080"/>
              </a:solidFill>
              <a:prstDash val="solid"/>
              <a:miter lim="400000"/>
            </a:ln>
          </a:right>
          <a:top>
            <a:ln w="3175" cap="flat">
              <a:solidFill>
                <a:srgbClr val="808080"/>
              </a:solidFill>
              <a:prstDash val="solid"/>
              <a:miter lim="400000"/>
            </a:ln>
          </a:top>
          <a:bottom>
            <a:ln w="3175" cap="flat">
              <a:solidFill>
                <a:srgbClr val="808080"/>
              </a:solidFill>
              <a:prstDash val="solid"/>
              <a:miter lim="400000"/>
            </a:ln>
          </a:bottom>
          <a:insideH>
            <a:ln w="3175" cap="flat">
              <a:solidFill>
                <a:srgbClr val="808080"/>
              </a:solidFill>
              <a:prstDash val="solid"/>
              <a:miter lim="400000"/>
            </a:ln>
          </a:insideH>
          <a:insideV>
            <a:ln w="3175"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25400" cap="flat">
              <a:solidFill>
                <a:schemeClr val="accent3"/>
              </a:solidFill>
              <a:prstDash val="solid"/>
              <a:miter lim="400000"/>
            </a:ln>
          </a:top>
          <a:bottom>
            <a:ln w="3175" cap="flat">
              <a:solidFill>
                <a:srgbClr val="4D4D4D"/>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4D4D4D"/>
              </a:solidFill>
              <a:prstDash val="solid"/>
              <a:miter lim="400000"/>
            </a:ln>
          </a:right>
          <a:top>
            <a:ln w="3175" cap="flat">
              <a:solidFill>
                <a:srgbClr val="4D4D4D"/>
              </a:solidFill>
              <a:prstDash val="solid"/>
              <a:miter lim="400000"/>
            </a:ln>
          </a:top>
          <a:bottom>
            <a:ln w="3175" cap="flat">
              <a:solidFill>
                <a:srgbClr val="4D4D4D"/>
              </a:solidFill>
              <a:prstDash val="solid"/>
              <a:miter lim="400000"/>
            </a:ln>
          </a:bottom>
          <a:insideH>
            <a:ln w="3175" cap="flat">
              <a:solidFill>
                <a:srgbClr val="4D4D4D"/>
              </a:solidFill>
              <a:prstDash val="solid"/>
              <a:miter lim="400000"/>
            </a:ln>
          </a:insideH>
          <a:insideV>
            <a:ln w="3175"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25400" cap="flat">
              <a:solidFill>
                <a:srgbClr val="F8BA00"/>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3175" cap="flat">
              <a:solidFill>
                <a:srgbClr val="464646"/>
              </a:solidFill>
              <a:prstDash val="solid"/>
              <a:miter lim="400000"/>
            </a:ln>
          </a:left>
          <a:right>
            <a:ln w="3175" cap="flat">
              <a:solidFill>
                <a:srgbClr val="464646"/>
              </a:solidFill>
              <a:prstDash val="solid"/>
              <a:miter lim="400000"/>
            </a:ln>
          </a:right>
          <a:top>
            <a:ln w="3175" cap="flat">
              <a:solidFill>
                <a:srgbClr val="464646"/>
              </a:solidFill>
              <a:prstDash val="solid"/>
              <a:miter lim="400000"/>
            </a:ln>
          </a:top>
          <a:bottom>
            <a:ln w="3175" cap="flat">
              <a:solidFill>
                <a:srgbClr val="464646"/>
              </a:solidFill>
              <a:prstDash val="solid"/>
              <a:miter lim="400000"/>
            </a:ln>
          </a:bottom>
          <a:insideH>
            <a:ln w="3175" cap="flat">
              <a:solidFill>
                <a:srgbClr val="464646"/>
              </a:solidFill>
              <a:prstDash val="solid"/>
              <a:miter lim="400000"/>
            </a:ln>
          </a:insideH>
          <a:insideV>
            <a:ln w="3175"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3175" cap="flat">
              <a:solidFill>
                <a:srgbClr val="5E5E5E"/>
              </a:solidFill>
              <a:prstDash val="solid"/>
              <a:miter lim="400000"/>
            </a:ln>
          </a:left>
          <a:right>
            <a:ln w="3175" cap="flat">
              <a:solidFill>
                <a:srgbClr val="A6AAA9"/>
              </a:solidFill>
              <a:prstDash val="solid"/>
              <a:miter lim="400000"/>
            </a:ln>
          </a:right>
          <a:top>
            <a:ln w="3175" cap="flat">
              <a:solidFill>
                <a:srgbClr val="C3C3C3"/>
              </a:solidFill>
              <a:prstDash val="solid"/>
              <a:miter lim="400000"/>
            </a:ln>
          </a:top>
          <a:bottom>
            <a:ln w="3175" cap="flat">
              <a:solidFill>
                <a:srgbClr val="C3C3C3"/>
              </a:solidFill>
              <a:prstDash val="solid"/>
              <a:miter lim="400000"/>
            </a:ln>
          </a:bottom>
          <a:insideH>
            <a:ln w="3175" cap="flat">
              <a:solidFill>
                <a:srgbClr val="C3C3C3"/>
              </a:solidFill>
              <a:prstDash val="solid"/>
              <a:miter lim="400000"/>
            </a:ln>
          </a:insideH>
          <a:insideV>
            <a:ln w="3175"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3175" cap="flat">
              <a:solidFill>
                <a:srgbClr val="5E5E5E"/>
              </a:solidFill>
              <a:prstDash val="solid"/>
              <a:miter lim="400000"/>
            </a:ln>
          </a:left>
          <a:right>
            <a:ln w="3175" cap="flat">
              <a:solidFill>
                <a:srgbClr val="5E5E5E"/>
              </a:solidFill>
              <a:prstDash val="solid"/>
              <a:miter lim="400000"/>
            </a:ln>
          </a:right>
          <a:top>
            <a:ln w="25400" cap="flat">
              <a:solidFill>
                <a:srgbClr val="CB297B"/>
              </a:solidFill>
              <a:prstDash val="solid"/>
              <a:miter lim="400000"/>
            </a:ln>
          </a:top>
          <a:bottom>
            <a:ln w="3175" cap="flat">
              <a:solidFill>
                <a:srgbClr val="5E5E5E"/>
              </a:solidFill>
              <a:prstDash val="solid"/>
              <a:miter lim="400000"/>
            </a:ln>
          </a:bottom>
          <a:insideH>
            <a:ln w="3175" cap="flat">
              <a:solidFill>
                <a:srgbClr val="5E5E5E"/>
              </a:solidFill>
              <a:prstDash val="solid"/>
              <a:miter lim="400000"/>
            </a:ln>
          </a:insideH>
          <a:insideV>
            <a:ln w="3175"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5E5E5E"/>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3175" cap="flat">
              <a:solidFill>
                <a:srgbClr val="6C6C6C"/>
              </a:solidFill>
              <a:prstDash val="solid"/>
              <a:miter lim="400000"/>
            </a:ln>
          </a:left>
          <a:right>
            <a:ln w="12700"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12700" cap="flat">
              <a:solidFill>
                <a:srgbClr val="000000"/>
              </a:solidFill>
              <a:prstDash val="solid"/>
              <a:miter lim="400000"/>
            </a:ln>
          </a:top>
          <a:bottom>
            <a:ln w="3175" cap="flat">
              <a:solidFill>
                <a:srgbClr val="6C6C6C"/>
              </a:solidFill>
              <a:prstDash val="solid"/>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6C6C6C"/>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94660"/>
  </p:normalViewPr>
  <p:slideViewPr>
    <p:cSldViewPr snapToGrid="0">
      <p:cViewPr>
        <p:scale>
          <a:sx n="50" d="100"/>
          <a:sy n="50" d="100"/>
        </p:scale>
        <p:origin x="1061"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ID" dirty="0"/>
              <a:t>Average CIET VO2max Results</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PRE TEST (VO2MAX)</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Sheet1!$A$2:$A$3</c:f>
              <c:numCache>
                <c:formatCode>General</c:formatCode>
                <c:ptCount val="2"/>
              </c:numCache>
            </c:numRef>
          </c:cat>
          <c:val>
            <c:numRef>
              <c:f>Sheet1!$B$2:$B$3</c:f>
              <c:numCache>
                <c:formatCode>General</c:formatCode>
                <c:ptCount val="2"/>
                <c:pt idx="0">
                  <c:v>34.51</c:v>
                </c:pt>
              </c:numCache>
            </c:numRef>
          </c:val>
          <c:extLst>
            <c:ext xmlns:c16="http://schemas.microsoft.com/office/drawing/2014/chart" uri="{C3380CC4-5D6E-409C-BE32-E72D297353CC}">
              <c16:uniqueId val="{00000000-77F1-4686-AC8E-E060847A6D40}"/>
            </c:ext>
          </c:extLst>
        </c:ser>
        <c:ser>
          <c:idx val="1"/>
          <c:order val="1"/>
          <c:tx>
            <c:strRef>
              <c:f>Sheet1!$C$1</c:f>
              <c:strCache>
                <c:ptCount val="1"/>
                <c:pt idx="0">
                  <c:v>POST TEST (VO2MAX)</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Sheet1!$A$2:$A$3</c:f>
              <c:numCache>
                <c:formatCode>General</c:formatCode>
                <c:ptCount val="2"/>
              </c:numCache>
            </c:numRef>
          </c:cat>
          <c:val>
            <c:numRef>
              <c:f>Sheet1!$C$2:$C$3</c:f>
              <c:numCache>
                <c:formatCode>General</c:formatCode>
                <c:ptCount val="2"/>
                <c:pt idx="0">
                  <c:v>37.340000000000003</c:v>
                </c:pt>
              </c:numCache>
            </c:numRef>
          </c:val>
          <c:extLst>
            <c:ext xmlns:c16="http://schemas.microsoft.com/office/drawing/2014/chart" uri="{C3380CC4-5D6E-409C-BE32-E72D297353CC}">
              <c16:uniqueId val="{00000001-77F1-4686-AC8E-E060847A6D40}"/>
            </c:ext>
          </c:extLst>
        </c:ser>
        <c:dLbls>
          <c:showLegendKey val="0"/>
          <c:showVal val="1"/>
          <c:showCatName val="0"/>
          <c:showSerName val="0"/>
          <c:showPercent val="0"/>
          <c:showBubbleSize val="0"/>
        </c:dLbls>
        <c:gapWidth val="100"/>
        <c:overlap val="-24"/>
        <c:axId val="998881311"/>
        <c:axId val="998866431"/>
      </c:barChart>
      <c:catAx>
        <c:axId val="998881311"/>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98866431"/>
        <c:crosses val="autoZero"/>
        <c:auto val="1"/>
        <c:lblAlgn val="ctr"/>
        <c:lblOffset val="100"/>
        <c:noMultiLvlLbl val="0"/>
      </c:catAx>
      <c:valAx>
        <c:axId val="998866431"/>
        <c:scaling>
          <c:orientation val="minMax"/>
          <c:min val="30"/>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98881311"/>
        <c:crosses val="autoZero"/>
        <c:crossBetween val="between"/>
        <c:majorUnit val="1"/>
        <c:min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ID" dirty="0"/>
              <a:t>Average </a:t>
            </a:r>
          </a:p>
          <a:p>
            <a:pPr>
              <a:defRPr/>
            </a:pPr>
            <a:r>
              <a:rPr lang="en-ID" dirty="0"/>
              <a:t>LIIT </a:t>
            </a:r>
          </a:p>
          <a:p>
            <a:pPr>
              <a:defRPr/>
            </a:pPr>
            <a:r>
              <a:rPr lang="en-ID" dirty="0"/>
              <a:t>VO2max Result</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0.1611164836831826"/>
          <c:y val="0.19340020831618282"/>
          <c:w val="0.78001698154152788"/>
          <c:h val="0.71295764892207625"/>
        </c:manualLayout>
      </c:layout>
      <c:barChart>
        <c:barDir val="col"/>
        <c:grouping val="clustered"/>
        <c:varyColors val="0"/>
        <c:ser>
          <c:idx val="0"/>
          <c:order val="0"/>
          <c:tx>
            <c:strRef>
              <c:f>Sheet1!$B$1</c:f>
              <c:strCache>
                <c:ptCount val="1"/>
                <c:pt idx="0">
                  <c:v>PRE TEST (VO2MAX)</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Sheet1!$A$2:$A$3</c:f>
              <c:numCache>
                <c:formatCode>General</c:formatCode>
                <c:ptCount val="2"/>
              </c:numCache>
            </c:numRef>
          </c:cat>
          <c:val>
            <c:numRef>
              <c:f>Sheet1!$B$2:$B$3</c:f>
              <c:numCache>
                <c:formatCode>General</c:formatCode>
                <c:ptCount val="2"/>
                <c:pt idx="0">
                  <c:v>33.200000000000003</c:v>
                </c:pt>
              </c:numCache>
            </c:numRef>
          </c:val>
          <c:extLst>
            <c:ext xmlns:c16="http://schemas.microsoft.com/office/drawing/2014/chart" uri="{C3380CC4-5D6E-409C-BE32-E72D297353CC}">
              <c16:uniqueId val="{00000000-7DF0-4824-B399-D8DD121C2C44}"/>
            </c:ext>
          </c:extLst>
        </c:ser>
        <c:ser>
          <c:idx val="1"/>
          <c:order val="1"/>
          <c:tx>
            <c:strRef>
              <c:f>Sheet1!$C$1</c:f>
              <c:strCache>
                <c:ptCount val="1"/>
                <c:pt idx="0">
                  <c:v>POST TEST (VO2MAX)</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Sheet1!$A$2:$A$3</c:f>
              <c:numCache>
                <c:formatCode>General</c:formatCode>
                <c:ptCount val="2"/>
              </c:numCache>
            </c:numRef>
          </c:cat>
          <c:val>
            <c:numRef>
              <c:f>Sheet1!$C$2:$C$3</c:f>
              <c:numCache>
                <c:formatCode>General</c:formatCode>
                <c:ptCount val="2"/>
                <c:pt idx="0">
                  <c:v>36</c:v>
                </c:pt>
              </c:numCache>
            </c:numRef>
          </c:val>
          <c:extLst>
            <c:ext xmlns:c16="http://schemas.microsoft.com/office/drawing/2014/chart" uri="{C3380CC4-5D6E-409C-BE32-E72D297353CC}">
              <c16:uniqueId val="{00000001-7DF0-4824-B399-D8DD121C2C44}"/>
            </c:ext>
          </c:extLst>
        </c:ser>
        <c:dLbls>
          <c:showLegendKey val="0"/>
          <c:showVal val="1"/>
          <c:showCatName val="0"/>
          <c:showSerName val="0"/>
          <c:showPercent val="0"/>
          <c:showBubbleSize val="0"/>
        </c:dLbls>
        <c:gapWidth val="100"/>
        <c:overlap val="-24"/>
        <c:axId val="998881311"/>
        <c:axId val="998866431"/>
      </c:barChart>
      <c:catAx>
        <c:axId val="998881311"/>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98866431"/>
        <c:crosses val="autoZero"/>
        <c:auto val="1"/>
        <c:lblAlgn val="ctr"/>
        <c:lblOffset val="100"/>
        <c:noMultiLvlLbl val="0"/>
      </c:catAx>
      <c:valAx>
        <c:axId val="998866431"/>
        <c:scaling>
          <c:orientation val="minMax"/>
          <c:max val="38"/>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988813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t>Average Post Test Results VO2max CIET and LIIT</a:t>
            </a:r>
            <a:endParaRPr lang="en-ID" dirty="0"/>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CIET</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Sheet1!$A$2:$A$3</c:f>
              <c:numCache>
                <c:formatCode>General</c:formatCode>
                <c:ptCount val="2"/>
              </c:numCache>
            </c:numRef>
          </c:cat>
          <c:val>
            <c:numRef>
              <c:f>Sheet1!$B$2:$B$3</c:f>
              <c:numCache>
                <c:formatCode>General</c:formatCode>
                <c:ptCount val="2"/>
                <c:pt idx="0">
                  <c:v>37.340000000000003</c:v>
                </c:pt>
              </c:numCache>
            </c:numRef>
          </c:val>
          <c:extLst>
            <c:ext xmlns:c16="http://schemas.microsoft.com/office/drawing/2014/chart" uri="{C3380CC4-5D6E-409C-BE32-E72D297353CC}">
              <c16:uniqueId val="{00000000-7ED5-4FC5-ACB2-A7D0AE66C23F}"/>
            </c:ext>
          </c:extLst>
        </c:ser>
        <c:ser>
          <c:idx val="1"/>
          <c:order val="1"/>
          <c:tx>
            <c:strRef>
              <c:f>Sheet1!$C$1</c:f>
              <c:strCache>
                <c:ptCount val="1"/>
                <c:pt idx="0">
                  <c:v>LIIT</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Sheet1!$A$2:$A$3</c:f>
              <c:numCache>
                <c:formatCode>General</c:formatCode>
                <c:ptCount val="2"/>
              </c:numCache>
            </c:numRef>
          </c:cat>
          <c:val>
            <c:numRef>
              <c:f>Sheet1!$C$2:$C$3</c:f>
              <c:numCache>
                <c:formatCode>General</c:formatCode>
                <c:ptCount val="2"/>
                <c:pt idx="0">
                  <c:v>36</c:v>
                </c:pt>
              </c:numCache>
            </c:numRef>
          </c:val>
          <c:extLst>
            <c:ext xmlns:c16="http://schemas.microsoft.com/office/drawing/2014/chart" uri="{C3380CC4-5D6E-409C-BE32-E72D297353CC}">
              <c16:uniqueId val="{00000001-7ED5-4FC5-ACB2-A7D0AE66C23F}"/>
            </c:ext>
          </c:extLst>
        </c:ser>
        <c:dLbls>
          <c:showLegendKey val="0"/>
          <c:showVal val="1"/>
          <c:showCatName val="0"/>
          <c:showSerName val="0"/>
          <c:showPercent val="0"/>
          <c:showBubbleSize val="0"/>
        </c:dLbls>
        <c:gapWidth val="100"/>
        <c:overlap val="-24"/>
        <c:axId val="998881311"/>
        <c:axId val="998866431"/>
      </c:barChart>
      <c:catAx>
        <c:axId val="998881311"/>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98866431"/>
        <c:crosses val="autoZero"/>
        <c:auto val="1"/>
        <c:lblAlgn val="ctr"/>
        <c:lblOffset val="100"/>
        <c:noMultiLvlLbl val="0"/>
      </c:catAx>
      <c:valAx>
        <c:axId val="998866431"/>
        <c:scaling>
          <c:orientation val="minMax"/>
          <c:min val="30"/>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988813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8" name="Shape 168"/>
          <p:cNvSpPr>
            <a:spLocks noGrp="1" noRot="1" noChangeAspect="1"/>
          </p:cNvSpPr>
          <p:nvPr>
            <p:ph type="sldImg"/>
          </p:nvPr>
        </p:nvSpPr>
        <p:spPr>
          <a:xfrm>
            <a:off x="1143000" y="685800"/>
            <a:ext cx="4572000" cy="3429000"/>
          </a:xfrm>
          <a:prstGeom prst="rect">
            <a:avLst/>
          </a:prstGeom>
        </p:spPr>
        <p:txBody>
          <a:bodyPr/>
          <a:lstStyle/>
          <a:p>
            <a:endParaRPr/>
          </a:p>
        </p:txBody>
      </p:sp>
      <p:sp>
        <p:nvSpPr>
          <p:cNvPr id="169" name="Shape 16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mpungan Gambar Slide 1"/>
          <p:cNvSpPr>
            <a:spLocks noGrp="1" noRot="1" noChangeAspect="1"/>
          </p:cNvSpPr>
          <p:nvPr>
            <p:ph type="sldImg"/>
          </p:nvPr>
        </p:nvSpPr>
        <p:spPr>
          <a:xfrm>
            <a:off x="381000" y="685800"/>
            <a:ext cx="6096000" cy="3429000"/>
          </a:xfrm>
        </p:spPr>
      </p:sp>
      <p:sp>
        <p:nvSpPr>
          <p:cNvPr id="3" name="Tampungan Catatan 2"/>
          <p:cNvSpPr>
            <a:spLocks noGrp="1"/>
          </p:cNvSpPr>
          <p:nvPr>
            <p:ph type="body" idx="1"/>
          </p:nvPr>
        </p:nvSpPr>
        <p:spPr/>
        <p:txBody>
          <a:bodyPr/>
          <a:lstStyle/>
          <a:p>
            <a:endParaRPr lang="id-ID" dirty="0"/>
          </a:p>
        </p:txBody>
      </p:sp>
    </p:spTree>
    <p:extLst>
      <p:ext uri="{BB962C8B-B14F-4D97-AF65-F5344CB8AC3E}">
        <p14:creationId xmlns:p14="http://schemas.microsoft.com/office/powerpoint/2010/main" val="1327827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mpungan Gambar Slide 1"/>
          <p:cNvSpPr>
            <a:spLocks noGrp="1" noRot="1" noChangeAspect="1"/>
          </p:cNvSpPr>
          <p:nvPr>
            <p:ph type="sldImg"/>
          </p:nvPr>
        </p:nvSpPr>
        <p:spPr>
          <a:xfrm>
            <a:off x="381000" y="685800"/>
            <a:ext cx="6096000" cy="3429000"/>
          </a:xfrm>
        </p:spPr>
      </p:sp>
      <p:sp>
        <p:nvSpPr>
          <p:cNvPr id="3" name="Tampungan Catatan 2"/>
          <p:cNvSpPr>
            <a:spLocks noGrp="1"/>
          </p:cNvSpPr>
          <p:nvPr>
            <p:ph type="body" idx="1"/>
          </p:nvPr>
        </p:nvSpPr>
        <p:spPr/>
        <p:txBody>
          <a:bodyPr/>
          <a:lstStyle/>
          <a:p>
            <a:endParaRPr lang="id-ID" dirty="0"/>
          </a:p>
        </p:txBody>
      </p:sp>
    </p:spTree>
    <p:extLst>
      <p:ext uri="{BB962C8B-B14F-4D97-AF65-F5344CB8AC3E}">
        <p14:creationId xmlns:p14="http://schemas.microsoft.com/office/powerpoint/2010/main" val="2739042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mpungan Gambar Slide 1"/>
          <p:cNvSpPr>
            <a:spLocks noGrp="1" noRot="1" noChangeAspect="1"/>
          </p:cNvSpPr>
          <p:nvPr>
            <p:ph type="sldImg"/>
          </p:nvPr>
        </p:nvSpPr>
        <p:spPr>
          <a:xfrm>
            <a:off x="381000" y="685800"/>
            <a:ext cx="6096000" cy="3429000"/>
          </a:xfrm>
        </p:spPr>
      </p:sp>
      <p:sp>
        <p:nvSpPr>
          <p:cNvPr id="3" name="Tampungan Catatan 2"/>
          <p:cNvSpPr>
            <a:spLocks noGrp="1"/>
          </p:cNvSpPr>
          <p:nvPr>
            <p:ph type="body" idx="1"/>
          </p:nvPr>
        </p:nvSpPr>
        <p:spPr/>
        <p:txBody>
          <a:bodyPr/>
          <a:lstStyle/>
          <a:p>
            <a:endParaRPr lang="id-ID" dirty="0"/>
          </a:p>
        </p:txBody>
      </p:sp>
    </p:spTree>
    <p:extLst>
      <p:ext uri="{BB962C8B-B14F-4D97-AF65-F5344CB8AC3E}">
        <p14:creationId xmlns:p14="http://schemas.microsoft.com/office/powerpoint/2010/main" val="909002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858519" y="8433680"/>
            <a:ext cx="15623824" cy="452963"/>
          </a:xfrm>
          <a:prstGeom prst="rect">
            <a:avLst/>
          </a:prstGeom>
        </p:spPr>
        <p:txBody>
          <a:bodyPr lIns="32511" tIns="32511" rIns="32511" bIns="32511"/>
          <a:lstStyle>
            <a:lvl1pPr marL="0" indent="0" defTabSz="587022">
              <a:lnSpc>
                <a:spcPct val="100000"/>
              </a:lnSpc>
              <a:spcBef>
                <a:spcPts val="0"/>
              </a:spcBef>
              <a:buSzTx/>
              <a:buNone/>
              <a:defRPr sz="2400" b="1"/>
            </a:lvl1pPr>
          </a:lstStyle>
          <a:p>
            <a:r>
              <a:t>Author and Date</a:t>
            </a:r>
          </a:p>
        </p:txBody>
      </p:sp>
      <p:sp>
        <p:nvSpPr>
          <p:cNvPr id="12" name="Presentation Title"/>
          <p:cNvSpPr txBox="1">
            <a:spLocks noGrp="1"/>
          </p:cNvSpPr>
          <p:nvPr>
            <p:ph type="title" hasCustomPrompt="1"/>
          </p:nvPr>
        </p:nvSpPr>
        <p:spPr>
          <a:xfrm>
            <a:off x="862186" y="1831104"/>
            <a:ext cx="15623826" cy="3305388"/>
          </a:xfrm>
          <a:prstGeom prst="rect">
            <a:avLst/>
          </a:prstGeom>
        </p:spPr>
        <p:txBody>
          <a:bodyPr anchor="b"/>
          <a:lstStyle>
            <a:lvl1pPr>
              <a:defRPr sz="8200" spc="-164"/>
            </a:lvl1pPr>
          </a:lstStyle>
          <a:p>
            <a:r>
              <a:t>Presentation Title</a:t>
            </a:r>
          </a:p>
        </p:txBody>
      </p:sp>
      <p:sp>
        <p:nvSpPr>
          <p:cNvPr id="13" name="Body Level One…"/>
          <p:cNvSpPr txBox="1">
            <a:spLocks noGrp="1"/>
          </p:cNvSpPr>
          <p:nvPr>
            <p:ph type="body" sz="quarter" idx="1" hasCustomPrompt="1"/>
          </p:nvPr>
        </p:nvSpPr>
        <p:spPr>
          <a:xfrm>
            <a:off x="858521" y="5136491"/>
            <a:ext cx="15623824" cy="1354667"/>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108" name="Agenda Title"/>
          <p:cNvSpPr txBox="1">
            <a:spLocks noGrp="1"/>
          </p:cNvSpPr>
          <p:nvPr>
            <p:ph type="title" hasCustomPrompt="1"/>
          </p:nvPr>
        </p:nvSpPr>
        <p:spPr>
          <a:xfrm>
            <a:off x="862188" y="767644"/>
            <a:ext cx="15623824" cy="1020516"/>
          </a:xfrm>
          <a:prstGeom prst="rect">
            <a:avLst/>
          </a:prstGeom>
        </p:spPr>
        <p:txBody>
          <a:bodyPr/>
          <a:lstStyle/>
          <a:p>
            <a:r>
              <a:t>Agenda Title</a:t>
            </a:r>
          </a:p>
        </p:txBody>
      </p:sp>
      <p:sp>
        <p:nvSpPr>
          <p:cNvPr id="109" name="Agenda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Agenda Subtitle</a:t>
            </a:r>
          </a:p>
        </p:txBody>
      </p:sp>
      <p:sp>
        <p:nvSpPr>
          <p:cNvPr id="110" name="Body Level One…"/>
          <p:cNvSpPr txBox="1">
            <a:spLocks noGrp="1"/>
          </p:cNvSpPr>
          <p:nvPr>
            <p:ph type="body" idx="1" hasCustomPrompt="1"/>
          </p:nvPr>
        </p:nvSpPr>
        <p:spPr>
          <a:prstGeom prst="rect">
            <a:avLst/>
          </a:prstGeom>
        </p:spPr>
        <p:txBody>
          <a:bodyPr/>
          <a:lstStyle>
            <a:lvl1pPr marL="0" indent="0" defTabSz="587022">
              <a:lnSpc>
                <a:spcPct val="100000"/>
              </a:lnSpc>
              <a:spcBef>
                <a:spcPts val="1200"/>
              </a:spcBef>
              <a:buSzTx/>
              <a:buNone/>
              <a:defRPr sz="3800" spc="-38"/>
            </a:lvl1pPr>
            <a:lvl2pPr marL="0" indent="457200" defTabSz="587022">
              <a:lnSpc>
                <a:spcPct val="100000"/>
              </a:lnSpc>
              <a:spcBef>
                <a:spcPts val="1200"/>
              </a:spcBef>
              <a:buSzTx/>
              <a:buNone/>
              <a:defRPr sz="3800" spc="-38"/>
            </a:lvl2pPr>
            <a:lvl3pPr marL="0" indent="914400" defTabSz="587022">
              <a:lnSpc>
                <a:spcPct val="100000"/>
              </a:lnSpc>
              <a:spcBef>
                <a:spcPts val="1200"/>
              </a:spcBef>
              <a:buSzTx/>
              <a:buNone/>
              <a:defRPr sz="3800" spc="-38"/>
            </a:lvl3pPr>
            <a:lvl4pPr marL="0" indent="1371600" defTabSz="587022">
              <a:lnSpc>
                <a:spcPct val="100000"/>
              </a:lnSpc>
              <a:spcBef>
                <a:spcPts val="1200"/>
              </a:spcBef>
              <a:buSzTx/>
              <a:buNone/>
              <a:defRPr sz="3800" spc="-38"/>
            </a:lvl4pPr>
            <a:lvl5pPr marL="0" indent="1828800" defTabSz="587022">
              <a:lnSpc>
                <a:spcPct val="100000"/>
              </a:lnSpc>
              <a:spcBef>
                <a:spcPts val="1200"/>
              </a:spcBef>
              <a:buSzTx/>
              <a:buNone/>
              <a:defRPr sz="3800" spc="-38"/>
            </a:lvl5pPr>
          </a:lstStyle>
          <a:p>
            <a:r>
              <a:t>Agenda Topics</a:t>
            </a:r>
          </a:p>
          <a:p>
            <a:pPr lvl="1"/>
            <a:endParaRPr/>
          </a:p>
          <a:p>
            <a:pPr lvl="2"/>
            <a:endParaRPr/>
          </a:p>
          <a:p>
            <a:pPr lvl="3"/>
            <a:endParaRPr/>
          </a:p>
          <a:p>
            <a:pPr lvl="4"/>
            <a:endParaRPr/>
          </a:p>
        </p:txBody>
      </p:sp>
      <p:sp>
        <p:nvSpPr>
          <p:cNvPr id="1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118" name="Body Level One…"/>
          <p:cNvSpPr txBox="1">
            <a:spLocks noGrp="1"/>
          </p:cNvSpPr>
          <p:nvPr>
            <p:ph type="body" sz="half" idx="1" hasCustomPrompt="1"/>
          </p:nvPr>
        </p:nvSpPr>
        <p:spPr>
          <a:xfrm>
            <a:off x="862188" y="3499266"/>
            <a:ext cx="15623824" cy="2755068"/>
          </a:xfrm>
          <a:prstGeom prst="rect">
            <a:avLst/>
          </a:prstGeom>
        </p:spPr>
        <p:txBody>
          <a:bodyPr anchor="ctr"/>
          <a:lstStyle>
            <a:lvl1pPr marL="0" indent="0" algn="ctr">
              <a:lnSpc>
                <a:spcPct val="80000"/>
              </a:lnSpc>
              <a:spcBef>
                <a:spcPts val="0"/>
              </a:spcBef>
              <a:buSzTx/>
              <a:buNone/>
              <a:defRPr sz="8200" spc="-164">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8200" spc="-164">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8200" spc="-164">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8200" spc="-164">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8200" spc="-164">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11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26" name="Body Level One…"/>
          <p:cNvSpPr txBox="1">
            <a:spLocks noGrp="1"/>
          </p:cNvSpPr>
          <p:nvPr>
            <p:ph type="body" idx="1" hasCustomPrompt="1"/>
          </p:nvPr>
        </p:nvSpPr>
        <p:spPr>
          <a:xfrm>
            <a:off x="862188" y="765104"/>
            <a:ext cx="15623824" cy="5149571"/>
          </a:xfrm>
          <a:prstGeom prst="rect">
            <a:avLst/>
          </a:prstGeom>
        </p:spPr>
        <p:txBody>
          <a:bodyPr anchor="b"/>
          <a:lstStyle>
            <a:lvl1pPr marL="0" indent="0" algn="ctr">
              <a:lnSpc>
                <a:spcPct val="80000"/>
              </a:lnSpc>
              <a:spcBef>
                <a:spcPts val="0"/>
              </a:spcBef>
              <a:buSzTx/>
              <a:buNone/>
              <a:defRPr sz="17600" b="1" spc="-176"/>
            </a:lvl1pPr>
            <a:lvl2pPr marL="0" indent="457200" algn="ctr">
              <a:lnSpc>
                <a:spcPct val="80000"/>
              </a:lnSpc>
              <a:spcBef>
                <a:spcPts val="0"/>
              </a:spcBef>
              <a:buSzTx/>
              <a:buNone/>
              <a:defRPr sz="17600" b="1" spc="-176"/>
            </a:lvl2pPr>
            <a:lvl3pPr marL="0" indent="914400" algn="ctr">
              <a:lnSpc>
                <a:spcPct val="80000"/>
              </a:lnSpc>
              <a:spcBef>
                <a:spcPts val="0"/>
              </a:spcBef>
              <a:buSzTx/>
              <a:buNone/>
              <a:defRPr sz="17600" b="1" spc="-176"/>
            </a:lvl3pPr>
            <a:lvl4pPr marL="0" indent="1371600" algn="ctr">
              <a:lnSpc>
                <a:spcPct val="80000"/>
              </a:lnSpc>
              <a:spcBef>
                <a:spcPts val="0"/>
              </a:spcBef>
              <a:buSzTx/>
              <a:buNone/>
              <a:defRPr sz="17600" b="1" spc="-176"/>
            </a:lvl4pPr>
            <a:lvl5pPr marL="0" indent="1828800" algn="ctr">
              <a:lnSpc>
                <a:spcPct val="80000"/>
              </a:lnSpc>
              <a:spcBef>
                <a:spcPts val="0"/>
              </a:spcBef>
              <a:buSzTx/>
              <a:buNone/>
              <a:defRPr sz="17600" b="1" spc="-176"/>
            </a:lvl5pPr>
          </a:lstStyle>
          <a:p>
            <a:r>
              <a:t>100%</a:t>
            </a:r>
          </a:p>
          <a:p>
            <a:pPr lvl="1"/>
            <a:endParaRPr/>
          </a:p>
          <a:p>
            <a:pPr lvl="2"/>
            <a:endParaRPr/>
          </a:p>
          <a:p>
            <a:pPr lvl="3"/>
            <a:endParaRPr/>
          </a:p>
          <a:p>
            <a:pPr lvl="4"/>
            <a:endParaRPr/>
          </a:p>
        </p:txBody>
      </p:sp>
      <p:sp>
        <p:nvSpPr>
          <p:cNvPr id="127" name="Fact information"/>
          <p:cNvSpPr txBox="1">
            <a:spLocks noGrp="1"/>
          </p:cNvSpPr>
          <p:nvPr>
            <p:ph type="body" sz="quarter" idx="21" hasCustomPrompt="1"/>
          </p:nvPr>
        </p:nvSpPr>
        <p:spPr>
          <a:xfrm>
            <a:off x="862188" y="5875328"/>
            <a:ext cx="15623824" cy="664733"/>
          </a:xfrm>
          <a:prstGeom prst="rect">
            <a:avLst/>
          </a:prstGeom>
        </p:spPr>
        <p:txBody>
          <a:bodyPr lIns="32511" tIns="32511" rIns="32511" bIns="32511"/>
          <a:lstStyle>
            <a:lvl1pPr marL="0" indent="0" algn="ctr" defTabSz="587022">
              <a:lnSpc>
                <a:spcPct val="100000"/>
              </a:lnSpc>
              <a:spcBef>
                <a:spcPts val="0"/>
              </a:spcBef>
              <a:buSzTx/>
              <a:buNone/>
              <a:defRPr sz="3800" b="1"/>
            </a:lvl1pPr>
          </a:lstStyle>
          <a:p>
            <a:r>
              <a:t>Fact information</a:t>
            </a:r>
          </a:p>
        </p:txBody>
      </p:sp>
      <p:sp>
        <p:nvSpPr>
          <p:cNvPr id="12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35" name="Attribution"/>
          <p:cNvSpPr txBox="1">
            <a:spLocks noGrp="1"/>
          </p:cNvSpPr>
          <p:nvPr>
            <p:ph type="body" sz="quarter" idx="21" hasCustomPrompt="1"/>
          </p:nvPr>
        </p:nvSpPr>
        <p:spPr>
          <a:xfrm>
            <a:off x="1732251" y="7591433"/>
            <a:ext cx="14364482" cy="452963"/>
          </a:xfrm>
          <a:prstGeom prst="rect">
            <a:avLst/>
          </a:prstGeom>
        </p:spPr>
        <p:txBody>
          <a:bodyPr lIns="32511" tIns="32511" rIns="32511" bIns="32511"/>
          <a:lstStyle>
            <a:lvl1pPr marL="0" indent="0" defTabSz="587022">
              <a:lnSpc>
                <a:spcPct val="100000"/>
              </a:lnSpc>
              <a:spcBef>
                <a:spcPts val="0"/>
              </a:spcBef>
              <a:buSzTx/>
              <a:buNone/>
              <a:defRPr sz="2400" b="1"/>
            </a:lvl1pPr>
          </a:lstStyle>
          <a:p>
            <a:r>
              <a:t>Attribution</a:t>
            </a:r>
          </a:p>
        </p:txBody>
      </p:sp>
      <p:sp>
        <p:nvSpPr>
          <p:cNvPr id="136" name="Body Level One…"/>
          <p:cNvSpPr txBox="1">
            <a:spLocks noGrp="1"/>
          </p:cNvSpPr>
          <p:nvPr>
            <p:ph type="body" sz="half" idx="1" hasCustomPrompt="1"/>
          </p:nvPr>
        </p:nvSpPr>
        <p:spPr>
          <a:xfrm>
            <a:off x="1251467" y="3512789"/>
            <a:ext cx="14845265" cy="2728021"/>
          </a:xfrm>
          <a:prstGeom prst="rect">
            <a:avLst/>
          </a:prstGeom>
        </p:spPr>
        <p:txBody>
          <a:bodyPr/>
          <a:lstStyle>
            <a:lvl1pPr marL="454345" indent="-334151">
              <a:spcBef>
                <a:spcPts val="0"/>
              </a:spcBef>
              <a:buSzTx/>
              <a:buNone/>
              <a:defRPr sz="6000" spc="-119">
                <a:latin typeface="Helvetica Neue Medium"/>
                <a:ea typeface="Helvetica Neue Medium"/>
                <a:cs typeface="Helvetica Neue Medium"/>
                <a:sym typeface="Helvetica Neue Medium"/>
              </a:defRPr>
            </a:lvl1pPr>
            <a:lvl2pPr marL="454345" indent="123048">
              <a:spcBef>
                <a:spcPts val="0"/>
              </a:spcBef>
              <a:buSzTx/>
              <a:buNone/>
              <a:defRPr sz="6000" spc="-119">
                <a:latin typeface="Helvetica Neue Medium"/>
                <a:ea typeface="Helvetica Neue Medium"/>
                <a:cs typeface="Helvetica Neue Medium"/>
                <a:sym typeface="Helvetica Neue Medium"/>
              </a:defRPr>
            </a:lvl2pPr>
            <a:lvl3pPr marL="454345" indent="580248">
              <a:spcBef>
                <a:spcPts val="0"/>
              </a:spcBef>
              <a:buSzTx/>
              <a:buNone/>
              <a:defRPr sz="6000" spc="-119">
                <a:latin typeface="Helvetica Neue Medium"/>
                <a:ea typeface="Helvetica Neue Medium"/>
                <a:cs typeface="Helvetica Neue Medium"/>
                <a:sym typeface="Helvetica Neue Medium"/>
              </a:defRPr>
            </a:lvl3pPr>
            <a:lvl4pPr marL="454345" indent="1037448">
              <a:spcBef>
                <a:spcPts val="0"/>
              </a:spcBef>
              <a:buSzTx/>
              <a:buNone/>
              <a:defRPr sz="6000" spc="-119">
                <a:latin typeface="Helvetica Neue Medium"/>
                <a:ea typeface="Helvetica Neue Medium"/>
                <a:cs typeface="Helvetica Neue Medium"/>
                <a:sym typeface="Helvetica Neue Medium"/>
              </a:defRPr>
            </a:lvl4pPr>
            <a:lvl5pPr marL="454345" indent="1494648">
              <a:spcBef>
                <a:spcPts val="0"/>
              </a:spcBef>
              <a:buSzTx/>
              <a:buNone/>
              <a:defRPr sz="6000" spc="-119">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3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44" name="Bowl of salad with fried rice, boiled eggs, and chopsticks"/>
          <p:cNvSpPr>
            <a:spLocks noGrp="1"/>
          </p:cNvSpPr>
          <p:nvPr>
            <p:ph type="pic" sz="quarter" idx="21"/>
          </p:nvPr>
        </p:nvSpPr>
        <p:spPr>
          <a:xfrm>
            <a:off x="11211841" y="722488"/>
            <a:ext cx="5290027" cy="4230883"/>
          </a:xfrm>
          <a:prstGeom prst="rect">
            <a:avLst/>
          </a:prstGeom>
        </p:spPr>
        <p:txBody>
          <a:bodyPr lIns="91439" tIns="45719" rIns="91439" bIns="45719">
            <a:noAutofit/>
          </a:bodyPr>
          <a:lstStyle/>
          <a:p>
            <a:endParaRPr/>
          </a:p>
        </p:txBody>
      </p:sp>
      <p:sp>
        <p:nvSpPr>
          <p:cNvPr id="145" name="Bowl with salmon cakes, salad, and hummus "/>
          <p:cNvSpPr>
            <a:spLocks noGrp="1"/>
          </p:cNvSpPr>
          <p:nvPr>
            <p:ph type="pic" sz="half" idx="22"/>
          </p:nvPr>
        </p:nvSpPr>
        <p:spPr>
          <a:xfrm>
            <a:off x="9604304" y="2828995"/>
            <a:ext cx="7423574" cy="8640129"/>
          </a:xfrm>
          <a:prstGeom prst="rect">
            <a:avLst/>
          </a:prstGeom>
        </p:spPr>
        <p:txBody>
          <a:bodyPr lIns="91439" tIns="45719" rIns="91439" bIns="45719">
            <a:noAutofit/>
          </a:bodyPr>
          <a:lstStyle/>
          <a:p>
            <a:endParaRPr/>
          </a:p>
        </p:txBody>
      </p:sp>
      <p:sp>
        <p:nvSpPr>
          <p:cNvPr id="146" name="Bowl of pappardelle pasta with parsley butter, roasted hazelnuts, and shaved parmesan cheese"/>
          <p:cNvSpPr>
            <a:spLocks noGrp="1"/>
          </p:cNvSpPr>
          <p:nvPr>
            <p:ph type="pic" idx="23"/>
          </p:nvPr>
        </p:nvSpPr>
        <p:spPr>
          <a:xfrm>
            <a:off x="-95110" y="352213"/>
            <a:ext cx="11812695" cy="8859521"/>
          </a:xfrm>
          <a:prstGeom prst="rect">
            <a:avLst/>
          </a:prstGeom>
        </p:spPr>
        <p:txBody>
          <a:bodyPr lIns="91439" tIns="45719" rIns="91439" bIns="45719">
            <a:noAutofit/>
          </a:bodyPr>
          <a:lstStyle/>
          <a:p>
            <a:endParaRPr/>
          </a:p>
        </p:txBody>
      </p:sp>
      <p:sp>
        <p:nvSpPr>
          <p:cNvPr id="1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54" name="bowl of salad with fried rice, boiled eggs, and chopsticks"/>
          <p:cNvSpPr>
            <a:spLocks noGrp="1"/>
          </p:cNvSpPr>
          <p:nvPr>
            <p:ph type="pic" idx="21"/>
          </p:nvPr>
        </p:nvSpPr>
        <p:spPr>
          <a:xfrm>
            <a:off x="-944034" y="-3928534"/>
            <a:ext cx="19236269" cy="15389015"/>
          </a:xfrm>
          <a:prstGeom prst="rect">
            <a:avLst/>
          </a:prstGeom>
        </p:spPr>
        <p:txBody>
          <a:bodyPr lIns="91439" tIns="45719" rIns="91439" bIns="45719">
            <a:noAutofit/>
          </a:bodyPr>
          <a:lstStyle/>
          <a:p>
            <a:endParaRPr/>
          </a:p>
        </p:txBody>
      </p:sp>
      <p:sp>
        <p:nvSpPr>
          <p:cNvPr id="15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6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Bowl with salmon cakes, salad, and hummus"/>
          <p:cNvSpPr>
            <a:spLocks noGrp="1"/>
          </p:cNvSpPr>
          <p:nvPr>
            <p:ph type="pic" idx="21"/>
          </p:nvPr>
        </p:nvSpPr>
        <p:spPr>
          <a:xfrm>
            <a:off x="7807113" y="-144498"/>
            <a:ext cx="8636330" cy="10051627"/>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862188" y="903111"/>
            <a:ext cx="6953957" cy="4182950"/>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862188" y="5020854"/>
            <a:ext cx="6953957" cy="3829636"/>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8542448" y="9325654"/>
            <a:ext cx="254418" cy="245783"/>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781191"/>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61"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62" name="Bowl of pappardelle pasta with parsley butter, roasted hazelnuts, and shaved parmesan cheese"/>
          <p:cNvSpPr>
            <a:spLocks noGrp="1"/>
          </p:cNvSpPr>
          <p:nvPr>
            <p:ph type="pic" idx="22"/>
          </p:nvPr>
        </p:nvSpPr>
        <p:spPr>
          <a:xfrm>
            <a:off x="8674100" y="-289611"/>
            <a:ext cx="7763110" cy="10350814"/>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Live Video Small">
    <p:spTree>
      <p:nvGrpSpPr>
        <p:cNvPr id="1" name=""/>
        <p:cNvGrpSpPr/>
        <p:nvPr/>
      </p:nvGrpSpPr>
      <p:grpSpPr>
        <a:xfrm>
          <a:off x="0" y="0"/>
          <a:ext cx="0" cy="0"/>
          <a:chOff x="0" y="0"/>
          <a:chExt cx="0" cy="0"/>
        </a:xfrm>
      </p:grpSpPr>
      <p:sp>
        <p:nvSpPr>
          <p:cNvPr id="71"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72"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7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7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Live Video Large">
    <p:spTree>
      <p:nvGrpSpPr>
        <p:cNvPr id="1" name=""/>
        <p:cNvGrpSpPr/>
        <p:nvPr/>
      </p:nvGrpSpPr>
      <p:grpSpPr>
        <a:xfrm>
          <a:off x="0" y="0"/>
          <a:ext cx="0" cy="0"/>
          <a:chOff x="0" y="0"/>
          <a:chExt cx="0" cy="0"/>
        </a:xfrm>
      </p:grpSpPr>
      <p:sp>
        <p:nvSpPr>
          <p:cNvPr id="81"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82"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8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8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91" name="Section Title"/>
          <p:cNvSpPr txBox="1">
            <a:spLocks noGrp="1"/>
          </p:cNvSpPr>
          <p:nvPr>
            <p:ph type="title" hasCustomPrompt="1"/>
          </p:nvPr>
        </p:nvSpPr>
        <p:spPr>
          <a:xfrm>
            <a:off x="862186" y="3224106"/>
            <a:ext cx="15623826" cy="3305388"/>
          </a:xfrm>
          <a:prstGeom prst="rect">
            <a:avLst/>
          </a:prstGeom>
        </p:spPr>
        <p:txBody>
          <a:bodyPr anchor="ctr"/>
          <a:lstStyle>
            <a:lvl1pPr>
              <a:defRPr sz="8200" b="0" spc="-164">
                <a:latin typeface="Helvetica Neue Medium"/>
                <a:ea typeface="Helvetica Neue Medium"/>
                <a:cs typeface="Helvetica Neue Medium"/>
                <a:sym typeface="Helvetica Neue Medium"/>
              </a:defRPr>
            </a:lvl1pPr>
          </a:lstStyle>
          <a:p>
            <a:r>
              <a:t>Section Title</a:t>
            </a:r>
          </a:p>
        </p:txBody>
      </p:sp>
      <p:sp>
        <p:nvSpPr>
          <p:cNvPr id="92" name="Slide Number"/>
          <p:cNvSpPr txBox="1">
            <a:spLocks noGrp="1"/>
          </p:cNvSpPr>
          <p:nvPr>
            <p:ph type="sldNum" sz="quarter" idx="2"/>
          </p:nvPr>
        </p:nvSpPr>
        <p:spPr>
          <a:xfrm>
            <a:off x="8542448" y="9325654"/>
            <a:ext cx="254418" cy="245783"/>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99" name="Slide Title"/>
          <p:cNvSpPr txBox="1">
            <a:spLocks noGrp="1"/>
          </p:cNvSpPr>
          <p:nvPr>
            <p:ph type="title" hasCustomPrompt="1"/>
          </p:nvPr>
        </p:nvSpPr>
        <p:spPr>
          <a:xfrm>
            <a:off x="862188" y="767644"/>
            <a:ext cx="15623824" cy="1020409"/>
          </a:xfrm>
          <a:prstGeom prst="rect">
            <a:avLst/>
          </a:prstGeom>
        </p:spPr>
        <p:txBody>
          <a:bodyPr/>
          <a:lstStyle/>
          <a:p>
            <a:r>
              <a:t>Slide Title</a:t>
            </a:r>
          </a:p>
        </p:txBody>
      </p:sp>
      <p:sp>
        <p:nvSpPr>
          <p:cNvPr id="100" name="Slide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10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862188" y="767644"/>
            <a:ext cx="15623824" cy="1019139"/>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6124" tIns="36124" rIns="36124" bIns="36124">
            <a:normAutofit/>
          </a:bodyPr>
          <a:lstStyle/>
          <a:p>
            <a:r>
              <a:t>Slide Title</a:t>
            </a:r>
          </a:p>
        </p:txBody>
      </p:sp>
      <p:sp>
        <p:nvSpPr>
          <p:cNvPr id="3" name="Body Level One…"/>
          <p:cNvSpPr txBox="1">
            <a:spLocks noGrp="1"/>
          </p:cNvSpPr>
          <p:nvPr>
            <p:ph type="body" idx="1" hasCustomPrompt="1"/>
          </p:nvPr>
        </p:nvSpPr>
        <p:spPr>
          <a:xfrm>
            <a:off x="862188" y="3021158"/>
            <a:ext cx="15623824" cy="587094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6124" tIns="36124" rIns="36124" bIns="36124">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8542448" y="9322644"/>
            <a:ext cx="254418" cy="245783"/>
          </a:xfrm>
          <a:prstGeom prst="rect">
            <a:avLst/>
          </a:prstGeom>
          <a:ln w="3175">
            <a:miter lim="400000"/>
          </a:ln>
        </p:spPr>
        <p:txBody>
          <a:bodyPr wrap="none" lIns="36124" tIns="36124" rIns="36124" bIns="36124" anchor="b">
            <a:spAutoFit/>
          </a:bodyPr>
          <a:lstStyle>
            <a:lvl1pPr algn="ctr" defTabSz="415431">
              <a:lnSpc>
                <a:spcPct val="100000"/>
              </a:lnSpc>
              <a:spcBef>
                <a:spcPts val="0"/>
              </a:spcBef>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Lst>
  <p:transition spd="med"/>
  <p:txStyles>
    <p:titleStyle>
      <a:lvl1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9pPr>
    </p:titleStyle>
    <p:bodyStyle>
      <a:lvl1pPr marL="431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p:bodyStyle>
    <p:otherStyle>
      <a:lvl1pPr marL="0" marR="0" indent="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1pPr>
      <a:lvl2pPr marL="0" marR="0" indent="457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2pPr>
      <a:lvl3pPr marL="0" marR="0" indent="914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3pPr>
      <a:lvl4pPr marL="0" marR="0" indent="1371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4pPr>
      <a:lvl5pPr marL="0" marR="0" indent="18288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5pPr>
      <a:lvl6pPr marL="0" marR="0" indent="22860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6pPr>
      <a:lvl7pPr marL="0" marR="0" indent="2743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7pPr>
      <a:lvl8pPr marL="0" marR="0" indent="3200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8pPr>
      <a:lvl9pPr marL="0" marR="0" indent="3657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journal.unnes.ac.id/Sju/Index.Php/Inapes%0aprofil"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 name="Image" descr="Image"/>
          <p:cNvPicPr>
            <a:picLocks noChangeAspect="1"/>
          </p:cNvPicPr>
          <p:nvPr/>
        </p:nvPicPr>
        <p:blipFill>
          <a:blip r:embed="rId2"/>
          <a:stretch>
            <a:fillRect/>
          </a:stretch>
        </p:blipFill>
        <p:spPr>
          <a:xfrm>
            <a:off x="0" y="285"/>
            <a:ext cx="17348200" cy="9753030"/>
          </a:xfrm>
          <a:prstGeom prst="rect">
            <a:avLst/>
          </a:prstGeom>
          <a:ln w="3175">
            <a:miter lim="400000"/>
          </a:ln>
        </p:spPr>
      </p:pic>
      <p:sp>
        <p:nvSpPr>
          <p:cNvPr id="172" name="AFFILIATION"/>
          <p:cNvSpPr txBox="1">
            <a:spLocks noGrp="1"/>
          </p:cNvSpPr>
          <p:nvPr>
            <p:ph type="body" idx="21"/>
          </p:nvPr>
        </p:nvSpPr>
        <p:spPr>
          <a:xfrm>
            <a:off x="598775" y="8433680"/>
            <a:ext cx="15623824" cy="452963"/>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rPr dirty="0"/>
              <a:t>UNIVERSITAS PENDIDIKAN INDONESIA</a:t>
            </a:r>
          </a:p>
        </p:txBody>
      </p:sp>
      <p:sp>
        <p:nvSpPr>
          <p:cNvPr id="173" name="YOUR TITLE…"/>
          <p:cNvSpPr txBox="1">
            <a:spLocks noGrp="1"/>
          </p:cNvSpPr>
          <p:nvPr>
            <p:ph type="ctrTitle"/>
          </p:nvPr>
        </p:nvSpPr>
        <p:spPr>
          <a:xfrm>
            <a:off x="543514" y="2936542"/>
            <a:ext cx="11100809" cy="3066844"/>
          </a:xfrm>
          <a:prstGeom prst="rect">
            <a:avLst/>
          </a:prstGeom>
        </p:spPr>
        <p:txBody>
          <a:bodyPr>
            <a:noAutofit/>
          </a:bodyPr>
          <a:lstStyle/>
          <a:p>
            <a:r>
              <a:rPr lang="en-US" sz="4800" dirty="0"/>
              <a:t>COMPARISON OF THE EFFECT OF CONSTANT INTENSITY ENDURANCE TRAINING WITH LOW INTENSITY INTERVAL TRAINING ON INCREASING AEROBIC ENDURANCE OF MIDDLE CLASS RUNNER</a:t>
            </a:r>
            <a:endParaRPr sz="4500" dirty="0">
              <a:latin typeface="+mj-lt"/>
            </a:endParaRPr>
          </a:p>
        </p:txBody>
      </p:sp>
      <p:sp>
        <p:nvSpPr>
          <p:cNvPr id="174" name="YOUR NAME"/>
          <p:cNvSpPr txBox="1">
            <a:spLocks noGrp="1"/>
          </p:cNvSpPr>
          <p:nvPr>
            <p:ph type="subTitle" sz="quarter" idx="1"/>
          </p:nvPr>
        </p:nvSpPr>
        <p:spPr>
          <a:xfrm>
            <a:off x="587608" y="6525391"/>
            <a:ext cx="3436511" cy="864279"/>
          </a:xfrm>
          <a:prstGeom prst="rect">
            <a:avLst/>
          </a:prstGeom>
        </p:spPr>
        <p:txBody>
          <a:bodyPr>
            <a:normAutofit fontScale="92500"/>
          </a:bodyPr>
          <a:lstStyle>
            <a:lvl1pPr>
              <a:defRPr b="0"/>
            </a:lvl1pPr>
          </a:lstStyle>
          <a:p>
            <a:r>
              <a:rPr lang="en-US" dirty="0"/>
              <a:t>YOGI FADILAH</a:t>
            </a:r>
            <a:endParaRPr dirty="0"/>
          </a:p>
        </p:txBody>
      </p:sp>
      <p:pic>
        <p:nvPicPr>
          <p:cNvPr id="5" name="Gambar 4">
            <a:extLst>
              <a:ext uri="{FF2B5EF4-FFF2-40B4-BE49-F238E27FC236}">
                <a16:creationId xmlns:a16="http://schemas.microsoft.com/office/drawing/2014/main" id="{35653B70-95BD-57CD-C865-CC1F08EBE04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3834608" y="5786688"/>
            <a:ext cx="3206647" cy="2136929"/>
          </a:xfrm>
          <a:prstGeom prst="rect">
            <a:avLst/>
          </a:prstGeom>
        </p:spPr>
      </p:pic>
      <p:pic>
        <p:nvPicPr>
          <p:cNvPr id="7" name="Gambar 6">
            <a:extLst>
              <a:ext uri="{FF2B5EF4-FFF2-40B4-BE49-F238E27FC236}">
                <a16:creationId xmlns:a16="http://schemas.microsoft.com/office/drawing/2014/main" id="{976690A3-0F8A-8137-E2E0-83A9775B9AE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1688417" y="5786687"/>
            <a:ext cx="1997335" cy="2136929"/>
          </a:xfrm>
          <a:prstGeom prst="rect">
            <a:avLst/>
          </a:prstGeom>
        </p:spPr>
      </p:pic>
      <p:pic>
        <p:nvPicPr>
          <p:cNvPr id="9" name="Gambar 8">
            <a:extLst>
              <a:ext uri="{FF2B5EF4-FFF2-40B4-BE49-F238E27FC236}">
                <a16:creationId xmlns:a16="http://schemas.microsoft.com/office/drawing/2014/main" id="{C30C8685-FD63-CF67-7786-FCA9D38451BB}"/>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11964644" y="2334110"/>
            <a:ext cx="4800384" cy="3199475"/>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3"/>
          <a:stretch>
            <a:fillRect/>
          </a:stretch>
        </p:blipFill>
        <p:spPr>
          <a:xfrm>
            <a:off x="0" y="0"/>
            <a:ext cx="17348200" cy="9753600"/>
          </a:xfrm>
          <a:prstGeom prst="rect">
            <a:avLst/>
          </a:prstGeom>
          <a:ln w="3175">
            <a:miter lim="400000"/>
          </a:ln>
        </p:spPr>
      </p:pic>
      <p:sp>
        <p:nvSpPr>
          <p:cNvPr id="177" name="a. First slide: Title, Author(s), Affiliation(s). Please download and use the first slide template for the conference theme and logos here.…"/>
          <p:cNvSpPr txBox="1">
            <a:spLocks noGrp="1"/>
          </p:cNvSpPr>
          <p:nvPr>
            <p:ph type="body" idx="21"/>
          </p:nvPr>
        </p:nvSpPr>
        <p:spPr>
          <a:xfrm>
            <a:off x="198401" y="3380106"/>
            <a:ext cx="8529735" cy="512593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rmAutofit fontScale="92500"/>
          </a:bodyPr>
          <a:lstStyle/>
          <a:p>
            <a:pPr marL="575919" lvl="1" indent="-285750" algn="just" defTabSz="877823">
              <a:lnSpc>
                <a:spcPts val="3700"/>
              </a:lnSpc>
              <a:spcBef>
                <a:spcPts val="0"/>
              </a:spcBef>
              <a:buSzPct val="100000"/>
              <a:buFont typeface="Arial" panose="020B0604020202020204" pitchFamily="34" charset="0"/>
              <a:buChar char="•"/>
              <a:defRPr sz="2592" u="sng">
                <a:latin typeface="Helvetica"/>
                <a:ea typeface="Helvetica"/>
                <a:cs typeface="Helvetica"/>
                <a:sym typeface="Helvetica"/>
              </a:defRPr>
            </a:pPr>
            <a:r>
              <a:rPr lang="en-US" sz="2000" dirty="0"/>
              <a:t>Aerobic endurance is one of the physical conditions that is very necessary for athletes in long-duration sports such as long-distance running or marathons (S.D. Sari &amp; </a:t>
            </a:r>
            <a:r>
              <a:rPr lang="en-US" sz="2000" dirty="0" err="1"/>
              <a:t>Suripto</a:t>
            </a:r>
            <a:r>
              <a:rPr lang="en-US" sz="2000" dirty="0"/>
              <a:t>, 2021).</a:t>
            </a:r>
          </a:p>
          <a:p>
            <a:pPr marL="575919" lvl="1" indent="-285750" algn="just" defTabSz="877823">
              <a:lnSpc>
                <a:spcPts val="3700"/>
              </a:lnSpc>
              <a:spcBef>
                <a:spcPts val="0"/>
              </a:spcBef>
              <a:buSzPct val="100000"/>
              <a:buFont typeface="Arial" panose="020B0604020202020204" pitchFamily="34" charset="0"/>
              <a:buChar char="•"/>
              <a:defRPr sz="2592" u="sng">
                <a:latin typeface="Helvetica"/>
                <a:ea typeface="Helvetica"/>
                <a:cs typeface="Helvetica"/>
                <a:sym typeface="Helvetica"/>
              </a:defRPr>
            </a:pPr>
            <a:r>
              <a:rPr lang="en-US" sz="2000" dirty="0"/>
              <a:t>According to (</a:t>
            </a:r>
            <a:r>
              <a:rPr lang="en-US" sz="2000" dirty="0" err="1"/>
              <a:t>Diyawitama</a:t>
            </a:r>
            <a:r>
              <a:rPr lang="en-US" sz="2000" dirty="0"/>
              <a:t>, 2020) “The physical demands of long-distance running or marathons can cause runners to become exhausted, resulting in a decline in performance in the middle or after the race is finished.”</a:t>
            </a:r>
          </a:p>
          <a:p>
            <a:pPr marL="575919" lvl="1" indent="-285750" algn="just" defTabSz="877823">
              <a:lnSpc>
                <a:spcPts val="3700"/>
              </a:lnSpc>
              <a:spcBef>
                <a:spcPts val="0"/>
              </a:spcBef>
              <a:buSzPct val="100000"/>
              <a:buFont typeface="Arial" panose="020B0604020202020204" pitchFamily="34" charset="0"/>
              <a:buChar char="•"/>
              <a:defRPr sz="2592" u="sng">
                <a:latin typeface="Helvetica"/>
                <a:ea typeface="Helvetica"/>
                <a:cs typeface="Helvetica"/>
                <a:sym typeface="Helvetica"/>
              </a:defRPr>
            </a:pPr>
            <a:r>
              <a:rPr lang="en-US" sz="2000" dirty="0"/>
              <a:t>However, currently the trend of "running fever" has caused many runners who take part in competitions not to prepare their physical condition well, so they are at high risk of experiencing severe fatigue (</a:t>
            </a:r>
            <a:r>
              <a:rPr lang="en-US" sz="2000" dirty="0" err="1"/>
              <a:t>Mutohir</a:t>
            </a:r>
            <a:r>
              <a:rPr lang="en-US" sz="2000" dirty="0"/>
              <a:t> et al., 2023)</a:t>
            </a:r>
            <a:endParaRPr lang="id-ID" sz="2000" dirty="0"/>
          </a:p>
          <a:p>
            <a:pPr marL="290169" lvl="1" indent="0" algn="just" defTabSz="877823">
              <a:lnSpc>
                <a:spcPts val="3700"/>
              </a:lnSpc>
              <a:spcBef>
                <a:spcPts val="0"/>
              </a:spcBef>
              <a:buSzPct val="100000"/>
              <a:buNone/>
              <a:defRPr sz="2592" u="sng">
                <a:latin typeface="Helvetica"/>
                <a:ea typeface="Helvetica"/>
                <a:cs typeface="Helvetica"/>
                <a:sym typeface="Helvetica"/>
              </a:defRPr>
            </a:pPr>
            <a:endParaRPr sz="2000" dirty="0"/>
          </a:p>
        </p:txBody>
      </p:sp>
      <p:sp>
        <p:nvSpPr>
          <p:cNvPr id="178" name="POWER POINT…"/>
          <p:cNvSpPr txBox="1"/>
          <p:nvPr/>
        </p:nvSpPr>
        <p:spPr>
          <a:xfrm>
            <a:off x="411053" y="2349893"/>
            <a:ext cx="5802086" cy="580785"/>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6124" tIns="36124" rIns="36124" bIns="36124" anchor="ctr">
            <a:spAutoFit/>
          </a:bodyPr>
          <a:lstStyle/>
          <a:p>
            <a:pPr>
              <a:lnSpc>
                <a:spcPct val="40000"/>
              </a:lnSpc>
              <a:defRPr sz="5000" b="1"/>
            </a:pPr>
            <a:r>
              <a:rPr lang="id-ID" sz="6000" dirty="0">
                <a:latin typeface="Aharoni" panose="02010803020104030203" pitchFamily="2" charset="-79"/>
                <a:cs typeface="Aharoni" panose="02010803020104030203" pitchFamily="2" charset="-79"/>
              </a:rPr>
              <a:t>INTRODUCTION</a:t>
            </a:r>
            <a:endParaRPr sz="6000" dirty="0">
              <a:latin typeface="Aharoni" panose="02010803020104030203" pitchFamily="2" charset="-79"/>
              <a:cs typeface="Aharoni" panose="02010803020104030203" pitchFamily="2" charset="-79"/>
            </a:endParaRPr>
          </a:p>
        </p:txBody>
      </p:sp>
      <p:cxnSp>
        <p:nvCxnSpPr>
          <p:cNvPr id="3" name="Konektor Lurus 2">
            <a:extLst>
              <a:ext uri="{FF2B5EF4-FFF2-40B4-BE49-F238E27FC236}">
                <a16:creationId xmlns:a16="http://schemas.microsoft.com/office/drawing/2014/main" id="{9E5BD366-2B32-E97A-E752-0FA3ED83819E}"/>
              </a:ext>
            </a:extLst>
          </p:cNvPr>
          <p:cNvCxnSpPr/>
          <p:nvPr/>
        </p:nvCxnSpPr>
        <p:spPr>
          <a:xfrm>
            <a:off x="8973879" y="3380106"/>
            <a:ext cx="0" cy="4573047"/>
          </a:xfrm>
          <a:prstGeom prst="line">
            <a:avLst/>
          </a:prstGeom>
          <a:noFill/>
          <a:ln w="127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
        <p:nvSpPr>
          <p:cNvPr id="7" name="Kotak Teks 6">
            <a:extLst>
              <a:ext uri="{FF2B5EF4-FFF2-40B4-BE49-F238E27FC236}">
                <a16:creationId xmlns:a16="http://schemas.microsoft.com/office/drawing/2014/main" id="{36711DAF-078B-82E6-CE9A-8AAFC4540597}"/>
              </a:ext>
            </a:extLst>
          </p:cNvPr>
          <p:cNvSpPr txBox="1"/>
          <p:nvPr/>
        </p:nvSpPr>
        <p:spPr>
          <a:xfrm>
            <a:off x="9219611" y="3919484"/>
            <a:ext cx="7882858" cy="4159087"/>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42900" indent="-342900" algn="just">
              <a:buFont typeface="Arial" panose="020B0604020202020204" pitchFamily="34" charset="0"/>
              <a:buChar char="•"/>
            </a:pPr>
            <a:r>
              <a:rPr lang="en-US" sz="2400" dirty="0"/>
              <a:t>According to (Putra &amp; </a:t>
            </a:r>
            <a:r>
              <a:rPr lang="en-US" sz="2400" dirty="0" err="1"/>
              <a:t>Wulandari</a:t>
            </a:r>
            <a:r>
              <a:rPr lang="en-US" sz="2400" dirty="0"/>
              <a:t>, 2023) “Aerobic endurance is the main component for long-distance runners (marathons), because aerobic capacity functions to absorb and deliver oxygen to the muscles, as part of the process of burning fat into energy.”</a:t>
            </a:r>
            <a:endParaRPr lang="id-ID" sz="2400" dirty="0"/>
          </a:p>
          <a:p>
            <a:pPr marL="342900" indent="-342900" algn="just">
              <a:buFont typeface="Arial" panose="020B0604020202020204" pitchFamily="34" charset="0"/>
              <a:buChar char="•"/>
            </a:pPr>
            <a:r>
              <a:rPr lang="en-US" sz="2400" dirty="0"/>
              <a:t>Therefore, an endurance training method is needed that has an influence on increasing aerobic endurance in middle class runners, such as Constant Intensity Endurance Training (</a:t>
            </a:r>
            <a:r>
              <a:rPr lang="en-US" sz="2400" dirty="0" err="1"/>
              <a:t>Fajriyudin</a:t>
            </a:r>
            <a:r>
              <a:rPr lang="en-US" sz="2400" dirty="0"/>
              <a:t> et al., 2021) and Low Intensity Interval Training (</a:t>
            </a:r>
            <a:r>
              <a:rPr lang="en-US" sz="2400" dirty="0" err="1"/>
              <a:t>Mubarok</a:t>
            </a:r>
            <a:r>
              <a:rPr lang="en-US" sz="2400" dirty="0"/>
              <a:t> &amp; </a:t>
            </a:r>
            <a:r>
              <a:rPr lang="en-US" sz="2400" dirty="0" err="1"/>
              <a:t>Kharisma</a:t>
            </a:r>
            <a:r>
              <a:rPr lang="en-US" sz="2400" dirty="0"/>
              <a:t>, 2022).</a:t>
            </a:r>
            <a:endParaRPr lang="id-ID" sz="2400" dirty="0"/>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7" name="a. First slide: Title, Author(s), Affiliation(s). Please download and use the first slide template for the conference theme and logos here.…"/>
          <p:cNvSpPr txBox="1">
            <a:spLocks noGrp="1"/>
          </p:cNvSpPr>
          <p:nvPr>
            <p:ph type="body" idx="21"/>
          </p:nvPr>
        </p:nvSpPr>
        <p:spPr>
          <a:xfrm>
            <a:off x="198402" y="3932998"/>
            <a:ext cx="8031198" cy="457304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rmAutofit fontScale="77500" lnSpcReduction="20000"/>
          </a:bodyPr>
          <a:lstStyle/>
          <a:p>
            <a:pPr marL="747369" lvl="1" indent="-457200" algn="just" defTabSz="877823">
              <a:lnSpc>
                <a:spcPts val="3700"/>
              </a:lnSpc>
              <a:spcBef>
                <a:spcPts val="0"/>
              </a:spcBef>
              <a:buSzPct val="100000"/>
              <a:defRPr sz="2592" u="sng">
                <a:latin typeface="Helvetica"/>
                <a:ea typeface="Helvetica"/>
                <a:cs typeface="Helvetica"/>
                <a:sym typeface="Helvetica"/>
              </a:defRPr>
            </a:pPr>
            <a:r>
              <a:rPr lang="en-US" dirty="0"/>
              <a:t>Is there a significant effect of Constant Intensity Endurance Training on increasing the aerobic endurance of middle class runners?</a:t>
            </a:r>
          </a:p>
          <a:p>
            <a:pPr marL="747369" lvl="1" indent="-457200" algn="just" defTabSz="877823">
              <a:lnSpc>
                <a:spcPts val="3700"/>
              </a:lnSpc>
              <a:spcBef>
                <a:spcPts val="0"/>
              </a:spcBef>
              <a:buSzPct val="100000"/>
              <a:defRPr sz="2592" u="sng">
                <a:latin typeface="Helvetica"/>
                <a:ea typeface="Helvetica"/>
                <a:cs typeface="Helvetica"/>
                <a:sym typeface="Helvetica"/>
              </a:defRPr>
            </a:pPr>
            <a:r>
              <a:rPr lang="en-US" dirty="0"/>
              <a:t>Is there a significant effect of Low Intensity Interval Training on increasing the aerobic endurance of middle class runners?</a:t>
            </a:r>
          </a:p>
          <a:p>
            <a:pPr marL="747369" lvl="1" indent="-457200" algn="just" defTabSz="877823">
              <a:lnSpc>
                <a:spcPts val="3700"/>
              </a:lnSpc>
              <a:spcBef>
                <a:spcPts val="0"/>
              </a:spcBef>
              <a:buSzPct val="100000"/>
              <a:defRPr sz="2592" u="sng">
                <a:latin typeface="Helvetica"/>
                <a:ea typeface="Helvetica"/>
                <a:cs typeface="Helvetica"/>
                <a:sym typeface="Helvetica"/>
              </a:defRPr>
            </a:pPr>
            <a:r>
              <a:rPr lang="en-US" dirty="0"/>
              <a:t>Does Constant Intensity Endurance Training have a more significant effect than Low Intensity Interval Training on increasing the aerobic endurance of middle class runners?</a:t>
            </a:r>
            <a:endParaRPr dirty="0"/>
          </a:p>
        </p:txBody>
      </p:sp>
      <p:sp>
        <p:nvSpPr>
          <p:cNvPr id="178" name="POWER POINT…"/>
          <p:cNvSpPr txBox="1"/>
          <p:nvPr/>
        </p:nvSpPr>
        <p:spPr>
          <a:xfrm>
            <a:off x="1363553" y="2609016"/>
            <a:ext cx="6215661" cy="411508"/>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6124" tIns="36124" rIns="36124" bIns="36124" anchor="ctr">
            <a:spAutoFit/>
          </a:bodyPr>
          <a:lstStyle/>
          <a:p>
            <a:pPr>
              <a:lnSpc>
                <a:spcPct val="40000"/>
              </a:lnSpc>
              <a:defRPr sz="5000" b="1"/>
            </a:pPr>
            <a:r>
              <a:rPr lang="id-ID" sz="4000" dirty="0">
                <a:latin typeface="Aharoni" panose="02010803020104030203" pitchFamily="2" charset="-79"/>
                <a:cs typeface="Aharoni" panose="02010803020104030203" pitchFamily="2" charset="-79"/>
              </a:rPr>
              <a:t>PROBLEM FORMULATION</a:t>
            </a:r>
          </a:p>
        </p:txBody>
      </p:sp>
      <p:cxnSp>
        <p:nvCxnSpPr>
          <p:cNvPr id="3" name="Konektor Lurus 2">
            <a:extLst>
              <a:ext uri="{FF2B5EF4-FFF2-40B4-BE49-F238E27FC236}">
                <a16:creationId xmlns:a16="http://schemas.microsoft.com/office/drawing/2014/main" id="{9E5BD366-2B32-E97A-E752-0FA3ED83819E}"/>
              </a:ext>
            </a:extLst>
          </p:cNvPr>
          <p:cNvCxnSpPr/>
          <p:nvPr/>
        </p:nvCxnSpPr>
        <p:spPr>
          <a:xfrm>
            <a:off x="8973879" y="3380106"/>
            <a:ext cx="0" cy="4573047"/>
          </a:xfrm>
          <a:prstGeom prst="line">
            <a:avLst/>
          </a:prstGeom>
          <a:noFill/>
          <a:ln w="127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
        <p:nvSpPr>
          <p:cNvPr id="7" name="Kotak Teks 6">
            <a:extLst>
              <a:ext uri="{FF2B5EF4-FFF2-40B4-BE49-F238E27FC236}">
                <a16:creationId xmlns:a16="http://schemas.microsoft.com/office/drawing/2014/main" id="{36711DAF-078B-82E6-CE9A-8AAFC4540597}"/>
              </a:ext>
            </a:extLst>
          </p:cNvPr>
          <p:cNvSpPr txBox="1"/>
          <p:nvPr/>
        </p:nvSpPr>
        <p:spPr>
          <a:xfrm>
            <a:off x="9219611" y="3919484"/>
            <a:ext cx="7882858" cy="4237057"/>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42900" indent="-342900">
              <a:buFont typeface="Arial" panose="020B0604020202020204" pitchFamily="34" charset="0"/>
              <a:buChar char="•"/>
            </a:pPr>
            <a:r>
              <a:rPr lang="en-US" sz="2400" dirty="0"/>
              <a:t>To examine the significant effect of Constant Intensity Endurance Training on increasing the aerobic endurance of middle class runners.</a:t>
            </a:r>
          </a:p>
          <a:p>
            <a:pPr marL="342900" indent="-342900">
              <a:buFont typeface="Arial" panose="020B0604020202020204" pitchFamily="34" charset="0"/>
              <a:buChar char="•"/>
            </a:pPr>
            <a:r>
              <a:rPr lang="en-US" sz="2400" dirty="0"/>
              <a:t>To examine the significant effect of Low Intensity Interval Training on increasing the aerobic endurance of middle class runners.</a:t>
            </a:r>
          </a:p>
          <a:p>
            <a:pPr marL="342900" indent="-342900">
              <a:buFont typeface="Arial" panose="020B0604020202020204" pitchFamily="34" charset="0"/>
              <a:buChar char="•"/>
            </a:pPr>
            <a:r>
              <a:rPr lang="en-US" sz="2400" dirty="0"/>
              <a:t>To examine whether Constant Intensity Endurance Training has a more significant influence than Low Intensity Interval Training on increasing the aerobic endurance of middle class runners.</a:t>
            </a:r>
            <a:endParaRPr lang="id-ID" sz="2400" dirty="0"/>
          </a:p>
        </p:txBody>
      </p:sp>
      <p:sp>
        <p:nvSpPr>
          <p:cNvPr id="4" name="Kotak Teks 3">
            <a:extLst>
              <a:ext uri="{FF2B5EF4-FFF2-40B4-BE49-F238E27FC236}">
                <a16:creationId xmlns:a16="http://schemas.microsoft.com/office/drawing/2014/main" id="{4E9AC1DA-79F5-A710-3CBD-8C578E2AD359}"/>
              </a:ext>
            </a:extLst>
          </p:cNvPr>
          <p:cNvSpPr txBox="1"/>
          <p:nvPr/>
        </p:nvSpPr>
        <p:spPr>
          <a:xfrm>
            <a:off x="10235957" y="2623492"/>
            <a:ext cx="8810624" cy="430887"/>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ct val="40000"/>
              </a:lnSpc>
              <a:defRPr sz="5000" b="1"/>
            </a:pPr>
            <a:r>
              <a:rPr lang="id-ID" sz="4000" dirty="0">
                <a:latin typeface="Aharoni" panose="02010803020104030203" pitchFamily="2" charset="-79"/>
                <a:cs typeface="Aharoni" panose="02010803020104030203" pitchFamily="2" charset="-79"/>
              </a:rPr>
              <a:t>RESEARCH OBJECTIVES</a:t>
            </a:r>
            <a:endParaRPr lang="id-ID" sz="36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2370321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descr="Image">
            <a:extLst>
              <a:ext uri="{FF2B5EF4-FFF2-40B4-BE49-F238E27FC236}">
                <a16:creationId xmlns:a16="http://schemas.microsoft.com/office/drawing/2014/main" id="{3B0FC8C7-1838-2E3B-4998-14200ED19685}"/>
              </a:ext>
            </a:extLst>
          </p:cNvPr>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1" name="Kotak Teks 10">
            <a:extLst>
              <a:ext uri="{FF2B5EF4-FFF2-40B4-BE49-F238E27FC236}">
                <a16:creationId xmlns:a16="http://schemas.microsoft.com/office/drawing/2014/main" id="{88367D89-D70F-4A7F-09A6-DCE7C98D31C9}"/>
              </a:ext>
            </a:extLst>
          </p:cNvPr>
          <p:cNvSpPr txBox="1"/>
          <p:nvPr/>
        </p:nvSpPr>
        <p:spPr>
          <a:xfrm>
            <a:off x="824593" y="4876799"/>
            <a:ext cx="3878035" cy="650947"/>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ct val="40000"/>
              </a:lnSpc>
              <a:defRPr sz="5000" b="1"/>
            </a:pPr>
            <a:r>
              <a:rPr lang="id-ID" sz="6600" dirty="0">
                <a:latin typeface="Aharoni" panose="02010803020104030203" pitchFamily="2" charset="-79"/>
                <a:cs typeface="Aharoni" panose="02010803020104030203" pitchFamily="2" charset="-79"/>
              </a:rPr>
              <a:t>METHOD</a:t>
            </a:r>
          </a:p>
        </p:txBody>
      </p:sp>
      <p:sp>
        <p:nvSpPr>
          <p:cNvPr id="13" name="Kotak Teks 12">
            <a:extLst>
              <a:ext uri="{FF2B5EF4-FFF2-40B4-BE49-F238E27FC236}">
                <a16:creationId xmlns:a16="http://schemas.microsoft.com/office/drawing/2014/main" id="{AAC5D6C3-B152-2BD6-828D-51BA645FFD5C}"/>
              </a:ext>
            </a:extLst>
          </p:cNvPr>
          <p:cNvSpPr txBox="1"/>
          <p:nvPr/>
        </p:nvSpPr>
        <p:spPr>
          <a:xfrm>
            <a:off x="7445829" y="889734"/>
            <a:ext cx="9567635" cy="863313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290169" lvl="1" indent="0" defTabSz="877823">
              <a:lnSpc>
                <a:spcPts val="3700"/>
              </a:lnSpc>
              <a:spcBef>
                <a:spcPts val="0"/>
              </a:spcBef>
              <a:buSzPct val="100000"/>
              <a:buNone/>
              <a:defRPr sz="2592" u="sng">
                <a:latin typeface="Helvetica"/>
                <a:ea typeface="Helvetica"/>
                <a:cs typeface="Helvetica"/>
                <a:sym typeface="Helvetica"/>
              </a:defRPr>
            </a:pPr>
            <a:r>
              <a:rPr lang="en-US" sz="3200" dirty="0"/>
              <a:t>Experimental method</a:t>
            </a:r>
          </a:p>
          <a:p>
            <a:pPr marL="290169" lvl="1" indent="0" defTabSz="877823">
              <a:lnSpc>
                <a:spcPts val="3700"/>
              </a:lnSpc>
              <a:spcBef>
                <a:spcPts val="0"/>
              </a:spcBef>
              <a:buSzPct val="100000"/>
              <a:buNone/>
              <a:defRPr sz="2592" u="sng">
                <a:latin typeface="Helvetica"/>
                <a:ea typeface="Helvetica"/>
                <a:cs typeface="Helvetica"/>
                <a:sym typeface="Helvetica"/>
              </a:defRPr>
            </a:pPr>
            <a:endParaRPr lang="id-ID" sz="3200" dirty="0"/>
          </a:p>
          <a:p>
            <a:pPr marL="290169" lvl="1" indent="0" defTabSz="877823">
              <a:lnSpc>
                <a:spcPts val="3700"/>
              </a:lnSpc>
              <a:spcBef>
                <a:spcPts val="0"/>
              </a:spcBef>
              <a:buSzPct val="100000"/>
              <a:buNone/>
              <a:defRPr sz="2592" u="sng">
                <a:latin typeface="Helvetica"/>
                <a:ea typeface="Helvetica"/>
                <a:cs typeface="Helvetica"/>
                <a:sym typeface="Helvetica"/>
              </a:defRPr>
            </a:pPr>
            <a:r>
              <a:rPr lang="id-ID" sz="3200" dirty="0" err="1"/>
              <a:t>Purposive</a:t>
            </a:r>
            <a:r>
              <a:rPr lang="id-ID" sz="3200" dirty="0"/>
              <a:t> Sampling</a:t>
            </a:r>
          </a:p>
          <a:p>
            <a:pPr marL="290169" lvl="1" indent="0" defTabSz="877823">
              <a:lnSpc>
                <a:spcPts val="3700"/>
              </a:lnSpc>
              <a:spcBef>
                <a:spcPts val="0"/>
              </a:spcBef>
              <a:buSzPct val="100000"/>
              <a:buNone/>
              <a:defRPr sz="2592" u="sng">
                <a:latin typeface="Helvetica"/>
                <a:ea typeface="Helvetica"/>
                <a:cs typeface="Helvetica"/>
                <a:sym typeface="Helvetica"/>
              </a:defRPr>
            </a:pPr>
            <a:endParaRPr lang="id-ID" sz="3200" dirty="0"/>
          </a:p>
          <a:p>
            <a:pPr marL="290169" lvl="1" indent="0" defTabSz="877823">
              <a:lnSpc>
                <a:spcPts val="3700"/>
              </a:lnSpc>
              <a:spcBef>
                <a:spcPts val="0"/>
              </a:spcBef>
              <a:buSzPct val="100000"/>
              <a:buNone/>
              <a:defRPr sz="2592" u="sng">
                <a:latin typeface="Helvetica"/>
                <a:ea typeface="Helvetica"/>
                <a:cs typeface="Helvetica"/>
                <a:sym typeface="Helvetica"/>
              </a:defRPr>
            </a:pPr>
            <a:r>
              <a:rPr lang="en-US" sz="3200" dirty="0"/>
              <a:t>Two groups pretest posttest group design</a:t>
            </a:r>
          </a:p>
          <a:p>
            <a:pPr marL="290169" lvl="1" indent="0" defTabSz="877823">
              <a:lnSpc>
                <a:spcPts val="3700"/>
              </a:lnSpc>
              <a:spcBef>
                <a:spcPts val="0"/>
              </a:spcBef>
              <a:buSzPct val="100000"/>
              <a:buNone/>
              <a:defRPr sz="2592" u="sng">
                <a:latin typeface="Helvetica"/>
                <a:ea typeface="Helvetica"/>
                <a:cs typeface="Helvetica"/>
                <a:sym typeface="Helvetica"/>
              </a:defRPr>
            </a:pPr>
            <a:endParaRPr lang="en-US" sz="3200" dirty="0"/>
          </a:p>
          <a:p>
            <a:pPr marL="290169" lvl="1" indent="0" defTabSz="877823">
              <a:lnSpc>
                <a:spcPts val="3700"/>
              </a:lnSpc>
              <a:spcBef>
                <a:spcPts val="0"/>
              </a:spcBef>
              <a:buSzPct val="100000"/>
              <a:buNone/>
              <a:defRPr sz="2592" u="sng">
                <a:latin typeface="Helvetica"/>
                <a:ea typeface="Helvetica"/>
                <a:cs typeface="Helvetica"/>
                <a:sym typeface="Helvetica"/>
              </a:defRPr>
            </a:pPr>
            <a:r>
              <a:rPr lang="en-US" sz="2000" dirty="0"/>
              <a:t>The population in this study was middle class runners in the JONG BOBAR running community, the sample used was 10 male people who were divided into 2 groups using the A-B-B-A ordinal pairing technique</a:t>
            </a:r>
            <a:r>
              <a:rPr lang="id-ID" sz="3200" dirty="0"/>
              <a:t>.</a:t>
            </a:r>
          </a:p>
          <a:p>
            <a:pPr marL="290169" lvl="1" indent="0" defTabSz="877823">
              <a:lnSpc>
                <a:spcPts val="3700"/>
              </a:lnSpc>
              <a:spcBef>
                <a:spcPts val="0"/>
              </a:spcBef>
              <a:buSzPct val="100000"/>
              <a:buNone/>
              <a:defRPr sz="2592" u="sng">
                <a:latin typeface="Helvetica"/>
                <a:ea typeface="Helvetica"/>
                <a:cs typeface="Helvetica"/>
                <a:sym typeface="Helvetica"/>
              </a:defRPr>
            </a:pPr>
            <a:endParaRPr lang="id-ID" sz="3200" dirty="0"/>
          </a:p>
          <a:p>
            <a:pPr marL="290169" lvl="1" indent="0" defTabSz="877823">
              <a:lnSpc>
                <a:spcPts val="3700"/>
              </a:lnSpc>
              <a:spcBef>
                <a:spcPts val="0"/>
              </a:spcBef>
              <a:buSzPct val="100000"/>
              <a:buNone/>
              <a:defRPr sz="2592" u="sng">
                <a:latin typeface="Helvetica"/>
                <a:ea typeface="Helvetica"/>
                <a:cs typeface="Helvetica"/>
                <a:sym typeface="Helvetica"/>
              </a:defRPr>
            </a:pPr>
            <a:r>
              <a:rPr lang="en-US" sz="3200" dirty="0"/>
              <a:t>The research instrument used was the 2.4 km Running Test</a:t>
            </a:r>
            <a:r>
              <a:rPr lang="id-ID" sz="3200" dirty="0"/>
              <a:t>.</a:t>
            </a:r>
          </a:p>
          <a:p>
            <a:pPr marL="290169" lvl="1" indent="0" defTabSz="877823">
              <a:lnSpc>
                <a:spcPts val="3700"/>
              </a:lnSpc>
              <a:spcBef>
                <a:spcPts val="0"/>
              </a:spcBef>
              <a:buSzPct val="100000"/>
              <a:buNone/>
              <a:defRPr sz="2592" u="sng">
                <a:latin typeface="Helvetica"/>
                <a:ea typeface="Helvetica"/>
                <a:cs typeface="Helvetica"/>
                <a:sym typeface="Helvetica"/>
              </a:defRPr>
            </a:pPr>
            <a:endParaRPr lang="en-US" sz="3200" dirty="0"/>
          </a:p>
          <a:p>
            <a:pPr marL="290169" lvl="1" indent="0" defTabSz="877823">
              <a:lnSpc>
                <a:spcPts val="3700"/>
              </a:lnSpc>
              <a:spcBef>
                <a:spcPts val="0"/>
              </a:spcBef>
              <a:buSzPct val="100000"/>
              <a:buNone/>
              <a:defRPr sz="2592" u="sng">
                <a:latin typeface="Helvetica"/>
                <a:ea typeface="Helvetica"/>
                <a:cs typeface="Helvetica"/>
                <a:sym typeface="Helvetica"/>
              </a:defRPr>
            </a:pPr>
            <a:r>
              <a:rPr lang="en-US" sz="3200" dirty="0"/>
              <a:t>Data analysis</a:t>
            </a:r>
          </a:p>
          <a:p>
            <a:pPr marL="290169" lvl="1" indent="0" defTabSz="877823">
              <a:lnSpc>
                <a:spcPts val="3700"/>
              </a:lnSpc>
              <a:spcBef>
                <a:spcPts val="0"/>
              </a:spcBef>
              <a:buSzPct val="100000"/>
              <a:buNone/>
              <a:defRPr sz="2592" u="sng">
                <a:latin typeface="Helvetica"/>
                <a:ea typeface="Helvetica"/>
                <a:cs typeface="Helvetica"/>
                <a:sym typeface="Helvetica"/>
              </a:defRPr>
            </a:pPr>
            <a:r>
              <a:rPr lang="en-US" sz="3200" dirty="0"/>
              <a:t>1). Normality test</a:t>
            </a:r>
          </a:p>
          <a:p>
            <a:pPr marL="290169" lvl="1" indent="0" defTabSz="877823">
              <a:lnSpc>
                <a:spcPts val="3700"/>
              </a:lnSpc>
              <a:spcBef>
                <a:spcPts val="0"/>
              </a:spcBef>
              <a:buSzPct val="100000"/>
              <a:buNone/>
              <a:defRPr sz="2592" u="sng">
                <a:latin typeface="Helvetica"/>
                <a:ea typeface="Helvetica"/>
                <a:cs typeface="Helvetica"/>
                <a:sym typeface="Helvetica"/>
              </a:defRPr>
            </a:pPr>
            <a:r>
              <a:rPr lang="en-US" sz="3200" dirty="0"/>
              <a:t>2). Homogeneity test</a:t>
            </a:r>
          </a:p>
          <a:p>
            <a:pPr marL="290169" lvl="1" indent="0" defTabSz="877823">
              <a:lnSpc>
                <a:spcPts val="3700"/>
              </a:lnSpc>
              <a:spcBef>
                <a:spcPts val="0"/>
              </a:spcBef>
              <a:buSzPct val="100000"/>
              <a:buNone/>
              <a:defRPr sz="2592" u="sng">
                <a:latin typeface="Helvetica"/>
                <a:ea typeface="Helvetica"/>
                <a:cs typeface="Helvetica"/>
                <a:sym typeface="Helvetica"/>
              </a:defRPr>
            </a:pPr>
            <a:r>
              <a:rPr lang="en-US" sz="3200" dirty="0"/>
              <a:t>3). Paired Sample </a:t>
            </a:r>
            <a:r>
              <a:rPr lang="id-ID" sz="3200" dirty="0"/>
              <a:t>T-T</a:t>
            </a:r>
            <a:r>
              <a:rPr lang="en-US" sz="3200" dirty="0" err="1"/>
              <a:t>est</a:t>
            </a:r>
            <a:endParaRPr lang="en-US" sz="3200" dirty="0"/>
          </a:p>
          <a:p>
            <a:pPr marL="290169" lvl="1" indent="0" defTabSz="877823">
              <a:lnSpc>
                <a:spcPts val="3700"/>
              </a:lnSpc>
              <a:spcBef>
                <a:spcPts val="0"/>
              </a:spcBef>
              <a:buSzPct val="100000"/>
              <a:buNone/>
              <a:defRPr sz="2592" u="sng">
                <a:latin typeface="Helvetica"/>
                <a:ea typeface="Helvetica"/>
                <a:cs typeface="Helvetica"/>
                <a:sym typeface="Helvetica"/>
              </a:defRPr>
            </a:pPr>
            <a:r>
              <a:rPr lang="en-US" sz="3200" dirty="0"/>
              <a:t>4). Independent Sample T-Test</a:t>
            </a:r>
          </a:p>
        </p:txBody>
      </p:sp>
    </p:spTree>
    <p:extLst>
      <p:ext uri="{BB962C8B-B14F-4D97-AF65-F5344CB8AC3E}">
        <p14:creationId xmlns:p14="http://schemas.microsoft.com/office/powerpoint/2010/main" val="2684656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descr="Image">
            <a:extLst>
              <a:ext uri="{FF2B5EF4-FFF2-40B4-BE49-F238E27FC236}">
                <a16:creationId xmlns:a16="http://schemas.microsoft.com/office/drawing/2014/main" id="{01AECD6A-4395-EA7C-2167-5CB344A52FC3}"/>
              </a:ext>
            </a:extLst>
          </p:cNvPr>
          <p:cNvPicPr>
            <a:picLocks noChangeAspect="1"/>
          </p:cNvPicPr>
          <p:nvPr/>
        </p:nvPicPr>
        <p:blipFill>
          <a:blip r:embed="rId3"/>
          <a:stretch>
            <a:fillRect/>
          </a:stretch>
        </p:blipFill>
        <p:spPr>
          <a:xfrm>
            <a:off x="0" y="0"/>
            <a:ext cx="17348200" cy="9753600"/>
          </a:xfrm>
          <a:prstGeom prst="rect">
            <a:avLst/>
          </a:prstGeom>
          <a:ln w="3175">
            <a:miter lim="400000"/>
          </a:ln>
        </p:spPr>
      </p:pic>
      <p:sp>
        <p:nvSpPr>
          <p:cNvPr id="7" name="Kotak Teks 6">
            <a:extLst>
              <a:ext uri="{FF2B5EF4-FFF2-40B4-BE49-F238E27FC236}">
                <a16:creationId xmlns:a16="http://schemas.microsoft.com/office/drawing/2014/main" id="{82B35576-9234-3A06-5D4F-382F4FE05BD9}"/>
              </a:ext>
            </a:extLst>
          </p:cNvPr>
          <p:cNvSpPr txBox="1"/>
          <p:nvPr/>
        </p:nvSpPr>
        <p:spPr>
          <a:xfrm>
            <a:off x="232682" y="4584766"/>
            <a:ext cx="4768854" cy="101566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ct val="100000"/>
              </a:lnSpc>
            </a:pPr>
            <a:r>
              <a:rPr lang="id-ID" sz="6000" dirty="0">
                <a:latin typeface="Aharoni" panose="02010803020104030203" pitchFamily="2" charset="-79"/>
                <a:cs typeface="Aharoni" panose="02010803020104030203" pitchFamily="2" charset="-79"/>
              </a:rPr>
              <a:t>RESULT</a:t>
            </a:r>
            <a:endParaRPr lang="id-ID" sz="6000" dirty="0"/>
          </a:p>
        </p:txBody>
      </p:sp>
      <p:graphicFrame>
        <p:nvGraphicFramePr>
          <p:cNvPr id="8" name="Chart 7">
            <a:extLst>
              <a:ext uri="{FF2B5EF4-FFF2-40B4-BE49-F238E27FC236}">
                <a16:creationId xmlns:a16="http://schemas.microsoft.com/office/drawing/2014/main" id="{38C8A66B-8138-535C-6E21-C93B43630E70}"/>
              </a:ext>
            </a:extLst>
          </p:cNvPr>
          <p:cNvGraphicFramePr/>
          <p:nvPr>
            <p:extLst>
              <p:ext uri="{D42A27DB-BD31-4B8C-83A1-F6EECF244321}">
                <p14:modId xmlns:p14="http://schemas.microsoft.com/office/powerpoint/2010/main" val="2569898038"/>
              </p:ext>
            </p:extLst>
          </p:nvPr>
        </p:nvGraphicFramePr>
        <p:xfrm>
          <a:off x="3251031" y="1482435"/>
          <a:ext cx="2373165" cy="768927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a:extLst>
              <a:ext uri="{FF2B5EF4-FFF2-40B4-BE49-F238E27FC236}">
                <a16:creationId xmlns:a16="http://schemas.microsoft.com/office/drawing/2014/main" id="{15983190-4720-87EE-9B23-7F46F9D888D4}"/>
              </a:ext>
            </a:extLst>
          </p:cNvPr>
          <p:cNvGraphicFramePr/>
          <p:nvPr>
            <p:extLst>
              <p:ext uri="{D42A27DB-BD31-4B8C-83A1-F6EECF244321}">
                <p14:modId xmlns:p14="http://schemas.microsoft.com/office/powerpoint/2010/main" val="115199556"/>
              </p:ext>
            </p:extLst>
          </p:nvPr>
        </p:nvGraphicFramePr>
        <p:xfrm>
          <a:off x="6141422" y="1482435"/>
          <a:ext cx="2373165" cy="768927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Chart 9">
            <a:extLst>
              <a:ext uri="{FF2B5EF4-FFF2-40B4-BE49-F238E27FC236}">
                <a16:creationId xmlns:a16="http://schemas.microsoft.com/office/drawing/2014/main" id="{8FDF611E-66DE-C63A-FAA0-4C524E8A49AD}"/>
              </a:ext>
            </a:extLst>
          </p:cNvPr>
          <p:cNvGraphicFramePr/>
          <p:nvPr>
            <p:extLst>
              <p:ext uri="{D42A27DB-BD31-4B8C-83A1-F6EECF244321}">
                <p14:modId xmlns:p14="http://schemas.microsoft.com/office/powerpoint/2010/main" val="3401841415"/>
              </p:ext>
            </p:extLst>
          </p:nvPr>
        </p:nvGraphicFramePr>
        <p:xfrm>
          <a:off x="9031813" y="1482435"/>
          <a:ext cx="7399678" cy="7689273"/>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6899432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descr="Image">
            <a:extLst>
              <a:ext uri="{FF2B5EF4-FFF2-40B4-BE49-F238E27FC236}">
                <a16:creationId xmlns:a16="http://schemas.microsoft.com/office/drawing/2014/main" id="{01AECD6A-4395-EA7C-2167-5CB344A52FC3}"/>
              </a:ext>
            </a:extLst>
          </p:cNvPr>
          <p:cNvPicPr>
            <a:picLocks noChangeAspect="1"/>
          </p:cNvPicPr>
          <p:nvPr/>
        </p:nvPicPr>
        <p:blipFill>
          <a:blip r:embed="rId3"/>
          <a:stretch>
            <a:fillRect/>
          </a:stretch>
        </p:blipFill>
        <p:spPr>
          <a:xfrm>
            <a:off x="0" y="0"/>
            <a:ext cx="17348200" cy="9753600"/>
          </a:xfrm>
          <a:prstGeom prst="rect">
            <a:avLst/>
          </a:prstGeom>
          <a:ln w="3175">
            <a:miter lim="400000"/>
          </a:ln>
        </p:spPr>
      </p:pic>
      <p:sp>
        <p:nvSpPr>
          <p:cNvPr id="7" name="Kotak Teks 6">
            <a:extLst>
              <a:ext uri="{FF2B5EF4-FFF2-40B4-BE49-F238E27FC236}">
                <a16:creationId xmlns:a16="http://schemas.microsoft.com/office/drawing/2014/main" id="{82B35576-9234-3A06-5D4F-382F4FE05BD9}"/>
              </a:ext>
            </a:extLst>
          </p:cNvPr>
          <p:cNvSpPr txBox="1"/>
          <p:nvPr/>
        </p:nvSpPr>
        <p:spPr>
          <a:xfrm>
            <a:off x="232682" y="4584766"/>
            <a:ext cx="4768854" cy="101566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ct val="100000"/>
              </a:lnSpc>
            </a:pPr>
            <a:r>
              <a:rPr lang="id-ID" sz="6000" dirty="0">
                <a:latin typeface="Aharoni" panose="02010803020104030203" pitchFamily="2" charset="-79"/>
                <a:cs typeface="Aharoni" panose="02010803020104030203" pitchFamily="2" charset="-79"/>
              </a:rPr>
              <a:t>DISCUSSION</a:t>
            </a:r>
            <a:endParaRPr lang="id-ID" sz="6000" dirty="0"/>
          </a:p>
        </p:txBody>
      </p:sp>
      <p:sp>
        <p:nvSpPr>
          <p:cNvPr id="2" name="Kotak Teks 6">
            <a:extLst>
              <a:ext uri="{FF2B5EF4-FFF2-40B4-BE49-F238E27FC236}">
                <a16:creationId xmlns:a16="http://schemas.microsoft.com/office/drawing/2014/main" id="{21AD971A-516B-DBC4-3F74-237ED82BEC8E}"/>
              </a:ext>
            </a:extLst>
          </p:cNvPr>
          <p:cNvSpPr txBox="1"/>
          <p:nvPr/>
        </p:nvSpPr>
        <p:spPr>
          <a:xfrm>
            <a:off x="5001536" y="979676"/>
            <a:ext cx="11881300" cy="8225842"/>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42900" indent="-342900" algn="just">
              <a:buFont typeface="Arial" panose="020B0604020202020204" pitchFamily="34" charset="0"/>
              <a:buChar char="•"/>
            </a:pPr>
            <a:r>
              <a:rPr lang="en-US" sz="2400" dirty="0"/>
              <a:t>The CIET provides an increase in the aerobic endurance of middle class runners due to several factors such as cardiovascular adaptation in middle class runners which stimulates and increases the efficiency of the heart and lungs, as well as increasing the body's capacity to transport oxygen. This is in line with research conducted (Faisal &amp; </a:t>
            </a:r>
            <a:r>
              <a:rPr lang="en-US" sz="2400" dirty="0" err="1"/>
              <a:t>Indrayogi</a:t>
            </a:r>
            <a:r>
              <a:rPr lang="en-US" sz="2400" dirty="0"/>
              <a:t>, 2021) that training with continuous methods such as constant intensity endurance training is an effective method for increasing aerobic endurance</a:t>
            </a:r>
            <a:endParaRPr lang="id-ID" sz="2400" dirty="0"/>
          </a:p>
          <a:p>
            <a:pPr marL="342900" indent="-342900" algn="just">
              <a:buFont typeface="Arial" panose="020B0604020202020204" pitchFamily="34" charset="0"/>
              <a:buChar char="•"/>
            </a:pPr>
            <a:r>
              <a:rPr lang="en-US" sz="2400" dirty="0"/>
              <a:t>This LIIT method has been proven to have a significant effect on increasing the aerobic endurance of middle class runners, explained in the study (</a:t>
            </a:r>
            <a:r>
              <a:rPr lang="en-US" sz="2400" dirty="0" err="1"/>
              <a:t>Jatmikanto</a:t>
            </a:r>
            <a:r>
              <a:rPr lang="en-US" sz="2400" dirty="0"/>
              <a:t>, 2023) that interval training has a system that can be adjusted to the needs of athletes by repeating and continuing with recovery with a certain ratio. In addition, this exercise can improve and increase the level of physical performance such as minimizing the production of lactic acid in muscles, oxygen absorption and maximum aerobic capacity</a:t>
            </a:r>
          </a:p>
          <a:p>
            <a:pPr marL="342900" indent="-342900" algn="just">
              <a:buFont typeface="Arial" panose="020B0604020202020204" pitchFamily="34" charset="0"/>
              <a:buChar char="•"/>
            </a:pPr>
            <a:r>
              <a:rPr lang="en-US" sz="2400" dirty="0"/>
              <a:t>Although constant intensity endurance training is more superior, in fact the findings prove that constant intensity endurance training does have a better effect than low intensity interval training by looking at the average results of the Posttest-pretest of both methods, but after statistical calculations were carried out, it was proven that there was no significant difference in the effect on increasing the aerobic endurance of middle class runners between constant intensity endurance training and low intensity interval training. Both have the same increase but none is superior in increasing aerobic endurance (VO2max).</a:t>
            </a:r>
            <a:endParaRPr lang="id-ID" sz="2400" dirty="0"/>
          </a:p>
        </p:txBody>
      </p:sp>
    </p:spTree>
    <p:extLst>
      <p:ext uri="{BB962C8B-B14F-4D97-AF65-F5344CB8AC3E}">
        <p14:creationId xmlns:p14="http://schemas.microsoft.com/office/powerpoint/2010/main" val="363568576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descr="Image">
            <a:extLst>
              <a:ext uri="{FF2B5EF4-FFF2-40B4-BE49-F238E27FC236}">
                <a16:creationId xmlns:a16="http://schemas.microsoft.com/office/drawing/2014/main" id="{CE4AEC43-0C4E-BF0A-D51C-E3F836CF52A9}"/>
              </a:ext>
            </a:extLst>
          </p:cNvPr>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7" name="Kotak Teks 6">
            <a:extLst>
              <a:ext uri="{FF2B5EF4-FFF2-40B4-BE49-F238E27FC236}">
                <a16:creationId xmlns:a16="http://schemas.microsoft.com/office/drawing/2014/main" id="{D52A661B-84FB-6119-AC4E-37C636D24EE9}"/>
              </a:ext>
            </a:extLst>
          </p:cNvPr>
          <p:cNvSpPr txBox="1"/>
          <p:nvPr/>
        </p:nvSpPr>
        <p:spPr>
          <a:xfrm>
            <a:off x="7433733" y="1951160"/>
            <a:ext cx="8906932" cy="791601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514350" indent="-514350">
              <a:buAutoNum type="arabicPeriod"/>
            </a:pPr>
            <a:r>
              <a:rPr lang="en-US" dirty="0"/>
              <a:t>There is a significant influence of Constant Intensity Endurance Training on increasing the aerobic endurance of middle class runners.</a:t>
            </a:r>
            <a:endParaRPr lang="id-ID" dirty="0"/>
          </a:p>
          <a:p>
            <a:pPr marL="514350" indent="-514350">
              <a:buAutoNum type="arabicPeriod"/>
            </a:pPr>
            <a:r>
              <a:rPr lang="en-US" dirty="0"/>
              <a:t>There is a significant influence of Low Intensity Interval Training on increasing the aerobic endurance of middle class runners.</a:t>
            </a:r>
          </a:p>
          <a:p>
            <a:pPr marL="514350" indent="-514350">
              <a:buAutoNum type="arabicPeriod"/>
            </a:pPr>
            <a:r>
              <a:rPr lang="en-US" dirty="0"/>
              <a:t>There is no significant difference in the influence between Constant Intensity Endurance Training and Low Intensity Interval Training on increasing the aerobic endurance of middle class runners.</a:t>
            </a:r>
          </a:p>
          <a:p>
            <a:pPr marL="514350" indent="-514350">
              <a:buAutoNum type="arabicPeriod"/>
            </a:pPr>
            <a:endParaRPr lang="id-ID" dirty="0"/>
          </a:p>
        </p:txBody>
      </p:sp>
      <p:sp>
        <p:nvSpPr>
          <p:cNvPr id="9" name="Kotak Teks 8">
            <a:extLst>
              <a:ext uri="{FF2B5EF4-FFF2-40B4-BE49-F238E27FC236}">
                <a16:creationId xmlns:a16="http://schemas.microsoft.com/office/drawing/2014/main" id="{F0920452-EB4E-A909-182A-07765CCFC0C0}"/>
              </a:ext>
            </a:extLst>
          </p:cNvPr>
          <p:cNvSpPr txBox="1"/>
          <p:nvPr/>
        </p:nvSpPr>
        <p:spPr>
          <a:xfrm>
            <a:off x="0" y="4553631"/>
            <a:ext cx="6104464" cy="101566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ct val="100000"/>
              </a:lnSpc>
            </a:pPr>
            <a:r>
              <a:rPr lang="id-ID" sz="6000" dirty="0">
                <a:latin typeface="Aharoni" panose="02010803020104030203" pitchFamily="2" charset="-79"/>
                <a:cs typeface="Aharoni" panose="02010803020104030203" pitchFamily="2" charset="-79"/>
              </a:rPr>
              <a:t>CONCLUSSION</a:t>
            </a:r>
            <a:endParaRPr lang="id-ID" sz="6000" dirty="0"/>
          </a:p>
        </p:txBody>
      </p:sp>
    </p:spTree>
    <p:extLst>
      <p:ext uri="{BB962C8B-B14F-4D97-AF65-F5344CB8AC3E}">
        <p14:creationId xmlns:p14="http://schemas.microsoft.com/office/powerpoint/2010/main" val="1534041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descr="Image">
            <a:extLst>
              <a:ext uri="{FF2B5EF4-FFF2-40B4-BE49-F238E27FC236}">
                <a16:creationId xmlns:a16="http://schemas.microsoft.com/office/drawing/2014/main" id="{3E870FC7-80A9-DD52-8B71-F7ACEEB8DBFC}"/>
              </a:ext>
            </a:extLst>
          </p:cNvPr>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7" name="Kotak Teks 6">
            <a:extLst>
              <a:ext uri="{FF2B5EF4-FFF2-40B4-BE49-F238E27FC236}">
                <a16:creationId xmlns:a16="http://schemas.microsoft.com/office/drawing/2014/main" id="{92DE798F-0B29-2EC2-1510-28E9381BD24B}"/>
              </a:ext>
            </a:extLst>
          </p:cNvPr>
          <p:cNvSpPr txBox="1"/>
          <p:nvPr/>
        </p:nvSpPr>
        <p:spPr>
          <a:xfrm>
            <a:off x="457200" y="4553634"/>
            <a:ext cx="4572000" cy="101566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ct val="100000"/>
              </a:lnSpc>
            </a:pPr>
            <a:r>
              <a:rPr lang="id-ID" sz="6000" dirty="0">
                <a:latin typeface="Aharoni" panose="02010803020104030203" pitchFamily="2" charset="-79"/>
                <a:cs typeface="Aharoni" panose="02010803020104030203" pitchFamily="2" charset="-79"/>
              </a:rPr>
              <a:t>REFERENCES</a:t>
            </a:r>
            <a:endParaRPr lang="id-ID" sz="6000" dirty="0"/>
          </a:p>
        </p:txBody>
      </p:sp>
      <p:sp>
        <p:nvSpPr>
          <p:cNvPr id="9" name="Kotak Teks 8">
            <a:extLst>
              <a:ext uri="{FF2B5EF4-FFF2-40B4-BE49-F238E27FC236}">
                <a16:creationId xmlns:a16="http://schemas.microsoft.com/office/drawing/2014/main" id="{D7E506C0-1F98-2B0E-C0FD-9CE58F68AFC1}"/>
              </a:ext>
            </a:extLst>
          </p:cNvPr>
          <p:cNvSpPr txBox="1"/>
          <p:nvPr/>
        </p:nvSpPr>
        <p:spPr>
          <a:xfrm>
            <a:off x="6907144" y="164167"/>
            <a:ext cx="9983856" cy="13149818"/>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42900" indent="-342900">
              <a:lnSpc>
                <a:spcPct val="107000"/>
              </a:lnSpc>
              <a:spcBef>
                <a:spcPts val="500"/>
              </a:spcBef>
              <a:spcAft>
                <a:spcPts val="200"/>
              </a:spcAft>
              <a:buAutoNum type="arabicPeriod"/>
            </a:pPr>
            <a:r>
              <a:rPr lang="id-ID" sz="1800" dirty="0">
                <a:effectLst/>
                <a:latin typeface="Times New Roman" panose="02020603050405020304" pitchFamily="18" charset="0"/>
                <a:ea typeface="Times New Roman" panose="02020603050405020304" pitchFamily="18" charset="0"/>
              </a:rPr>
              <a:t>Anshori, R. F. (2015). </a:t>
            </a:r>
            <a:r>
              <a:rPr lang="id-ID" sz="1800" i="1" dirty="0">
                <a:effectLst/>
                <a:latin typeface="Times New Roman" panose="02020603050405020304" pitchFamily="18" charset="0"/>
                <a:ea typeface="Times New Roman" panose="02020603050405020304" pitchFamily="18" charset="0"/>
              </a:rPr>
              <a:t>Ridwan Firdaus Anshori, 2015 Perbandingan Metode Continous Training Dan Interval Training Terhadap Peningkatan Daya Tahan Aerobik Pada Atlet Sepakbola Universitas Pendidikan Indonesia | Repository.Upi.EduPerpustakaan.Upi.Edu</a:t>
            </a:r>
            <a:r>
              <a:rPr lang="id-ID" sz="1800" dirty="0">
                <a:effectLst/>
                <a:latin typeface="Times New Roman" panose="02020603050405020304" pitchFamily="18" charset="0"/>
                <a:ea typeface="Times New Roman" panose="02020603050405020304" pitchFamily="18" charset="0"/>
              </a:rPr>
              <a:t>Http://Repository.Upi.Edu/Id/Eprint/17374</a:t>
            </a:r>
            <a:r>
              <a:rPr lang="id-ID" sz="1800" kern="0" dirty="0">
                <a:effectLst/>
                <a:ea typeface="Calibri" panose="020F0502020204030204" pitchFamily="34" charset="0"/>
                <a:cs typeface="Times New Roman" panose="02020603050405020304" pitchFamily="18" charset="0"/>
              </a:rPr>
              <a:t>.</a:t>
            </a:r>
          </a:p>
          <a:p>
            <a:pPr marL="342900" indent="-342900">
              <a:lnSpc>
                <a:spcPct val="107000"/>
              </a:lnSpc>
              <a:spcBef>
                <a:spcPts val="500"/>
              </a:spcBef>
              <a:spcAft>
                <a:spcPts val="200"/>
              </a:spcAft>
              <a:buFontTx/>
              <a:buAutoNum type="arabicPeriod"/>
            </a:pPr>
            <a:r>
              <a:rPr lang="id-ID" sz="1800" dirty="0">
                <a:effectLst/>
                <a:latin typeface="Times New Roman" panose="02020603050405020304" pitchFamily="18" charset="0"/>
                <a:ea typeface="Times New Roman" panose="02020603050405020304" pitchFamily="18" charset="0"/>
              </a:rPr>
              <a:t>Diyawitama, F. (2020). Analisis Hubungan Kelelahan (Fatigue) Dengan Keseimbangan (Balance) Pada Pemain Futsal Usia Binaan. </a:t>
            </a:r>
            <a:r>
              <a:rPr lang="id-ID" sz="1800" i="1" dirty="0">
                <a:effectLst/>
                <a:latin typeface="Times New Roman" panose="02020603050405020304" pitchFamily="18" charset="0"/>
                <a:ea typeface="Times New Roman" panose="02020603050405020304" pitchFamily="18" charset="0"/>
              </a:rPr>
              <a:t>Energy For Sustainable Development: Demand, Supply, Conversion And Management</a:t>
            </a:r>
            <a:r>
              <a:rPr lang="id-ID" sz="1800" dirty="0">
                <a:effectLst/>
                <a:latin typeface="Times New Roman" panose="02020603050405020304" pitchFamily="18" charset="0"/>
                <a:ea typeface="Times New Roman" panose="02020603050405020304" pitchFamily="18" charset="0"/>
              </a:rPr>
              <a:t>, 1–14</a:t>
            </a:r>
            <a:r>
              <a:rPr lang="id-ID" sz="1800" kern="0" dirty="0">
                <a:effectLst/>
                <a:ea typeface="Calibri" panose="020F0502020204030204" pitchFamily="34" charset="0"/>
                <a:cs typeface="Times New Roman" panose="02020603050405020304" pitchFamily="18" charset="0"/>
              </a:rPr>
              <a:t>.</a:t>
            </a:r>
            <a:endParaRPr lang="id-ID" sz="1800" kern="100" dirty="0">
              <a:effectLst/>
              <a:ea typeface="Calibri" panose="020F0502020204030204" pitchFamily="34" charset="0"/>
              <a:cs typeface="Times New Roman" panose="02020603050405020304" pitchFamily="18" charset="0"/>
            </a:endParaRPr>
          </a:p>
          <a:p>
            <a:pPr marL="342900" indent="-342900">
              <a:lnSpc>
                <a:spcPct val="107000"/>
              </a:lnSpc>
              <a:spcBef>
                <a:spcPts val="500"/>
              </a:spcBef>
              <a:spcAft>
                <a:spcPts val="200"/>
              </a:spcAft>
              <a:buFontTx/>
              <a:buAutoNum type="arabicPeriod"/>
            </a:pPr>
            <a:r>
              <a:rPr lang="id-ID" sz="1800" dirty="0">
                <a:effectLst/>
                <a:latin typeface="Times New Roman" panose="02020603050405020304" pitchFamily="18" charset="0"/>
                <a:ea typeface="Times New Roman" panose="02020603050405020304" pitchFamily="18" charset="0"/>
              </a:rPr>
              <a:t>Faisal, M. A., &amp; Indrayogi, I. (2021). Pengaruh Metode Latihan Kontinu Dan Interval Terhadap Peningkatan Daya Tahan Aerobik Pemain Futsal Marfyana. </a:t>
            </a:r>
            <a:r>
              <a:rPr lang="id-ID" sz="1800" i="1" dirty="0">
                <a:effectLst/>
                <a:latin typeface="Times New Roman" panose="02020603050405020304" pitchFamily="18" charset="0"/>
                <a:ea typeface="Times New Roman" panose="02020603050405020304" pitchFamily="18" charset="0"/>
              </a:rPr>
              <a:t>Research Physical Education And Sports</a:t>
            </a:r>
            <a:r>
              <a:rPr lang="id-ID" sz="1800" dirty="0">
                <a:effectLst/>
                <a:latin typeface="Times New Roman" panose="02020603050405020304" pitchFamily="18" charset="0"/>
                <a:ea typeface="Times New Roman" panose="02020603050405020304" pitchFamily="18" charset="0"/>
              </a:rPr>
              <a:t>, </a:t>
            </a:r>
            <a:r>
              <a:rPr lang="id-ID" sz="1800" i="1" dirty="0">
                <a:effectLst/>
                <a:latin typeface="Times New Roman" panose="02020603050405020304" pitchFamily="18" charset="0"/>
                <a:ea typeface="Times New Roman" panose="02020603050405020304" pitchFamily="18" charset="0"/>
              </a:rPr>
              <a:t>3</a:t>
            </a:r>
            <a:r>
              <a:rPr lang="id-ID" sz="1800" dirty="0">
                <a:effectLst/>
                <a:latin typeface="Times New Roman" panose="02020603050405020304" pitchFamily="18" charset="0"/>
                <a:ea typeface="Times New Roman" panose="02020603050405020304" pitchFamily="18" charset="0"/>
              </a:rPr>
              <a:t>(1), 1–6</a:t>
            </a:r>
            <a:r>
              <a:rPr lang="id-ID" sz="1800" kern="0" dirty="0">
                <a:effectLst/>
                <a:ea typeface="Calibri" panose="020F0502020204030204" pitchFamily="34" charset="0"/>
                <a:cs typeface="Times New Roman" panose="02020603050405020304" pitchFamily="18" charset="0"/>
              </a:rPr>
              <a:t>.</a:t>
            </a:r>
            <a:endParaRPr lang="id-ID" sz="1800" dirty="0">
              <a:ea typeface="Calibri" panose="020F0502020204030204" pitchFamily="34" charset="0"/>
              <a:cs typeface="Times New Roman" panose="02020603050405020304" pitchFamily="18" charset="0"/>
            </a:endParaRPr>
          </a:p>
          <a:p>
            <a:pPr marL="342900" indent="-342900">
              <a:lnSpc>
                <a:spcPct val="107000"/>
              </a:lnSpc>
              <a:spcBef>
                <a:spcPts val="500"/>
              </a:spcBef>
              <a:spcAft>
                <a:spcPts val="200"/>
              </a:spcAft>
              <a:buFontTx/>
              <a:buAutoNum type="arabicPeriod"/>
            </a:pPr>
            <a:r>
              <a:rPr lang="id-ID" sz="1800" dirty="0">
                <a:effectLst/>
                <a:latin typeface="Times New Roman" panose="02020603050405020304" pitchFamily="18" charset="0"/>
                <a:ea typeface="Times New Roman" panose="02020603050405020304" pitchFamily="18" charset="0"/>
              </a:rPr>
              <a:t>Fajriyudin, M., Aminudin, R., &amp; Fahrudin, F. (2021). Pengaruh Metode Continuous Running Terhadap Peningktan Daya Tahan Siswa Ekstrakurikuler Pencak Silat Di Pondok Pesantren Modern Nurussalam. </a:t>
            </a:r>
            <a:r>
              <a:rPr lang="id-ID" sz="1800" i="1" dirty="0">
                <a:effectLst/>
                <a:latin typeface="Times New Roman" panose="02020603050405020304" pitchFamily="18" charset="0"/>
                <a:ea typeface="Times New Roman" panose="02020603050405020304" pitchFamily="18" charset="0"/>
              </a:rPr>
              <a:t>Jurnal Literasi Olahraga</a:t>
            </a:r>
            <a:r>
              <a:rPr lang="id-ID" sz="1800" dirty="0">
                <a:effectLst/>
                <a:latin typeface="Times New Roman" panose="02020603050405020304" pitchFamily="18" charset="0"/>
                <a:ea typeface="Times New Roman" panose="02020603050405020304" pitchFamily="18" charset="0"/>
              </a:rPr>
              <a:t>, </a:t>
            </a:r>
            <a:r>
              <a:rPr lang="id-ID" sz="1800" i="1" dirty="0">
                <a:effectLst/>
                <a:latin typeface="Times New Roman" panose="02020603050405020304" pitchFamily="18" charset="0"/>
                <a:ea typeface="Times New Roman" panose="02020603050405020304" pitchFamily="18" charset="0"/>
              </a:rPr>
              <a:t>2</a:t>
            </a:r>
            <a:r>
              <a:rPr lang="id-ID" sz="1800" dirty="0">
                <a:effectLst/>
                <a:latin typeface="Times New Roman" panose="02020603050405020304" pitchFamily="18" charset="0"/>
                <a:ea typeface="Times New Roman" panose="02020603050405020304" pitchFamily="18" charset="0"/>
              </a:rPr>
              <a:t>(1), 51–59. Https://Doi.Org/10.35706/Jlo.V2i1.4435</a:t>
            </a:r>
            <a:endParaRPr lang="id-ID" sz="1800" kern="0" dirty="0">
              <a:effectLst/>
              <a:ea typeface="Calibri" panose="020F0502020204030204" pitchFamily="34" charset="0"/>
              <a:cs typeface="Times New Roman" panose="02020603050405020304" pitchFamily="18" charset="0"/>
            </a:endParaRPr>
          </a:p>
          <a:p>
            <a:pPr marL="342900" indent="-342900">
              <a:lnSpc>
                <a:spcPct val="107000"/>
              </a:lnSpc>
              <a:spcBef>
                <a:spcPts val="500"/>
              </a:spcBef>
              <a:spcAft>
                <a:spcPts val="200"/>
              </a:spcAft>
              <a:buFontTx/>
              <a:buAutoNum type="arabicPeriod"/>
            </a:pPr>
            <a:r>
              <a:rPr lang="id-ID" sz="1800" dirty="0">
                <a:effectLst/>
                <a:latin typeface="Times New Roman" panose="02020603050405020304" pitchFamily="18" charset="0"/>
                <a:ea typeface="Times New Roman" panose="02020603050405020304" pitchFamily="18" charset="0"/>
              </a:rPr>
              <a:t>Jatmikanto Septa, R. (2023). </a:t>
            </a:r>
            <a:r>
              <a:rPr lang="id-ID" sz="1800" i="1" dirty="0">
                <a:effectLst/>
                <a:latin typeface="Times New Roman" panose="02020603050405020304" pitchFamily="18" charset="0"/>
                <a:ea typeface="Times New Roman" panose="02020603050405020304" pitchFamily="18" charset="0"/>
              </a:rPr>
              <a:t>Pengaruh Latihan Interval Terhadap Daya Tahan Aerobik Dan Daya Tahan Anaerobik Pemain Sepakbola Ditinjau Dari Daya Tahan Otot</a:t>
            </a:r>
            <a:r>
              <a:rPr lang="id-ID" sz="1800" dirty="0">
                <a:effectLst/>
                <a:latin typeface="Times New Roman" panose="02020603050405020304" pitchFamily="18" charset="0"/>
                <a:ea typeface="Times New Roman" panose="02020603050405020304" pitchFamily="18" charset="0"/>
              </a:rPr>
              <a:t>. </a:t>
            </a:r>
            <a:r>
              <a:rPr lang="id-ID" sz="1800" i="1" dirty="0">
                <a:effectLst/>
                <a:latin typeface="Times New Roman" panose="02020603050405020304" pitchFamily="18" charset="0"/>
                <a:ea typeface="Times New Roman" panose="02020603050405020304" pitchFamily="18" charset="0"/>
              </a:rPr>
              <a:t>0</a:t>
            </a:r>
            <a:r>
              <a:rPr lang="id-ID" sz="1800" dirty="0">
                <a:effectLst/>
                <a:latin typeface="Times New Roman" panose="02020603050405020304" pitchFamily="18" charset="0"/>
                <a:ea typeface="Times New Roman" panose="02020603050405020304" pitchFamily="18" charset="0"/>
              </a:rPr>
              <a:t>, 1–23</a:t>
            </a:r>
            <a:r>
              <a:rPr lang="id-ID" sz="1800" kern="0" dirty="0">
                <a:effectLst/>
                <a:ea typeface="Calibri" panose="020F0502020204030204" pitchFamily="34" charset="0"/>
              </a:rPr>
              <a:t>.</a:t>
            </a:r>
            <a:endParaRPr lang="en-US" sz="1800" kern="0" dirty="0">
              <a:effectLst/>
              <a:ea typeface="Calibri" panose="020F0502020204030204" pitchFamily="34" charset="0"/>
            </a:endParaRPr>
          </a:p>
          <a:p>
            <a:pPr marL="342900" indent="-342900">
              <a:lnSpc>
                <a:spcPct val="107000"/>
              </a:lnSpc>
              <a:spcBef>
                <a:spcPts val="500"/>
              </a:spcBef>
              <a:spcAft>
                <a:spcPts val="200"/>
              </a:spcAft>
              <a:buFontTx/>
              <a:buAutoNum type="arabicPeriod"/>
            </a:pPr>
            <a:r>
              <a:rPr lang="id-ID" sz="1800" dirty="0">
                <a:effectLst/>
                <a:latin typeface="Times New Roman" panose="02020603050405020304" pitchFamily="18" charset="0"/>
                <a:ea typeface="Times New Roman" panose="02020603050405020304" pitchFamily="18" charset="0"/>
              </a:rPr>
              <a:t>Mutohir, T. C., Maksum, A., &amp; Kristiyanto, A. (2023). </a:t>
            </a:r>
            <a:r>
              <a:rPr lang="id-ID" sz="1800" i="1" dirty="0">
                <a:effectLst/>
                <a:latin typeface="Times New Roman" panose="02020603050405020304" pitchFamily="18" charset="0"/>
                <a:ea typeface="Times New Roman" panose="02020603050405020304" pitchFamily="18" charset="0"/>
              </a:rPr>
              <a:t>Laporan Indeks Pembangunan Olahraga Tahun 2023 Kebugaran Jasmani Dan Generasi Emas 2045</a:t>
            </a:r>
            <a:r>
              <a:rPr lang="id-ID" sz="1800" dirty="0">
                <a:effectLst/>
                <a:latin typeface="Times New Roman" panose="02020603050405020304" pitchFamily="18" charset="0"/>
                <a:ea typeface="Times New Roman" panose="02020603050405020304" pitchFamily="18" charset="0"/>
              </a:rPr>
              <a:t>. </a:t>
            </a:r>
            <a:r>
              <a:rPr lang="id-ID" sz="1800" i="1" dirty="0">
                <a:effectLst/>
                <a:latin typeface="Times New Roman" panose="02020603050405020304" pitchFamily="18" charset="0"/>
                <a:ea typeface="Times New Roman" panose="02020603050405020304" pitchFamily="18" charset="0"/>
              </a:rPr>
              <a:t>December</a:t>
            </a:r>
            <a:r>
              <a:rPr lang="id-ID" sz="1800" dirty="0">
                <a:effectLst/>
                <a:latin typeface="Times New Roman" panose="02020603050405020304" pitchFamily="18" charset="0"/>
                <a:ea typeface="Times New Roman" panose="02020603050405020304" pitchFamily="18" charset="0"/>
              </a:rPr>
              <a:t>.</a:t>
            </a:r>
            <a:endParaRPr lang="id-ID" sz="1800" kern="0" dirty="0">
              <a:effectLst/>
              <a:ea typeface="Calibri" panose="020F0502020204030204" pitchFamily="34" charset="0"/>
            </a:endParaRPr>
          </a:p>
          <a:p>
            <a:pPr marL="342900" indent="-342900">
              <a:lnSpc>
                <a:spcPct val="107000"/>
              </a:lnSpc>
              <a:spcBef>
                <a:spcPts val="500"/>
              </a:spcBef>
              <a:spcAft>
                <a:spcPts val="200"/>
              </a:spcAft>
              <a:buFontTx/>
              <a:buAutoNum type="arabicPeriod"/>
            </a:pPr>
            <a:r>
              <a:rPr lang="id-ID" sz="1800" dirty="0">
                <a:effectLst/>
                <a:latin typeface="Times New Roman" panose="02020603050405020304" pitchFamily="18" charset="0"/>
                <a:ea typeface="Times New Roman" panose="02020603050405020304" pitchFamily="18" charset="0"/>
              </a:rPr>
              <a:t>Putra, A. P. H., &amp; Wulandari, F. Y. (2023). Pengaruh High Intensity Interval Training (H</a:t>
            </a:r>
            <a:r>
              <a:rPr lang="en-US" sz="1800" dirty="0">
                <a:effectLst/>
                <a:latin typeface="Times New Roman" panose="02020603050405020304" pitchFamily="18" charset="0"/>
                <a:ea typeface="Times New Roman" panose="02020603050405020304" pitchFamily="18" charset="0"/>
              </a:rPr>
              <a:t>IIT</a:t>
            </a:r>
            <a:r>
              <a:rPr lang="id-ID" sz="1800" dirty="0">
                <a:effectLst/>
                <a:latin typeface="Times New Roman" panose="02020603050405020304" pitchFamily="18" charset="0"/>
                <a:ea typeface="Times New Roman" panose="02020603050405020304" pitchFamily="18" charset="0"/>
              </a:rPr>
              <a:t>) Terhadap Imt Dan Aerobic Capacity Komunitas Lari Kabupaten Situbondo. </a:t>
            </a:r>
            <a:r>
              <a:rPr lang="id-ID" sz="1800" i="1" dirty="0">
                <a:effectLst/>
                <a:latin typeface="Times New Roman" panose="02020603050405020304" pitchFamily="18" charset="0"/>
                <a:ea typeface="Times New Roman" panose="02020603050405020304" pitchFamily="18" charset="0"/>
              </a:rPr>
              <a:t>Jurnal Prestasi Olahraga</a:t>
            </a:r>
            <a:r>
              <a:rPr lang="id-ID"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342900" indent="-342900">
              <a:lnSpc>
                <a:spcPct val="107000"/>
              </a:lnSpc>
              <a:spcBef>
                <a:spcPts val="500"/>
              </a:spcBef>
              <a:spcAft>
                <a:spcPts val="200"/>
              </a:spcAft>
              <a:buFontTx/>
              <a:buAutoNum type="arabicPeriod"/>
            </a:pPr>
            <a:r>
              <a:rPr lang="id-ID" sz="1800" dirty="0">
                <a:effectLst/>
                <a:latin typeface="Times New Roman" panose="02020603050405020304" pitchFamily="18" charset="0"/>
                <a:ea typeface="Times New Roman" panose="02020603050405020304" pitchFamily="18" charset="0"/>
              </a:rPr>
              <a:t>Runacres, A., Mackintosh, K. A., &amp; Mcnarry, M. A. (2019). The Effect Of Constant-Intensity Endurance Training And High-Intensity Interval Training On Aerobic And Anaerobic Parameters In Youth. </a:t>
            </a:r>
            <a:r>
              <a:rPr lang="id-ID" sz="1800" i="1" dirty="0">
                <a:effectLst/>
                <a:latin typeface="Times New Roman" panose="02020603050405020304" pitchFamily="18" charset="0"/>
                <a:ea typeface="Times New Roman" panose="02020603050405020304" pitchFamily="18" charset="0"/>
              </a:rPr>
              <a:t>Journal Of Sports Sciences</a:t>
            </a:r>
            <a:r>
              <a:rPr lang="id-ID" sz="1800" dirty="0">
                <a:effectLst/>
                <a:latin typeface="Times New Roman" panose="02020603050405020304" pitchFamily="18" charset="0"/>
                <a:ea typeface="Times New Roman" panose="02020603050405020304" pitchFamily="18" charset="0"/>
              </a:rPr>
              <a:t>, </a:t>
            </a:r>
            <a:r>
              <a:rPr lang="id-ID" sz="1800" i="1" dirty="0">
                <a:effectLst/>
                <a:latin typeface="Times New Roman" panose="02020603050405020304" pitchFamily="18" charset="0"/>
                <a:ea typeface="Times New Roman" panose="02020603050405020304" pitchFamily="18" charset="0"/>
              </a:rPr>
              <a:t>37</a:t>
            </a:r>
            <a:r>
              <a:rPr lang="id-ID" sz="1800" dirty="0">
                <a:effectLst/>
                <a:latin typeface="Times New Roman" panose="02020603050405020304" pitchFamily="18" charset="0"/>
                <a:ea typeface="Times New Roman" panose="02020603050405020304" pitchFamily="18" charset="0"/>
              </a:rPr>
              <a:t>(21), 2492–2498. Https://Doi.Org/10.1080/02640414.2019.1644890</a:t>
            </a:r>
            <a:r>
              <a:rPr lang="id-ID" sz="1800" kern="0" dirty="0">
                <a:effectLst/>
                <a:ea typeface="Calibri" panose="020F0502020204030204" pitchFamily="34" charset="0"/>
                <a:cs typeface="Times New Roman" panose="02020603050405020304" pitchFamily="18" charset="0"/>
              </a:rPr>
              <a:t> </a:t>
            </a:r>
            <a:endParaRPr lang="id-ID" sz="1800" kern="100" dirty="0">
              <a:ea typeface="Calibri" panose="020F0502020204030204" pitchFamily="34" charset="0"/>
              <a:cs typeface="Times New Roman" panose="02020603050405020304" pitchFamily="18" charset="0"/>
            </a:endParaRPr>
          </a:p>
          <a:p>
            <a:pPr marL="342900" indent="-342900">
              <a:lnSpc>
                <a:spcPct val="107000"/>
              </a:lnSpc>
              <a:spcBef>
                <a:spcPts val="500"/>
              </a:spcBef>
              <a:spcAft>
                <a:spcPts val="200"/>
              </a:spcAft>
              <a:buFontTx/>
              <a:buAutoNum type="arabicPeriod"/>
            </a:pPr>
            <a:r>
              <a:rPr lang="id-ID" sz="1800" dirty="0">
                <a:effectLst/>
                <a:latin typeface="Times New Roman" panose="02020603050405020304" pitchFamily="18" charset="0"/>
                <a:ea typeface="Times New Roman" panose="02020603050405020304" pitchFamily="18" charset="0"/>
              </a:rPr>
              <a:t>Sari, S. D., &amp; Suripto, A. W. (2021). Profil Kondisi Fisik Atlet Lari Jarak Jauh Klub Atletik Bima Cepu Kabupaten Blora. </a:t>
            </a:r>
            <a:r>
              <a:rPr lang="id-ID" sz="1800" i="1" dirty="0">
                <a:effectLst/>
                <a:latin typeface="Times New Roman" panose="02020603050405020304" pitchFamily="18" charset="0"/>
                <a:ea typeface="Times New Roman" panose="02020603050405020304" pitchFamily="18" charset="0"/>
              </a:rPr>
              <a:t>Indonesian Journal For Physical Education And Sport</a:t>
            </a:r>
            <a:r>
              <a:rPr lang="id-ID" sz="1800" dirty="0">
                <a:effectLst/>
                <a:latin typeface="Times New Roman" panose="02020603050405020304" pitchFamily="18" charset="0"/>
                <a:ea typeface="Times New Roman" panose="02020603050405020304" pitchFamily="18" charset="0"/>
              </a:rPr>
              <a:t>, </a:t>
            </a:r>
            <a:r>
              <a:rPr lang="id-ID" sz="1800" i="1" dirty="0">
                <a:effectLst/>
                <a:latin typeface="Times New Roman" panose="02020603050405020304" pitchFamily="18" charset="0"/>
                <a:ea typeface="Times New Roman" panose="02020603050405020304" pitchFamily="18" charset="0"/>
              </a:rPr>
              <a:t>2</a:t>
            </a:r>
            <a:r>
              <a:rPr lang="id-ID" sz="1800" dirty="0">
                <a:effectLst/>
                <a:latin typeface="Times New Roman" panose="02020603050405020304" pitchFamily="18" charset="0"/>
                <a:ea typeface="Times New Roman" panose="02020603050405020304" pitchFamily="18" charset="0"/>
              </a:rPr>
              <a:t>(1), 398–402. </a:t>
            </a:r>
            <a:r>
              <a:rPr lang="id-ID" sz="1800" dirty="0">
                <a:effectLst/>
                <a:latin typeface="Times New Roman" panose="02020603050405020304" pitchFamily="18" charset="0"/>
                <a:ea typeface="Times New Roman" panose="02020603050405020304" pitchFamily="18" charset="0"/>
                <a:hlinkClick r:id="rId3"/>
              </a:rPr>
              <a:t>Https://Journal.Unnes.Ac.Id/Sju/Index.Php/Inapes%0aprofil</a:t>
            </a:r>
            <a:endParaRPr lang="en-US" sz="1800" dirty="0">
              <a:latin typeface="Times New Roman" panose="02020603050405020304" pitchFamily="18" charset="0"/>
              <a:ea typeface="Times New Roman" panose="02020603050405020304" pitchFamily="18" charset="0"/>
            </a:endParaRPr>
          </a:p>
          <a:p>
            <a:pPr marL="342900" indent="-342900">
              <a:lnSpc>
                <a:spcPct val="107000"/>
              </a:lnSpc>
              <a:spcBef>
                <a:spcPts val="500"/>
              </a:spcBef>
              <a:spcAft>
                <a:spcPts val="200"/>
              </a:spcAft>
              <a:buFontTx/>
              <a:buAutoNum type="arabicPeriod"/>
            </a:pPr>
            <a:r>
              <a:rPr lang="id-ID" sz="1800" dirty="0">
                <a:effectLst/>
                <a:latin typeface="Times New Roman" panose="02020603050405020304" pitchFamily="18" charset="0"/>
                <a:ea typeface="Times New Roman" panose="02020603050405020304" pitchFamily="18" charset="0"/>
              </a:rPr>
              <a:t>Zakky Mubarok, M., &amp; Kharisma, Y. (2022). Pengaruh Latihan Interval Terhadap Peningkatan Kapasitas VO2Max. </a:t>
            </a:r>
            <a:r>
              <a:rPr lang="id-ID" sz="1800" i="1" dirty="0">
                <a:effectLst/>
                <a:latin typeface="Times New Roman" panose="02020603050405020304" pitchFamily="18" charset="0"/>
                <a:ea typeface="Times New Roman" panose="02020603050405020304" pitchFamily="18" charset="0"/>
              </a:rPr>
              <a:t>Biormatika: Jurnal Ilmiah Fakultas Keguruan Dan Ilmu Pendiidkan</a:t>
            </a:r>
            <a:r>
              <a:rPr lang="id-ID" sz="1800" dirty="0">
                <a:effectLst/>
                <a:latin typeface="Times New Roman" panose="02020603050405020304" pitchFamily="18" charset="0"/>
                <a:ea typeface="Times New Roman" panose="02020603050405020304" pitchFamily="18" charset="0"/>
              </a:rPr>
              <a:t>, </a:t>
            </a:r>
            <a:r>
              <a:rPr lang="id-ID" sz="1800" i="1" dirty="0">
                <a:effectLst/>
                <a:latin typeface="Times New Roman" panose="02020603050405020304" pitchFamily="18" charset="0"/>
                <a:ea typeface="Times New Roman" panose="02020603050405020304" pitchFamily="18" charset="0"/>
              </a:rPr>
              <a:t>8</a:t>
            </a:r>
            <a:r>
              <a:rPr lang="id-ID" sz="1800" dirty="0">
                <a:effectLst/>
                <a:latin typeface="Times New Roman" panose="02020603050405020304" pitchFamily="18" charset="0"/>
                <a:ea typeface="Times New Roman" panose="02020603050405020304" pitchFamily="18" charset="0"/>
              </a:rPr>
              <a:t>(1), 128–136. Http://Ejournal.Unsub.Ac.Id/Index.Php/FKIP</a:t>
            </a:r>
            <a:endParaRPr lang="id-ID" sz="1200" dirty="0">
              <a:ea typeface="Calibri" panose="020F0502020204030204" pitchFamily="34" charset="0"/>
              <a:cs typeface="Times New Roman" panose="02020603050405020304" pitchFamily="18" charset="0"/>
            </a:endParaRPr>
          </a:p>
          <a:p>
            <a:pPr marL="514350" indent="-514350">
              <a:lnSpc>
                <a:spcPct val="107000"/>
              </a:lnSpc>
              <a:spcAft>
                <a:spcPts val="800"/>
              </a:spcAft>
              <a:buFontTx/>
              <a:buAutoNum type="arabicPeriod"/>
            </a:pPr>
            <a:endParaRPr lang="id-ID" sz="1800" kern="0" dirty="0">
              <a:effectLst/>
              <a:latin typeface="Times New Roman" panose="02020603050405020304" pitchFamily="18" charset="0"/>
              <a:ea typeface="Calibri" panose="020F0502020204030204" pitchFamily="34" charset="0"/>
              <a:cs typeface="Times New Roman" panose="02020603050405020304" pitchFamily="18" charset="0"/>
            </a:endParaRPr>
          </a:p>
          <a:p>
            <a:pPr marL="514350" indent="-514350">
              <a:lnSpc>
                <a:spcPct val="107000"/>
              </a:lnSpc>
              <a:spcAft>
                <a:spcPts val="800"/>
              </a:spcAft>
              <a:buFontTx/>
              <a:buAutoNum type="arabicPeriod"/>
            </a:pPr>
            <a:endParaRPr lang="id-ID"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lnSpc>
                <a:spcPct val="107000"/>
              </a:lnSpc>
              <a:spcAft>
                <a:spcPts val="800"/>
              </a:spcAft>
              <a:buAutoNum type="arabicPeriod"/>
            </a:pPr>
            <a:endParaRPr lang="id-ID" sz="3600" dirty="0">
              <a:latin typeface="Times New Roman" panose="02020603050405020304" pitchFamily="18" charset="0"/>
              <a:ea typeface="Calibri" panose="020F0502020204030204" pitchFamily="34" charset="0"/>
              <a:cs typeface="Times New Roman" panose="02020603050405020304" pitchFamily="18" charset="0"/>
            </a:endParaRPr>
          </a:p>
          <a:p>
            <a:pPr marL="514350" indent="-514350">
              <a:lnSpc>
                <a:spcPct val="107000"/>
              </a:lnSpc>
              <a:spcAft>
                <a:spcPts val="800"/>
              </a:spcAft>
              <a:buAutoNum type="arabicPeriod"/>
            </a:pPr>
            <a:endParaRPr lang="id-ID"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677210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theme/theme1.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1297</TotalTime>
  <Words>1261</Words>
  <Application>Microsoft Office PowerPoint</Application>
  <PresentationFormat>Custom</PresentationFormat>
  <Paragraphs>60</Paragraphs>
  <Slides>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Aharoni</vt:lpstr>
      <vt:lpstr>Arial</vt:lpstr>
      <vt:lpstr>Calibri</vt:lpstr>
      <vt:lpstr>Helvetica Neue</vt:lpstr>
      <vt:lpstr>Helvetica Neue Medium</vt:lpstr>
      <vt:lpstr>Times New Roman</vt:lpstr>
      <vt:lpstr>21_BasicWhite</vt:lpstr>
      <vt:lpstr>COMPARISON OF THE EFFECT OF CONSTANT INTENSITY ENDURANCE TRAINING WITH LOW INTENSITY INTERVAL TRAINING ON INCREASING AEROBIC ENDURANCE OF MIDDLE CLASS RUNNER</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falikhin</dc:creator>
  <cp:lastModifiedBy>YOGI FADILAH</cp:lastModifiedBy>
  <cp:revision>7</cp:revision>
  <dcterms:modified xsi:type="dcterms:W3CDTF">2024-08-04T15:00:52Z</dcterms:modified>
</cp:coreProperties>
</file>