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5" r:id="rId7"/>
    <p:sldId id="266" r:id="rId8"/>
    <p:sldId id="267" r:id="rId9"/>
  </p:sldIdLst>
  <p:sldSz cx="18288000" cy="10287000"/>
  <p:notesSz cx="6858000" cy="9144000"/>
  <p:embeddedFontLst>
    <p:embeddedFont>
      <p:font typeface="League Spartan" panose="020B0604020202020204" charset="0"/>
      <p:regular r:id="rId10"/>
    </p:embeddedFont>
  </p:embeddedFontLst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40" d="100"/>
          <a:sy n="40" d="100"/>
        </p:scale>
        <p:origin x="1116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SITA\Downloads\Data%20tes%20penelitian%20Complementari%20dan%20OPT,%202024%20(5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365482914732337E-2"/>
          <c:y val="2.2566095560840327E-2"/>
          <c:w val="0.93163451708526768"/>
          <c:h val="0.7818494674401447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23-4E38-8364-D13B07B66D3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923-4E38-8364-D13B07B66D38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923-4E38-8364-D13B07B66D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DIVA!$Q$5:$S$5</c:f>
              <c:strCache>
                <c:ptCount val="3"/>
                <c:pt idx="0">
                  <c:v>Awal</c:v>
                </c:pt>
                <c:pt idx="1">
                  <c:v>Akhir</c:v>
                </c:pt>
                <c:pt idx="2">
                  <c:v>Selisih</c:v>
                </c:pt>
              </c:strCache>
            </c:strRef>
          </c:cat>
          <c:val>
            <c:numRef>
              <c:f>DIVA!$Q$6:$S$6</c:f>
              <c:numCache>
                <c:formatCode>0%</c:formatCode>
                <c:ptCount val="3"/>
                <c:pt idx="0">
                  <c:v>0.89062621088316107</c:v>
                </c:pt>
                <c:pt idx="1">
                  <c:v>0.95546359344108944</c:v>
                </c:pt>
                <c:pt idx="2">
                  <c:v>6.4837382557928369E-2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23-4E38-8364-D13B07B66D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467520"/>
        <c:axId val="17468480"/>
      </c:barChart>
      <c:catAx>
        <c:axId val="17467520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8480"/>
        <c:crosses val="autoZero"/>
        <c:auto val="1"/>
        <c:lblAlgn val="ctr"/>
        <c:lblOffset val="100"/>
        <c:noMultiLvlLbl val="0"/>
      </c:catAx>
      <c:valAx>
        <c:axId val="17468480"/>
        <c:scaling>
          <c:orientation val="minMax"/>
        </c:scaling>
        <c:delete val="1"/>
        <c:axPos val="l"/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17467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0884EF-2F5D-46C7-B9E0-EC1BD7DFDCF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F48315D5-DE5E-4F69-AB75-A1176D690C97}">
      <dgm:prSet custT="1"/>
      <dgm:spPr/>
      <dgm:t>
        <a:bodyPr/>
        <a:lstStyle/>
        <a:p>
          <a:r>
            <a:rPr lang="en" sz="18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  <a:endParaRPr lang="en-ID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D4281C-8294-4794-A552-639435D24898}" type="parTrans" cxnId="{5B72DC70-E9EF-4E0D-AC20-6CB7BE7E4FE0}">
      <dgm:prSet/>
      <dgm:spPr/>
      <dgm:t>
        <a:bodyPr/>
        <a:lstStyle/>
        <a:p>
          <a:endParaRPr lang="en-ID"/>
        </a:p>
      </dgm:t>
    </dgm:pt>
    <dgm:pt modelId="{21FCBF03-034B-48C0-B005-6C989E4F46D4}" type="sibTrans" cxnId="{5B72DC70-E9EF-4E0D-AC20-6CB7BE7E4FE0}">
      <dgm:prSet/>
      <dgm:spPr/>
      <dgm:t>
        <a:bodyPr/>
        <a:lstStyle/>
        <a:p>
          <a:endParaRPr lang="en-ID"/>
        </a:p>
      </dgm:t>
    </dgm:pt>
    <dgm:pt modelId="{8442164D-FB7B-4994-9A32-5AFE1F2CD40E}">
      <dgm:prSet custT="1"/>
      <dgm:spPr/>
      <dgm:t>
        <a:bodyPr/>
        <a:lstStyle/>
        <a:p>
          <a:r>
            <a:rPr lang="en" sz="1800" dirty="0">
              <a:latin typeface="Arial" panose="020B0604020202020204" pitchFamily="34" charset="0"/>
              <a:cs typeface="Arial" panose="020B0604020202020204" pitchFamily="34" charset="0"/>
            </a:rPr>
            <a:t>0 2</a:t>
          </a:r>
          <a:endParaRPr lang="en-ID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DB12AA-2D7C-4E77-B68A-1B400EF5E5DC}" type="parTrans" cxnId="{FE9AAFCA-BB65-4BCE-8C16-36324C0019BE}">
      <dgm:prSet/>
      <dgm:spPr/>
      <dgm:t>
        <a:bodyPr/>
        <a:lstStyle/>
        <a:p>
          <a:endParaRPr lang="en-ID"/>
        </a:p>
      </dgm:t>
    </dgm:pt>
    <dgm:pt modelId="{640A6E2C-90CB-4627-905D-732D4A05A541}" type="sibTrans" cxnId="{FE9AAFCA-BB65-4BCE-8C16-36324C0019BE}">
      <dgm:prSet/>
      <dgm:spPr/>
      <dgm:t>
        <a:bodyPr/>
        <a:lstStyle/>
        <a:p>
          <a:endParaRPr lang="en-ID"/>
        </a:p>
      </dgm:t>
    </dgm:pt>
    <dgm:pt modelId="{82B62FA1-FBE9-4767-84D5-1A394D98CCD9}">
      <dgm:prSet custT="1"/>
      <dgm:spPr/>
      <dgm:t>
        <a:bodyPr/>
        <a:lstStyle/>
        <a:p>
          <a:r>
            <a:rPr lang="en" sz="18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  <a:endParaRPr lang="en-ID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FA1C3C-9996-4464-8E48-419FF49A0A13}" type="parTrans" cxnId="{B37E118A-8F96-46B6-BCC6-D3ACF4FBA201}">
      <dgm:prSet/>
      <dgm:spPr/>
      <dgm:t>
        <a:bodyPr/>
        <a:lstStyle/>
        <a:p>
          <a:endParaRPr lang="en-ID"/>
        </a:p>
      </dgm:t>
    </dgm:pt>
    <dgm:pt modelId="{9DA5EC1A-5AB6-4B76-9EA7-2C30952E3853}" type="sibTrans" cxnId="{B37E118A-8F96-46B6-BCC6-D3ACF4FBA201}">
      <dgm:prSet/>
      <dgm:spPr/>
      <dgm:t>
        <a:bodyPr/>
        <a:lstStyle/>
        <a:p>
          <a:endParaRPr lang="en-ID"/>
        </a:p>
      </dgm:t>
    </dgm:pt>
    <dgm:pt modelId="{7B2C1FAD-19F3-44A7-B68A-B92911053061}">
      <dgm:prSet custT="1"/>
      <dgm:spPr/>
      <dgm:t>
        <a:bodyPr/>
        <a:lstStyle/>
        <a:p>
          <a:r>
            <a:rPr lang="en" sz="1800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  <a:endParaRPr lang="en-ID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466FEA-9688-4A27-BEA7-F47437B47A2E}" type="parTrans" cxnId="{8225B095-8EEE-4534-A276-777823F2D49A}">
      <dgm:prSet/>
      <dgm:spPr/>
      <dgm:t>
        <a:bodyPr/>
        <a:lstStyle/>
        <a:p>
          <a:endParaRPr lang="en-ID"/>
        </a:p>
      </dgm:t>
    </dgm:pt>
    <dgm:pt modelId="{98FE387A-43F4-4CEE-A7C6-A3442802DEFD}" type="sibTrans" cxnId="{8225B095-8EEE-4534-A276-777823F2D49A}">
      <dgm:prSet/>
      <dgm:spPr/>
      <dgm:t>
        <a:bodyPr/>
        <a:lstStyle/>
        <a:p>
          <a:endParaRPr lang="en-ID"/>
        </a:p>
      </dgm:t>
    </dgm:pt>
    <dgm:pt modelId="{90954EA9-2251-4F71-9984-D25BA4DC670C}">
      <dgm:prSet custT="1"/>
      <dgm:spPr/>
      <dgm:t>
        <a:bodyPr/>
        <a:lstStyle/>
        <a:p>
          <a:pPr algn="l">
            <a:lnSpc>
              <a:spcPct val="100000"/>
            </a:lnSpc>
            <a:buNone/>
          </a:pPr>
          <a:r>
            <a:rPr lang="id-ID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Research </a:t>
          </a:r>
          <a:r>
            <a:rPr lang="en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Method</a:t>
          </a:r>
          <a:r>
            <a:rPr lang="id-ID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s</a:t>
          </a:r>
          <a:r>
            <a:rPr lang="en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​</a:t>
          </a:r>
          <a:endParaRPr lang="en-ID" sz="1800" b="1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8CE039-ED94-4719-9B3A-988A7863D58F}" type="parTrans" cxnId="{2616D9FA-8886-4797-B33E-7C402504AAAA}">
      <dgm:prSet/>
      <dgm:spPr/>
      <dgm:t>
        <a:bodyPr/>
        <a:lstStyle/>
        <a:p>
          <a:endParaRPr lang="en-ID"/>
        </a:p>
      </dgm:t>
    </dgm:pt>
    <dgm:pt modelId="{B6847A39-35EC-45A9-ADA4-EB654BDBDBE0}" type="sibTrans" cxnId="{2616D9FA-8886-4797-B33E-7C402504AAAA}">
      <dgm:prSet/>
      <dgm:spPr/>
      <dgm:t>
        <a:bodyPr/>
        <a:lstStyle/>
        <a:p>
          <a:endParaRPr lang="en-ID"/>
        </a:p>
      </dgm:t>
    </dgm:pt>
    <dgm:pt modelId="{4B48D258-1BD5-4F27-A3A5-FBB5BDDCA90C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Population and Sample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5C2092-3A83-4CD0-A163-8C3571C19D53}" type="parTrans" cxnId="{718C3E88-E35D-440E-830F-AAA12918F755}">
      <dgm:prSet/>
      <dgm:spPr/>
      <dgm:t>
        <a:bodyPr/>
        <a:lstStyle/>
        <a:p>
          <a:endParaRPr lang="en-ID"/>
        </a:p>
      </dgm:t>
    </dgm:pt>
    <dgm:pt modelId="{78EEF00B-8E94-4A1F-B81C-1C27D6F1AA64}" type="sibTrans" cxnId="{718C3E88-E35D-440E-830F-AAA12918F755}">
      <dgm:prSet/>
      <dgm:spPr/>
      <dgm:t>
        <a:bodyPr/>
        <a:lstStyle/>
        <a:p>
          <a:endParaRPr lang="en-ID"/>
        </a:p>
      </dgm:t>
    </dgm:pt>
    <dgm:pt modelId="{37EFF1C3-9E39-446E-84DE-F42BE5809BDB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id-ID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Research </a:t>
          </a:r>
          <a:r>
            <a:rPr lang="en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Instrument​</a:t>
          </a:r>
          <a:endParaRPr lang="en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DF25C4-1949-4B82-88F7-8DD372F3E06F}" type="parTrans" cxnId="{631B19A8-91C0-458E-9901-CAA75187A76B}">
      <dgm:prSet/>
      <dgm:spPr/>
      <dgm:t>
        <a:bodyPr/>
        <a:lstStyle/>
        <a:p>
          <a:endParaRPr lang="en-ID"/>
        </a:p>
      </dgm:t>
    </dgm:pt>
    <dgm:pt modelId="{CE110F2B-1F46-4F8F-9C3B-B2CFEF5027F4}" type="sibTrans" cxnId="{631B19A8-91C0-458E-9901-CAA75187A76B}">
      <dgm:prSet/>
      <dgm:spPr/>
      <dgm:t>
        <a:bodyPr/>
        <a:lstStyle/>
        <a:p>
          <a:endParaRPr lang="en-ID"/>
        </a:p>
      </dgm:t>
    </dgm:pt>
    <dgm:pt modelId="{0A7F5078-795A-4A78-89EC-6282F8089303}">
      <dgm:prSet custT="1"/>
      <dgm:spPr/>
      <dgm:t>
        <a:bodyPr/>
        <a:lstStyle/>
        <a:p>
          <a:pPr algn="l">
            <a:lnSpc>
              <a:spcPct val="100000"/>
            </a:lnSpc>
            <a:buNone/>
          </a:pPr>
          <a:r>
            <a:rPr lang="en" sz="1800" dirty="0" err="1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Experiment</a:t>
          </a:r>
          <a:r>
            <a:rPr lang="en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 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B44C9E-B661-42DE-A64C-53CE59243B1D}" type="parTrans" cxnId="{1471E712-068A-47FF-AFF2-BA66A3BDA3B8}">
      <dgm:prSet/>
      <dgm:spPr/>
      <dgm:t>
        <a:bodyPr/>
        <a:lstStyle/>
        <a:p>
          <a:endParaRPr lang="en-ID"/>
        </a:p>
      </dgm:t>
    </dgm:pt>
    <dgm:pt modelId="{C3027713-59CF-4946-ADD3-B4781E5A0852}" type="sibTrans" cxnId="{1471E712-068A-47FF-AFF2-BA66A3BDA3B8}">
      <dgm:prSet/>
      <dgm:spPr/>
      <dgm:t>
        <a:bodyPr/>
        <a:lstStyle/>
        <a:p>
          <a:endParaRPr lang="en-ID"/>
        </a:p>
      </dgm:t>
    </dgm:pt>
    <dgm:pt modelId="{547B0C34-4877-4B3D-A056-8A347F1DD8FF}">
      <dgm:prSet custT="1"/>
      <dgm:spPr/>
      <dgm:t>
        <a:bodyPr/>
        <a:lstStyle/>
        <a:p>
          <a:pPr algn="l">
            <a:lnSpc>
              <a:spcPct val="100000"/>
            </a:lnSpc>
            <a:buNone/>
          </a:pPr>
          <a:r>
            <a:rPr lang="en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Research design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DA5B38-7A88-4192-B400-BD343F681CC7}" type="parTrans" cxnId="{6D731D79-4E5D-40D2-9502-8571F733381D}">
      <dgm:prSet/>
      <dgm:spPr/>
      <dgm:t>
        <a:bodyPr/>
        <a:lstStyle/>
        <a:p>
          <a:endParaRPr lang="en-ID"/>
        </a:p>
      </dgm:t>
    </dgm:pt>
    <dgm:pt modelId="{15FE938C-93D6-4B21-B294-C7170E825EBB}" type="sibTrans" cxnId="{6D731D79-4E5D-40D2-9502-8571F733381D}">
      <dgm:prSet/>
      <dgm:spPr/>
      <dgm:t>
        <a:bodyPr/>
        <a:lstStyle/>
        <a:p>
          <a:endParaRPr lang="en-ID"/>
        </a:p>
      </dgm:t>
    </dgm:pt>
    <dgm:pt modelId="{EA8CDDD5-1D35-4EA6-8321-1104197F9904}">
      <dgm:prSet custT="1"/>
      <dgm:spPr/>
      <dgm:t>
        <a:bodyPr/>
        <a:lstStyle/>
        <a:p>
          <a:pPr algn="l">
            <a:lnSpc>
              <a:spcPct val="100000"/>
            </a:lnSpc>
            <a:buNone/>
          </a:pPr>
          <a:r>
            <a:rPr lang="en" sz="1800" i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One group pretest-posttest design </a:t>
          </a:r>
          <a:endParaRPr lang="en-ID" sz="1800" i="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66A81B-BB35-4BE2-A195-D1F775C93873}" type="parTrans" cxnId="{DE154761-8F89-4DD4-8E81-08957CA53C74}">
      <dgm:prSet/>
      <dgm:spPr/>
      <dgm:t>
        <a:bodyPr/>
        <a:lstStyle/>
        <a:p>
          <a:endParaRPr lang="en-ID"/>
        </a:p>
      </dgm:t>
    </dgm:pt>
    <dgm:pt modelId="{5D91B611-F899-4059-8A8A-BA9835E93EE6}" type="sibTrans" cxnId="{DE154761-8F89-4DD4-8E81-08957CA53C74}">
      <dgm:prSet/>
      <dgm:spPr/>
      <dgm:t>
        <a:bodyPr/>
        <a:lstStyle/>
        <a:p>
          <a:endParaRPr lang="en-ID"/>
        </a:p>
      </dgm:t>
    </dgm:pt>
    <dgm:pt modelId="{DEEF9A81-3B43-4808-901B-B84F3023B762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34 UPI Female Futsal Athletes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4685EA-9FF6-44EF-B58A-89E6AF5B828C}" type="parTrans" cxnId="{C0160A6C-F6F4-4C07-8C6C-85852EA7C65B}">
      <dgm:prSet/>
      <dgm:spPr/>
      <dgm:t>
        <a:bodyPr/>
        <a:lstStyle/>
        <a:p>
          <a:endParaRPr lang="en-ID"/>
        </a:p>
      </dgm:t>
    </dgm:pt>
    <dgm:pt modelId="{A2BDADA4-9BA5-427E-8F11-8BE25A6CEA85}" type="sibTrans" cxnId="{C0160A6C-F6F4-4C07-8C6C-85852EA7C65B}">
      <dgm:prSet/>
      <dgm:spPr/>
      <dgm:t>
        <a:bodyPr/>
        <a:lstStyle/>
        <a:p>
          <a:endParaRPr lang="en-ID"/>
        </a:p>
      </dgm:t>
    </dgm:pt>
    <dgm:pt modelId="{AC181FD4-4935-4510-AAFF-23B0D1587E16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Purposive sampling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51D073-DDA7-4947-AE1C-55AC09B6E8FF}" type="parTrans" cxnId="{6B6DCB1F-4681-47C5-93F8-40175DE9708F}">
      <dgm:prSet/>
      <dgm:spPr/>
      <dgm:t>
        <a:bodyPr/>
        <a:lstStyle/>
        <a:p>
          <a:endParaRPr lang="en-ID"/>
        </a:p>
      </dgm:t>
    </dgm:pt>
    <dgm:pt modelId="{A0A2876F-C610-4CF0-9DA5-C46D15D7F582}" type="sibTrans" cxnId="{6B6DCB1F-4681-47C5-93F8-40175DE9708F}">
      <dgm:prSet/>
      <dgm:spPr/>
      <dgm:t>
        <a:bodyPr/>
        <a:lstStyle/>
        <a:p>
          <a:endParaRPr lang="en-ID"/>
        </a:p>
      </dgm:t>
    </dgm:pt>
    <dgm:pt modelId="{601CEC22-1086-4F23-A8F3-B5266E89D5E3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Shuttle Run 10x10 meters</a:t>
          </a:r>
        </a:p>
      </dgm:t>
    </dgm:pt>
    <dgm:pt modelId="{474EE427-E0A4-4ECE-967E-F82162FDE71E}" type="parTrans" cxnId="{FB8684D8-7DC3-4C77-B1FE-102B35FF7B32}">
      <dgm:prSet/>
      <dgm:spPr/>
      <dgm:t>
        <a:bodyPr/>
        <a:lstStyle/>
        <a:p>
          <a:endParaRPr lang="en-ID"/>
        </a:p>
      </dgm:t>
    </dgm:pt>
    <dgm:pt modelId="{9A037D95-6D85-4AD4-92F0-3ADDD64F5B11}" type="sibTrans" cxnId="{FB8684D8-7DC3-4C77-B1FE-102B35FF7B32}">
      <dgm:prSet/>
      <dgm:spPr/>
      <dgm:t>
        <a:bodyPr/>
        <a:lstStyle/>
        <a:p>
          <a:endParaRPr lang="en-ID"/>
        </a:p>
      </dgm:t>
    </dgm:pt>
    <dgm:pt modelId="{13973E89-14EC-4337-81D0-CE7D5202BC0F}" type="pres">
      <dgm:prSet presAssocID="{650884EF-2F5D-46C7-B9E0-EC1BD7DFDCFE}" presName="linearFlow" presStyleCnt="0">
        <dgm:presLayoutVars>
          <dgm:dir/>
          <dgm:animLvl val="lvl"/>
          <dgm:resizeHandles val="exact"/>
        </dgm:presLayoutVars>
      </dgm:prSet>
      <dgm:spPr/>
    </dgm:pt>
    <dgm:pt modelId="{3BFD922E-0529-4C25-A402-F84AEC2A683C}" type="pres">
      <dgm:prSet presAssocID="{F48315D5-DE5E-4F69-AB75-A1176D690C97}" presName="composite" presStyleCnt="0"/>
      <dgm:spPr/>
    </dgm:pt>
    <dgm:pt modelId="{4541745D-694A-4123-8AE2-94AFFCD3E225}" type="pres">
      <dgm:prSet presAssocID="{F48315D5-DE5E-4F69-AB75-A1176D690C97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64E6D23D-A9DD-473C-A28C-FA8BC1158A24}" type="pres">
      <dgm:prSet presAssocID="{F48315D5-DE5E-4F69-AB75-A1176D690C97}" presName="descendantText" presStyleLbl="alignAcc1" presStyleIdx="0" presStyleCnt="4">
        <dgm:presLayoutVars>
          <dgm:bulletEnabled val="1"/>
        </dgm:presLayoutVars>
      </dgm:prSet>
      <dgm:spPr/>
    </dgm:pt>
    <dgm:pt modelId="{780BABCC-70B3-4C33-88BE-C385C5A0D205}" type="pres">
      <dgm:prSet presAssocID="{21FCBF03-034B-48C0-B005-6C989E4F46D4}" presName="sp" presStyleCnt="0"/>
      <dgm:spPr/>
    </dgm:pt>
    <dgm:pt modelId="{69A8D285-FE2F-4C2E-A1F5-EA2EAF909F99}" type="pres">
      <dgm:prSet presAssocID="{8442164D-FB7B-4994-9A32-5AFE1F2CD40E}" presName="composite" presStyleCnt="0"/>
      <dgm:spPr/>
    </dgm:pt>
    <dgm:pt modelId="{3B5A8060-7194-48CE-A38E-2CF2831AA58A}" type="pres">
      <dgm:prSet presAssocID="{8442164D-FB7B-4994-9A32-5AFE1F2CD40E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7DF98F5C-2A7A-42EB-A355-11A8B60CD974}" type="pres">
      <dgm:prSet presAssocID="{8442164D-FB7B-4994-9A32-5AFE1F2CD40E}" presName="descendantText" presStyleLbl="alignAcc1" presStyleIdx="1" presStyleCnt="4" custLinFactNeighborX="-438" custLinFactNeighborY="9167">
        <dgm:presLayoutVars>
          <dgm:bulletEnabled val="1"/>
        </dgm:presLayoutVars>
      </dgm:prSet>
      <dgm:spPr/>
    </dgm:pt>
    <dgm:pt modelId="{E416372B-8CD0-4CF8-B58B-392AAB582155}" type="pres">
      <dgm:prSet presAssocID="{640A6E2C-90CB-4627-905D-732D4A05A541}" presName="sp" presStyleCnt="0"/>
      <dgm:spPr/>
    </dgm:pt>
    <dgm:pt modelId="{3DA6F855-376C-43F6-AE57-DA1A2703D69B}" type="pres">
      <dgm:prSet presAssocID="{82B62FA1-FBE9-4767-84D5-1A394D98CCD9}" presName="composite" presStyleCnt="0"/>
      <dgm:spPr/>
    </dgm:pt>
    <dgm:pt modelId="{2405549C-3358-4C4E-9D2A-77BA0DB4B0A1}" type="pres">
      <dgm:prSet presAssocID="{82B62FA1-FBE9-4767-84D5-1A394D98CCD9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A6FADF8F-1A43-428C-B028-7E65865ED7DB}" type="pres">
      <dgm:prSet presAssocID="{82B62FA1-FBE9-4767-84D5-1A394D98CCD9}" presName="descendantText" presStyleLbl="alignAcc1" presStyleIdx="2" presStyleCnt="4" custScaleY="118414">
        <dgm:presLayoutVars>
          <dgm:bulletEnabled val="1"/>
        </dgm:presLayoutVars>
      </dgm:prSet>
      <dgm:spPr/>
    </dgm:pt>
    <dgm:pt modelId="{A015A4FD-136F-43BE-A134-1AA988F23A96}" type="pres">
      <dgm:prSet presAssocID="{9DA5EC1A-5AB6-4B76-9EA7-2C30952E3853}" presName="sp" presStyleCnt="0"/>
      <dgm:spPr/>
    </dgm:pt>
    <dgm:pt modelId="{BF02B5C9-B218-4608-A304-E2ED84B423C9}" type="pres">
      <dgm:prSet presAssocID="{7B2C1FAD-19F3-44A7-B68A-B92911053061}" presName="composite" presStyleCnt="0"/>
      <dgm:spPr/>
    </dgm:pt>
    <dgm:pt modelId="{0B969E07-FB93-4DFD-AF28-02279B33AA58}" type="pres">
      <dgm:prSet presAssocID="{7B2C1FAD-19F3-44A7-B68A-B92911053061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04FFB52-FC71-4D0C-B52C-FAEA78D68E65}" type="pres">
      <dgm:prSet presAssocID="{7B2C1FAD-19F3-44A7-B68A-B92911053061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1471E712-068A-47FF-AFF2-BA66A3BDA3B8}" srcId="{F48315D5-DE5E-4F69-AB75-A1176D690C97}" destId="{0A7F5078-795A-4A78-89EC-6282F8089303}" srcOrd="1" destOrd="0" parTransId="{4FB44C9E-B661-42DE-A64C-53CE59243B1D}" sibTransId="{C3027713-59CF-4946-ADD3-B4781E5A0852}"/>
    <dgm:cxn modelId="{6B6DCB1F-4681-47C5-93F8-40175DE9708F}" srcId="{82B62FA1-FBE9-4767-84D5-1A394D98CCD9}" destId="{AC181FD4-4935-4510-AAFF-23B0D1587E16}" srcOrd="2" destOrd="0" parTransId="{7F51D073-DDA7-4947-AE1C-55AC09B6E8FF}" sibTransId="{A0A2876F-C610-4CF0-9DA5-C46D15D7F582}"/>
    <dgm:cxn modelId="{3E413F29-100E-405C-B188-883EDAF0B86D}" type="presOf" srcId="{37EFF1C3-9E39-446E-84DE-F42BE5809BDB}" destId="{904FFB52-FC71-4D0C-B52C-FAEA78D68E65}" srcOrd="0" destOrd="0" presId="urn:microsoft.com/office/officeart/2005/8/layout/chevron2"/>
    <dgm:cxn modelId="{080E7230-0A23-4936-A4E3-610C340D1E19}" type="presOf" srcId="{7B2C1FAD-19F3-44A7-B68A-B92911053061}" destId="{0B969E07-FB93-4DFD-AF28-02279B33AA58}" srcOrd="0" destOrd="0" presId="urn:microsoft.com/office/officeart/2005/8/layout/chevron2"/>
    <dgm:cxn modelId="{896E1C33-BCF8-4B14-93B0-3F9F56BCA183}" type="presOf" srcId="{8442164D-FB7B-4994-9A32-5AFE1F2CD40E}" destId="{3B5A8060-7194-48CE-A38E-2CF2831AA58A}" srcOrd="0" destOrd="0" presId="urn:microsoft.com/office/officeart/2005/8/layout/chevron2"/>
    <dgm:cxn modelId="{DE154761-8F89-4DD4-8E81-08957CA53C74}" srcId="{8442164D-FB7B-4994-9A32-5AFE1F2CD40E}" destId="{EA8CDDD5-1D35-4EA6-8321-1104197F9904}" srcOrd="1" destOrd="0" parTransId="{B666A81B-BB35-4BE2-A195-D1F775C93873}" sibTransId="{5D91B611-F899-4059-8A8A-BA9835E93EE6}"/>
    <dgm:cxn modelId="{C0160A6C-F6F4-4C07-8C6C-85852EA7C65B}" srcId="{82B62FA1-FBE9-4767-84D5-1A394D98CCD9}" destId="{DEEF9A81-3B43-4808-901B-B84F3023B762}" srcOrd="1" destOrd="0" parTransId="{014685EA-9FF6-44EF-B58A-89E6AF5B828C}" sibTransId="{A2BDADA4-9BA5-427E-8F11-8BE25A6CEA85}"/>
    <dgm:cxn modelId="{5B33FB4D-5264-4871-BCB0-82E2494F49B6}" type="presOf" srcId="{90954EA9-2251-4F71-9984-D25BA4DC670C}" destId="{64E6D23D-A9DD-473C-A28C-FA8BC1158A24}" srcOrd="0" destOrd="0" presId="urn:microsoft.com/office/officeart/2005/8/layout/chevron2"/>
    <dgm:cxn modelId="{5B72DC70-E9EF-4E0D-AC20-6CB7BE7E4FE0}" srcId="{650884EF-2F5D-46C7-B9E0-EC1BD7DFDCFE}" destId="{F48315D5-DE5E-4F69-AB75-A1176D690C97}" srcOrd="0" destOrd="0" parTransId="{2CD4281C-8294-4794-A552-639435D24898}" sibTransId="{21FCBF03-034B-48C0-B005-6C989E4F46D4}"/>
    <dgm:cxn modelId="{13026C77-8B3E-44FD-83ED-31B2A2B1FD18}" type="presOf" srcId="{AC181FD4-4935-4510-AAFF-23B0D1587E16}" destId="{A6FADF8F-1A43-428C-B028-7E65865ED7DB}" srcOrd="0" destOrd="2" presId="urn:microsoft.com/office/officeart/2005/8/layout/chevron2"/>
    <dgm:cxn modelId="{6D731D79-4E5D-40D2-9502-8571F733381D}" srcId="{8442164D-FB7B-4994-9A32-5AFE1F2CD40E}" destId="{547B0C34-4877-4B3D-A056-8A347F1DD8FF}" srcOrd="0" destOrd="0" parTransId="{34DA5B38-7A88-4192-B400-BD343F681CC7}" sibTransId="{15FE938C-93D6-4B21-B294-C7170E825EBB}"/>
    <dgm:cxn modelId="{B0AFB47A-D79F-4CB7-B1BD-6DDBD80B3FD4}" type="presOf" srcId="{650884EF-2F5D-46C7-B9E0-EC1BD7DFDCFE}" destId="{13973E89-14EC-4337-81D0-CE7D5202BC0F}" srcOrd="0" destOrd="0" presId="urn:microsoft.com/office/officeart/2005/8/layout/chevron2"/>
    <dgm:cxn modelId="{37DC6A7F-9E9E-4E21-95B4-4E9B7D183DAB}" type="presOf" srcId="{DEEF9A81-3B43-4808-901B-B84F3023B762}" destId="{A6FADF8F-1A43-428C-B028-7E65865ED7DB}" srcOrd="0" destOrd="1" presId="urn:microsoft.com/office/officeart/2005/8/layout/chevron2"/>
    <dgm:cxn modelId="{718C3E88-E35D-440E-830F-AAA12918F755}" srcId="{82B62FA1-FBE9-4767-84D5-1A394D98CCD9}" destId="{4B48D258-1BD5-4F27-A3A5-FBB5BDDCA90C}" srcOrd="0" destOrd="0" parTransId="{915C2092-3A83-4CD0-A163-8C3571C19D53}" sibTransId="{78EEF00B-8E94-4A1F-B81C-1C27D6F1AA64}"/>
    <dgm:cxn modelId="{B37E118A-8F96-46B6-BCC6-D3ACF4FBA201}" srcId="{650884EF-2F5D-46C7-B9E0-EC1BD7DFDCFE}" destId="{82B62FA1-FBE9-4767-84D5-1A394D98CCD9}" srcOrd="2" destOrd="0" parTransId="{28FA1C3C-9996-4464-8E48-419FF49A0A13}" sibTransId="{9DA5EC1A-5AB6-4B76-9EA7-2C30952E3853}"/>
    <dgm:cxn modelId="{8225B095-8EEE-4534-A276-777823F2D49A}" srcId="{650884EF-2F5D-46C7-B9E0-EC1BD7DFDCFE}" destId="{7B2C1FAD-19F3-44A7-B68A-B92911053061}" srcOrd="3" destOrd="0" parTransId="{BD466FEA-9688-4A27-BEA7-F47437B47A2E}" sibTransId="{98FE387A-43F4-4CEE-A7C6-A3442802DEFD}"/>
    <dgm:cxn modelId="{8C20149B-982C-4DCE-9B9A-3DDB589E586A}" type="presOf" srcId="{F48315D5-DE5E-4F69-AB75-A1176D690C97}" destId="{4541745D-694A-4123-8AE2-94AFFCD3E225}" srcOrd="0" destOrd="0" presId="urn:microsoft.com/office/officeart/2005/8/layout/chevron2"/>
    <dgm:cxn modelId="{72B70C9F-71C8-4A6D-BD08-B6FD46486003}" type="presOf" srcId="{4B48D258-1BD5-4F27-A3A5-FBB5BDDCA90C}" destId="{A6FADF8F-1A43-428C-B028-7E65865ED7DB}" srcOrd="0" destOrd="0" presId="urn:microsoft.com/office/officeart/2005/8/layout/chevron2"/>
    <dgm:cxn modelId="{631B19A8-91C0-458E-9901-CAA75187A76B}" srcId="{7B2C1FAD-19F3-44A7-B68A-B92911053061}" destId="{37EFF1C3-9E39-446E-84DE-F42BE5809BDB}" srcOrd="0" destOrd="0" parTransId="{50DF25C4-1949-4B82-88F7-8DD372F3E06F}" sibTransId="{CE110F2B-1F46-4F8F-9C3B-B2CFEF5027F4}"/>
    <dgm:cxn modelId="{26B85CAF-A588-4A4F-9B48-33CD8BECDA8C}" type="presOf" srcId="{601CEC22-1086-4F23-A8F3-B5266E89D5E3}" destId="{904FFB52-FC71-4D0C-B52C-FAEA78D68E65}" srcOrd="0" destOrd="1" presId="urn:microsoft.com/office/officeart/2005/8/layout/chevron2"/>
    <dgm:cxn modelId="{F47EEAC5-6014-4136-B620-59E0B2EBA64E}" type="presOf" srcId="{0A7F5078-795A-4A78-89EC-6282F8089303}" destId="{64E6D23D-A9DD-473C-A28C-FA8BC1158A24}" srcOrd="0" destOrd="1" presId="urn:microsoft.com/office/officeart/2005/8/layout/chevron2"/>
    <dgm:cxn modelId="{FE9AAFCA-BB65-4BCE-8C16-36324C0019BE}" srcId="{650884EF-2F5D-46C7-B9E0-EC1BD7DFDCFE}" destId="{8442164D-FB7B-4994-9A32-5AFE1F2CD40E}" srcOrd="1" destOrd="0" parTransId="{90DB12AA-2D7C-4E77-B68A-1B400EF5E5DC}" sibTransId="{640A6E2C-90CB-4627-905D-732D4A05A541}"/>
    <dgm:cxn modelId="{FB8684D8-7DC3-4C77-B1FE-102B35FF7B32}" srcId="{7B2C1FAD-19F3-44A7-B68A-B92911053061}" destId="{601CEC22-1086-4F23-A8F3-B5266E89D5E3}" srcOrd="1" destOrd="0" parTransId="{474EE427-E0A4-4ECE-967E-F82162FDE71E}" sibTransId="{9A037D95-6D85-4AD4-92F0-3ADDD64F5B11}"/>
    <dgm:cxn modelId="{993596DA-B36A-433C-BB2C-081C31D76DE5}" type="presOf" srcId="{547B0C34-4877-4B3D-A056-8A347F1DD8FF}" destId="{7DF98F5C-2A7A-42EB-A355-11A8B60CD974}" srcOrd="0" destOrd="0" presId="urn:microsoft.com/office/officeart/2005/8/layout/chevron2"/>
    <dgm:cxn modelId="{3E7DBCF8-1C19-4A4B-BCBB-8D85805EBD95}" type="presOf" srcId="{82B62FA1-FBE9-4767-84D5-1A394D98CCD9}" destId="{2405549C-3358-4C4E-9D2A-77BA0DB4B0A1}" srcOrd="0" destOrd="0" presId="urn:microsoft.com/office/officeart/2005/8/layout/chevron2"/>
    <dgm:cxn modelId="{1686EAF9-0500-4169-A855-C3A7CE77880C}" type="presOf" srcId="{EA8CDDD5-1D35-4EA6-8321-1104197F9904}" destId="{7DF98F5C-2A7A-42EB-A355-11A8B60CD974}" srcOrd="0" destOrd="1" presId="urn:microsoft.com/office/officeart/2005/8/layout/chevron2"/>
    <dgm:cxn modelId="{2616D9FA-8886-4797-B33E-7C402504AAAA}" srcId="{F48315D5-DE5E-4F69-AB75-A1176D690C97}" destId="{90954EA9-2251-4F71-9984-D25BA4DC670C}" srcOrd="0" destOrd="0" parTransId="{568CE039-ED94-4719-9B3A-988A7863D58F}" sibTransId="{B6847A39-35EC-45A9-ADA4-EB654BDBDBE0}"/>
    <dgm:cxn modelId="{AE0A404B-5132-4960-8C3F-04232BE2B53A}" type="presParOf" srcId="{13973E89-14EC-4337-81D0-CE7D5202BC0F}" destId="{3BFD922E-0529-4C25-A402-F84AEC2A683C}" srcOrd="0" destOrd="0" presId="urn:microsoft.com/office/officeart/2005/8/layout/chevron2"/>
    <dgm:cxn modelId="{0E1F3861-75A2-4F69-8ABB-06E79E271E4E}" type="presParOf" srcId="{3BFD922E-0529-4C25-A402-F84AEC2A683C}" destId="{4541745D-694A-4123-8AE2-94AFFCD3E225}" srcOrd="0" destOrd="0" presId="urn:microsoft.com/office/officeart/2005/8/layout/chevron2"/>
    <dgm:cxn modelId="{25143520-71AD-4469-9871-74A5733BA757}" type="presParOf" srcId="{3BFD922E-0529-4C25-A402-F84AEC2A683C}" destId="{64E6D23D-A9DD-473C-A28C-FA8BC1158A24}" srcOrd="1" destOrd="0" presId="urn:microsoft.com/office/officeart/2005/8/layout/chevron2"/>
    <dgm:cxn modelId="{DA9A0DB5-0CD9-47C3-8AE4-DA6BE70A1012}" type="presParOf" srcId="{13973E89-14EC-4337-81D0-CE7D5202BC0F}" destId="{780BABCC-70B3-4C33-88BE-C385C5A0D205}" srcOrd="1" destOrd="0" presId="urn:microsoft.com/office/officeart/2005/8/layout/chevron2"/>
    <dgm:cxn modelId="{077E6449-D9AA-45DA-A357-5BC8BFE53533}" type="presParOf" srcId="{13973E89-14EC-4337-81D0-CE7D5202BC0F}" destId="{69A8D285-FE2F-4C2E-A1F5-EA2EAF909F99}" srcOrd="2" destOrd="0" presId="urn:microsoft.com/office/officeart/2005/8/layout/chevron2"/>
    <dgm:cxn modelId="{62C6D6E0-D0C0-4BE8-97B8-447036DEB4C8}" type="presParOf" srcId="{69A8D285-FE2F-4C2E-A1F5-EA2EAF909F99}" destId="{3B5A8060-7194-48CE-A38E-2CF2831AA58A}" srcOrd="0" destOrd="0" presId="urn:microsoft.com/office/officeart/2005/8/layout/chevron2"/>
    <dgm:cxn modelId="{D1CD906F-B16F-426A-AFA5-22B0E2B69E52}" type="presParOf" srcId="{69A8D285-FE2F-4C2E-A1F5-EA2EAF909F99}" destId="{7DF98F5C-2A7A-42EB-A355-11A8B60CD974}" srcOrd="1" destOrd="0" presId="urn:microsoft.com/office/officeart/2005/8/layout/chevron2"/>
    <dgm:cxn modelId="{47C7C86A-C76B-47E9-9A23-1E7DFB1195D4}" type="presParOf" srcId="{13973E89-14EC-4337-81D0-CE7D5202BC0F}" destId="{E416372B-8CD0-4CF8-B58B-392AAB582155}" srcOrd="3" destOrd="0" presId="urn:microsoft.com/office/officeart/2005/8/layout/chevron2"/>
    <dgm:cxn modelId="{7896548C-B9ED-41AF-9575-D8F82A3E6936}" type="presParOf" srcId="{13973E89-14EC-4337-81D0-CE7D5202BC0F}" destId="{3DA6F855-376C-43F6-AE57-DA1A2703D69B}" srcOrd="4" destOrd="0" presId="urn:microsoft.com/office/officeart/2005/8/layout/chevron2"/>
    <dgm:cxn modelId="{42B9E05C-2876-4EAD-8C52-EB9F1B3F4BEC}" type="presParOf" srcId="{3DA6F855-376C-43F6-AE57-DA1A2703D69B}" destId="{2405549C-3358-4C4E-9D2A-77BA0DB4B0A1}" srcOrd="0" destOrd="0" presId="urn:microsoft.com/office/officeart/2005/8/layout/chevron2"/>
    <dgm:cxn modelId="{E7EA97BB-4A44-464A-A7B3-A6BCA19CAF52}" type="presParOf" srcId="{3DA6F855-376C-43F6-AE57-DA1A2703D69B}" destId="{A6FADF8F-1A43-428C-B028-7E65865ED7DB}" srcOrd="1" destOrd="0" presId="urn:microsoft.com/office/officeart/2005/8/layout/chevron2"/>
    <dgm:cxn modelId="{111CB22E-7A5E-4113-BABC-5F457FD436F9}" type="presParOf" srcId="{13973E89-14EC-4337-81D0-CE7D5202BC0F}" destId="{A015A4FD-136F-43BE-A134-1AA988F23A96}" srcOrd="5" destOrd="0" presId="urn:microsoft.com/office/officeart/2005/8/layout/chevron2"/>
    <dgm:cxn modelId="{EAF7CB66-0690-44A0-8769-51CCA4D7C75E}" type="presParOf" srcId="{13973E89-14EC-4337-81D0-CE7D5202BC0F}" destId="{BF02B5C9-B218-4608-A304-E2ED84B423C9}" srcOrd="6" destOrd="0" presId="urn:microsoft.com/office/officeart/2005/8/layout/chevron2"/>
    <dgm:cxn modelId="{D48FA509-2B58-49E2-A5F6-5D8D9FF38A2F}" type="presParOf" srcId="{BF02B5C9-B218-4608-A304-E2ED84B423C9}" destId="{0B969E07-FB93-4DFD-AF28-02279B33AA58}" srcOrd="0" destOrd="0" presId="urn:microsoft.com/office/officeart/2005/8/layout/chevron2"/>
    <dgm:cxn modelId="{EBEA56A6-40BE-414D-AB44-277C050E1ADF}" type="presParOf" srcId="{BF02B5C9-B218-4608-A304-E2ED84B423C9}" destId="{904FFB52-FC71-4D0C-B52C-FAEA78D68E6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0884EF-2F5D-46C7-B9E0-EC1BD7DFDCF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8442164D-FB7B-4994-9A32-5AFE1F2CD40E}">
      <dgm:prSet custT="1"/>
      <dgm:spPr/>
      <dgm:t>
        <a:bodyPr/>
        <a:lstStyle/>
        <a:p>
          <a:r>
            <a:rPr lang="en" sz="1800" dirty="0">
              <a:latin typeface="Arial" panose="020B0604020202020204" pitchFamily="34" charset="0"/>
              <a:cs typeface="Arial" panose="020B0604020202020204" pitchFamily="34" charset="0"/>
            </a:rPr>
            <a:t>0 5</a:t>
          </a:r>
          <a:endParaRPr lang="en-ID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DB12AA-2D7C-4E77-B68A-1B400EF5E5DC}" type="parTrans" cxnId="{FE9AAFCA-BB65-4BCE-8C16-36324C0019BE}">
      <dgm:prSet/>
      <dgm:spPr/>
      <dgm:t>
        <a:bodyPr/>
        <a:lstStyle/>
        <a:p>
          <a:endParaRPr lang="en-ID"/>
        </a:p>
      </dgm:t>
    </dgm:pt>
    <dgm:pt modelId="{640A6E2C-90CB-4627-905D-732D4A05A541}" type="sibTrans" cxnId="{FE9AAFCA-BB65-4BCE-8C16-36324C0019BE}">
      <dgm:prSet/>
      <dgm:spPr/>
      <dgm:t>
        <a:bodyPr/>
        <a:lstStyle/>
        <a:p>
          <a:endParaRPr lang="en-ID"/>
        </a:p>
      </dgm:t>
    </dgm:pt>
    <dgm:pt modelId="{82B62FA1-FBE9-4767-84D5-1A394D98CCD9}">
      <dgm:prSet custT="1"/>
      <dgm:spPr/>
      <dgm:t>
        <a:bodyPr/>
        <a:lstStyle/>
        <a:p>
          <a:r>
            <a:rPr lang="en" sz="1800" dirty="0">
              <a:latin typeface="Arial" panose="020B0604020202020204" pitchFamily="34" charset="0"/>
              <a:cs typeface="Arial" panose="020B0604020202020204" pitchFamily="34" charset="0"/>
            </a:rPr>
            <a:t>06</a:t>
          </a:r>
          <a:endParaRPr lang="en-ID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FA1C3C-9996-4464-8E48-419FF49A0A13}" type="parTrans" cxnId="{B37E118A-8F96-46B6-BCC6-D3ACF4FBA201}">
      <dgm:prSet/>
      <dgm:spPr/>
      <dgm:t>
        <a:bodyPr/>
        <a:lstStyle/>
        <a:p>
          <a:endParaRPr lang="en-ID"/>
        </a:p>
      </dgm:t>
    </dgm:pt>
    <dgm:pt modelId="{9DA5EC1A-5AB6-4B76-9EA7-2C30952E3853}" type="sibTrans" cxnId="{B37E118A-8F96-46B6-BCC6-D3ACF4FBA201}">
      <dgm:prSet/>
      <dgm:spPr/>
      <dgm:t>
        <a:bodyPr/>
        <a:lstStyle/>
        <a:p>
          <a:endParaRPr lang="en-ID"/>
        </a:p>
      </dgm:t>
    </dgm:pt>
    <dgm:pt modelId="{FA133F20-6CB0-4B19-A396-83B2039DED0E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id-ID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Research </a:t>
          </a:r>
          <a:r>
            <a:rPr lang="en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Procedure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D429E8-53C8-4C24-B25B-92EFFD610D7F}" type="parTrans" cxnId="{17785061-FE0D-4277-9CD4-8A80AC3E4D48}">
      <dgm:prSet/>
      <dgm:spPr/>
      <dgm:t>
        <a:bodyPr/>
        <a:lstStyle/>
        <a:p>
          <a:endParaRPr lang="en-ID"/>
        </a:p>
      </dgm:t>
    </dgm:pt>
    <dgm:pt modelId="{58C165B2-C9D1-4E8B-9765-31CC45F8D424}" type="sibTrans" cxnId="{17785061-FE0D-4277-9CD4-8A80AC3E4D48}">
      <dgm:prSet/>
      <dgm:spPr/>
      <dgm:t>
        <a:bodyPr/>
        <a:lstStyle/>
        <a:p>
          <a:endParaRPr lang="en-ID"/>
        </a:p>
      </dgm:t>
    </dgm:pt>
    <dgm:pt modelId="{DAF68E32-F5B6-4A0C-B1EF-AC884E269CD0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Percentage</a:t>
          </a:r>
          <a:r>
            <a:rPr lang="id-ID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 of Resu</a:t>
          </a:r>
          <a:r>
            <a:rPr lang="en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l</a:t>
          </a:r>
          <a:r>
            <a:rPr lang="id-ID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t</a:t>
          </a:r>
          <a:endParaRPr lang="en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  <a:sym typeface="Lilita One"/>
          </a:endParaRPr>
        </a:p>
      </dgm:t>
    </dgm:pt>
    <dgm:pt modelId="{0DA01C79-792D-43DF-8DE3-CB0B93939C17}" type="parTrans" cxnId="{1E30503D-33C1-4628-BA33-05C823F3E664}">
      <dgm:prSet/>
      <dgm:spPr/>
      <dgm:t>
        <a:bodyPr/>
        <a:lstStyle/>
        <a:p>
          <a:endParaRPr lang="en-ID"/>
        </a:p>
      </dgm:t>
    </dgm:pt>
    <dgm:pt modelId="{4086EBF6-4CDF-4829-B031-2B85367C4CEF}" type="sibTrans" cxnId="{1E30503D-33C1-4628-BA33-05C823F3E664}">
      <dgm:prSet/>
      <dgm:spPr/>
      <dgm:t>
        <a:bodyPr/>
        <a:lstStyle/>
        <a:p>
          <a:endParaRPr lang="en-ID"/>
        </a:p>
      </dgm:t>
    </dgm:pt>
    <dgm:pt modelId="{FFF2B535-5816-4BAB-A9FC-5493DC0A56EC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Hypothesis </a:t>
          </a:r>
          <a:r>
            <a:rPr lang="id-ID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Test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  <a:sym typeface="Lilita One"/>
          </a:endParaRPr>
        </a:p>
      </dgm:t>
    </dgm:pt>
    <dgm:pt modelId="{3BCC2C41-474A-4BB9-BCA7-AD20DEA99095}" type="parTrans" cxnId="{B81F754A-BFB6-49AC-8087-B56976D342F2}">
      <dgm:prSet/>
      <dgm:spPr/>
      <dgm:t>
        <a:bodyPr/>
        <a:lstStyle/>
        <a:p>
          <a:endParaRPr lang="en-ID"/>
        </a:p>
      </dgm:t>
    </dgm:pt>
    <dgm:pt modelId="{36BEB554-5DCA-4EEB-8927-8094BE325028}" type="sibTrans" cxnId="{B81F754A-BFB6-49AC-8087-B56976D342F2}">
      <dgm:prSet/>
      <dgm:spPr/>
      <dgm:t>
        <a:bodyPr/>
        <a:lstStyle/>
        <a:p>
          <a:endParaRPr lang="en-ID"/>
        </a:p>
      </dgm:t>
    </dgm:pt>
    <dgm:pt modelId="{208442D1-666B-4622-8F08-020ABF504019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Normality </a:t>
          </a:r>
          <a:r>
            <a:rPr lang="id-ID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Test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79F006-2259-41D1-A0D3-46E656FDE872}" type="parTrans" cxnId="{F83BB27B-20F2-4CE4-8462-5B049E9B4A90}">
      <dgm:prSet/>
      <dgm:spPr/>
      <dgm:t>
        <a:bodyPr/>
        <a:lstStyle/>
        <a:p>
          <a:endParaRPr lang="en-ID"/>
        </a:p>
      </dgm:t>
    </dgm:pt>
    <dgm:pt modelId="{C4DBA090-F548-40A3-86BB-8931CECCBBA5}" type="sibTrans" cxnId="{F83BB27B-20F2-4CE4-8462-5B049E9B4A90}">
      <dgm:prSet/>
      <dgm:spPr/>
      <dgm:t>
        <a:bodyPr/>
        <a:lstStyle/>
        <a:p>
          <a:endParaRPr lang="en-ID"/>
        </a:p>
      </dgm:t>
    </dgm:pt>
    <dgm:pt modelId="{2AAA1E1F-0ABB-4B97-BC89-B2DCE51CF919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Analysis Data​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871B52-7F8A-447F-B203-40F779CF0C8E}" type="parTrans" cxnId="{D5026824-9027-4CF4-9695-B55F2A200147}">
      <dgm:prSet/>
      <dgm:spPr/>
      <dgm:t>
        <a:bodyPr/>
        <a:lstStyle/>
        <a:p>
          <a:endParaRPr lang="en-ID"/>
        </a:p>
      </dgm:t>
    </dgm:pt>
    <dgm:pt modelId="{A4ECE143-2816-4C4B-8DC5-2839DC165D01}" type="sibTrans" cxnId="{D5026824-9027-4CF4-9695-B55F2A200147}">
      <dgm:prSet/>
      <dgm:spPr/>
      <dgm:t>
        <a:bodyPr/>
        <a:lstStyle/>
        <a:p>
          <a:endParaRPr lang="en-ID"/>
        </a:p>
      </dgm:t>
    </dgm:pt>
    <dgm:pt modelId="{B996F517-1285-47CD-B311-BB5C690C4DDD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Pretest – treatment - posttest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4A9741-16BC-4DE6-9A4C-C2E874574DAB}" type="parTrans" cxnId="{2FADBA3B-16D0-43A3-934C-A8C78E835589}">
      <dgm:prSet/>
      <dgm:spPr/>
      <dgm:t>
        <a:bodyPr/>
        <a:lstStyle/>
        <a:p>
          <a:endParaRPr lang="en-ID"/>
        </a:p>
      </dgm:t>
    </dgm:pt>
    <dgm:pt modelId="{671EFFD2-438A-4200-82E4-EC0F6D819D52}" type="sibTrans" cxnId="{2FADBA3B-16D0-43A3-934C-A8C78E835589}">
      <dgm:prSet/>
      <dgm:spPr/>
      <dgm:t>
        <a:bodyPr/>
        <a:lstStyle/>
        <a:p>
          <a:endParaRPr lang="en-ID"/>
        </a:p>
      </dgm:t>
    </dgm:pt>
    <dgm:pt modelId="{804C08A9-E00F-4D9D-8635-E649178F112A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Data </a:t>
          </a:r>
          <a:r>
            <a:rPr lang="id-ID" sz="1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Description</a:t>
          </a:r>
          <a:endParaRPr lang="en-ID" sz="18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1D4215-368E-4CD1-85E8-C8FDE1CDE127}" type="parTrans" cxnId="{0E7EE96C-20E2-44C1-B4A0-BFA1744B36B4}">
      <dgm:prSet/>
      <dgm:spPr/>
      <dgm:t>
        <a:bodyPr/>
        <a:lstStyle/>
        <a:p>
          <a:endParaRPr lang="en-ID"/>
        </a:p>
      </dgm:t>
    </dgm:pt>
    <dgm:pt modelId="{2FC0D548-4F96-4594-8940-3D6C23265307}" type="sibTrans" cxnId="{0E7EE96C-20E2-44C1-B4A0-BFA1744B36B4}">
      <dgm:prSet/>
      <dgm:spPr/>
      <dgm:t>
        <a:bodyPr/>
        <a:lstStyle/>
        <a:p>
          <a:endParaRPr lang="en-ID"/>
        </a:p>
      </dgm:t>
    </dgm:pt>
    <dgm:pt modelId="{13973E89-14EC-4337-81D0-CE7D5202BC0F}" type="pres">
      <dgm:prSet presAssocID="{650884EF-2F5D-46C7-B9E0-EC1BD7DFDCFE}" presName="linearFlow" presStyleCnt="0">
        <dgm:presLayoutVars>
          <dgm:dir/>
          <dgm:animLvl val="lvl"/>
          <dgm:resizeHandles val="exact"/>
        </dgm:presLayoutVars>
      </dgm:prSet>
      <dgm:spPr/>
    </dgm:pt>
    <dgm:pt modelId="{69A8D285-FE2F-4C2E-A1F5-EA2EAF909F99}" type="pres">
      <dgm:prSet presAssocID="{8442164D-FB7B-4994-9A32-5AFE1F2CD40E}" presName="composite" presStyleCnt="0"/>
      <dgm:spPr/>
    </dgm:pt>
    <dgm:pt modelId="{3B5A8060-7194-48CE-A38E-2CF2831AA58A}" type="pres">
      <dgm:prSet presAssocID="{8442164D-FB7B-4994-9A32-5AFE1F2CD40E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7DF98F5C-2A7A-42EB-A355-11A8B60CD974}" type="pres">
      <dgm:prSet presAssocID="{8442164D-FB7B-4994-9A32-5AFE1F2CD40E}" presName="descendantText" presStyleLbl="alignAcc1" presStyleIdx="0" presStyleCnt="2" custScaleY="100000">
        <dgm:presLayoutVars>
          <dgm:bulletEnabled val="1"/>
        </dgm:presLayoutVars>
      </dgm:prSet>
      <dgm:spPr/>
    </dgm:pt>
    <dgm:pt modelId="{E416372B-8CD0-4CF8-B58B-392AAB582155}" type="pres">
      <dgm:prSet presAssocID="{640A6E2C-90CB-4627-905D-732D4A05A541}" presName="sp" presStyleCnt="0"/>
      <dgm:spPr/>
    </dgm:pt>
    <dgm:pt modelId="{3DA6F855-376C-43F6-AE57-DA1A2703D69B}" type="pres">
      <dgm:prSet presAssocID="{82B62FA1-FBE9-4767-84D5-1A394D98CCD9}" presName="composite" presStyleCnt="0"/>
      <dgm:spPr/>
    </dgm:pt>
    <dgm:pt modelId="{2405549C-3358-4C4E-9D2A-77BA0DB4B0A1}" type="pres">
      <dgm:prSet presAssocID="{82B62FA1-FBE9-4767-84D5-1A394D98CCD9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A6FADF8F-1A43-428C-B028-7E65865ED7DB}" type="pres">
      <dgm:prSet presAssocID="{82B62FA1-FBE9-4767-84D5-1A394D98CCD9}" presName="descendantText" presStyleLbl="alignAcc1" presStyleIdx="1" presStyleCnt="2" custScaleY="172999">
        <dgm:presLayoutVars>
          <dgm:bulletEnabled val="1"/>
        </dgm:presLayoutVars>
      </dgm:prSet>
      <dgm:spPr/>
    </dgm:pt>
  </dgm:ptLst>
  <dgm:cxnLst>
    <dgm:cxn modelId="{93833613-2336-41D0-8F0B-FBBC66ABB749}" type="presOf" srcId="{208442D1-666B-4622-8F08-020ABF504019}" destId="{A6FADF8F-1A43-428C-B028-7E65865ED7DB}" srcOrd="0" destOrd="2" presId="urn:microsoft.com/office/officeart/2005/8/layout/chevron2"/>
    <dgm:cxn modelId="{18CC8619-E9E4-444D-9523-0E54658E276D}" type="presOf" srcId="{2AAA1E1F-0ABB-4B97-BC89-B2DCE51CF919}" destId="{A6FADF8F-1A43-428C-B028-7E65865ED7DB}" srcOrd="0" destOrd="0" presId="urn:microsoft.com/office/officeart/2005/8/layout/chevron2"/>
    <dgm:cxn modelId="{D5026824-9027-4CF4-9695-B55F2A200147}" srcId="{82B62FA1-FBE9-4767-84D5-1A394D98CCD9}" destId="{2AAA1E1F-0ABB-4B97-BC89-B2DCE51CF919}" srcOrd="0" destOrd="0" parTransId="{5C871B52-7F8A-447F-B203-40F779CF0C8E}" sibTransId="{A4ECE143-2816-4C4B-8DC5-2839DC165D01}"/>
    <dgm:cxn modelId="{1C20FE2A-E61F-40EA-8967-AF9AEA75BA6A}" type="presOf" srcId="{B996F517-1285-47CD-B311-BB5C690C4DDD}" destId="{7DF98F5C-2A7A-42EB-A355-11A8B60CD974}" srcOrd="0" destOrd="1" presId="urn:microsoft.com/office/officeart/2005/8/layout/chevron2"/>
    <dgm:cxn modelId="{896E1C33-BCF8-4B14-93B0-3F9F56BCA183}" type="presOf" srcId="{8442164D-FB7B-4994-9A32-5AFE1F2CD40E}" destId="{3B5A8060-7194-48CE-A38E-2CF2831AA58A}" srcOrd="0" destOrd="0" presId="urn:microsoft.com/office/officeart/2005/8/layout/chevron2"/>
    <dgm:cxn modelId="{2FADBA3B-16D0-43A3-934C-A8C78E835589}" srcId="{8442164D-FB7B-4994-9A32-5AFE1F2CD40E}" destId="{B996F517-1285-47CD-B311-BB5C690C4DDD}" srcOrd="1" destOrd="0" parTransId="{DE4A9741-16BC-4DE6-9A4C-C2E874574DAB}" sibTransId="{671EFFD2-438A-4200-82E4-EC0F6D819D52}"/>
    <dgm:cxn modelId="{1E30503D-33C1-4628-BA33-05C823F3E664}" srcId="{82B62FA1-FBE9-4767-84D5-1A394D98CCD9}" destId="{DAF68E32-F5B6-4A0C-B1EF-AC884E269CD0}" srcOrd="4" destOrd="0" parTransId="{0DA01C79-792D-43DF-8DE3-CB0B93939C17}" sibTransId="{4086EBF6-4CDF-4829-B031-2B85367C4CEF}"/>
    <dgm:cxn modelId="{17785061-FE0D-4277-9CD4-8A80AC3E4D48}" srcId="{8442164D-FB7B-4994-9A32-5AFE1F2CD40E}" destId="{FA133F20-6CB0-4B19-A396-83B2039DED0E}" srcOrd="0" destOrd="0" parTransId="{54D429E8-53C8-4C24-B25B-92EFFD610D7F}" sibTransId="{58C165B2-C9D1-4E8B-9765-31CC45F8D424}"/>
    <dgm:cxn modelId="{B81F754A-BFB6-49AC-8087-B56976D342F2}" srcId="{82B62FA1-FBE9-4767-84D5-1A394D98CCD9}" destId="{FFF2B535-5816-4BAB-A9FC-5493DC0A56EC}" srcOrd="3" destOrd="0" parTransId="{3BCC2C41-474A-4BB9-BCA7-AD20DEA99095}" sibTransId="{36BEB554-5DCA-4EEB-8927-8094BE325028}"/>
    <dgm:cxn modelId="{459A7B6C-E71C-46B5-A6AE-6D574BC956E5}" type="presOf" srcId="{DAF68E32-F5B6-4A0C-B1EF-AC884E269CD0}" destId="{A6FADF8F-1A43-428C-B028-7E65865ED7DB}" srcOrd="0" destOrd="4" presId="urn:microsoft.com/office/officeart/2005/8/layout/chevron2"/>
    <dgm:cxn modelId="{0E7EE96C-20E2-44C1-B4A0-BFA1744B36B4}" srcId="{82B62FA1-FBE9-4767-84D5-1A394D98CCD9}" destId="{804C08A9-E00F-4D9D-8635-E649178F112A}" srcOrd="1" destOrd="0" parTransId="{F21D4215-368E-4CD1-85E8-C8FDE1CDE127}" sibTransId="{2FC0D548-4F96-4594-8940-3D6C23265307}"/>
    <dgm:cxn modelId="{B0AFB47A-D79F-4CB7-B1BD-6DDBD80B3FD4}" type="presOf" srcId="{650884EF-2F5D-46C7-B9E0-EC1BD7DFDCFE}" destId="{13973E89-14EC-4337-81D0-CE7D5202BC0F}" srcOrd="0" destOrd="0" presId="urn:microsoft.com/office/officeart/2005/8/layout/chevron2"/>
    <dgm:cxn modelId="{F83BB27B-20F2-4CE4-8462-5B049E9B4A90}" srcId="{82B62FA1-FBE9-4767-84D5-1A394D98CCD9}" destId="{208442D1-666B-4622-8F08-020ABF504019}" srcOrd="2" destOrd="0" parTransId="{1F79F006-2259-41D1-A0D3-46E656FDE872}" sibTransId="{C4DBA090-F548-40A3-86BB-8931CECCBBA5}"/>
    <dgm:cxn modelId="{B37E118A-8F96-46B6-BCC6-D3ACF4FBA201}" srcId="{650884EF-2F5D-46C7-B9E0-EC1BD7DFDCFE}" destId="{82B62FA1-FBE9-4767-84D5-1A394D98CCD9}" srcOrd="1" destOrd="0" parTransId="{28FA1C3C-9996-4464-8E48-419FF49A0A13}" sibTransId="{9DA5EC1A-5AB6-4B76-9EA7-2C30952E3853}"/>
    <dgm:cxn modelId="{7C4767AA-8C11-43A0-BB65-02CDB3E24351}" type="presOf" srcId="{FFF2B535-5816-4BAB-A9FC-5493DC0A56EC}" destId="{A6FADF8F-1A43-428C-B028-7E65865ED7DB}" srcOrd="0" destOrd="3" presId="urn:microsoft.com/office/officeart/2005/8/layout/chevron2"/>
    <dgm:cxn modelId="{FE9AAFCA-BB65-4BCE-8C16-36324C0019BE}" srcId="{650884EF-2F5D-46C7-B9E0-EC1BD7DFDCFE}" destId="{8442164D-FB7B-4994-9A32-5AFE1F2CD40E}" srcOrd="0" destOrd="0" parTransId="{90DB12AA-2D7C-4E77-B68A-1B400EF5E5DC}" sibTransId="{640A6E2C-90CB-4627-905D-732D4A05A541}"/>
    <dgm:cxn modelId="{E4B54BE0-8FE1-4FBC-8E20-14F420A148CD}" type="presOf" srcId="{FA133F20-6CB0-4B19-A396-83B2039DED0E}" destId="{7DF98F5C-2A7A-42EB-A355-11A8B60CD974}" srcOrd="0" destOrd="0" presId="urn:microsoft.com/office/officeart/2005/8/layout/chevron2"/>
    <dgm:cxn modelId="{B0B850F5-C060-49EB-BE0D-F8819C85B80E}" type="presOf" srcId="{804C08A9-E00F-4D9D-8635-E649178F112A}" destId="{A6FADF8F-1A43-428C-B028-7E65865ED7DB}" srcOrd="0" destOrd="1" presId="urn:microsoft.com/office/officeart/2005/8/layout/chevron2"/>
    <dgm:cxn modelId="{3E7DBCF8-1C19-4A4B-BCBB-8D85805EBD95}" type="presOf" srcId="{82B62FA1-FBE9-4767-84D5-1A394D98CCD9}" destId="{2405549C-3358-4C4E-9D2A-77BA0DB4B0A1}" srcOrd="0" destOrd="0" presId="urn:microsoft.com/office/officeart/2005/8/layout/chevron2"/>
    <dgm:cxn modelId="{077E6449-D9AA-45DA-A357-5BC8BFE53533}" type="presParOf" srcId="{13973E89-14EC-4337-81D0-CE7D5202BC0F}" destId="{69A8D285-FE2F-4C2E-A1F5-EA2EAF909F99}" srcOrd="0" destOrd="0" presId="urn:microsoft.com/office/officeart/2005/8/layout/chevron2"/>
    <dgm:cxn modelId="{62C6D6E0-D0C0-4BE8-97B8-447036DEB4C8}" type="presParOf" srcId="{69A8D285-FE2F-4C2E-A1F5-EA2EAF909F99}" destId="{3B5A8060-7194-48CE-A38E-2CF2831AA58A}" srcOrd="0" destOrd="0" presId="urn:microsoft.com/office/officeart/2005/8/layout/chevron2"/>
    <dgm:cxn modelId="{D1CD906F-B16F-426A-AFA5-22B0E2B69E52}" type="presParOf" srcId="{69A8D285-FE2F-4C2E-A1F5-EA2EAF909F99}" destId="{7DF98F5C-2A7A-42EB-A355-11A8B60CD974}" srcOrd="1" destOrd="0" presId="urn:microsoft.com/office/officeart/2005/8/layout/chevron2"/>
    <dgm:cxn modelId="{47C7C86A-C76B-47E9-9A23-1E7DFB1195D4}" type="presParOf" srcId="{13973E89-14EC-4337-81D0-CE7D5202BC0F}" destId="{E416372B-8CD0-4CF8-B58B-392AAB582155}" srcOrd="1" destOrd="0" presId="urn:microsoft.com/office/officeart/2005/8/layout/chevron2"/>
    <dgm:cxn modelId="{7896548C-B9ED-41AF-9575-D8F82A3E6936}" type="presParOf" srcId="{13973E89-14EC-4337-81D0-CE7D5202BC0F}" destId="{3DA6F855-376C-43F6-AE57-DA1A2703D69B}" srcOrd="2" destOrd="0" presId="urn:microsoft.com/office/officeart/2005/8/layout/chevron2"/>
    <dgm:cxn modelId="{42B9E05C-2876-4EAD-8C52-EB9F1B3F4BEC}" type="presParOf" srcId="{3DA6F855-376C-43F6-AE57-DA1A2703D69B}" destId="{2405549C-3358-4C4E-9D2A-77BA0DB4B0A1}" srcOrd="0" destOrd="0" presId="urn:microsoft.com/office/officeart/2005/8/layout/chevron2"/>
    <dgm:cxn modelId="{E7EA97BB-4A44-464A-A7B3-A6BCA19CAF52}" type="presParOf" srcId="{3DA6F855-376C-43F6-AE57-DA1A2703D69B}" destId="{A6FADF8F-1A43-428C-B028-7E65865ED7D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1745D-694A-4123-8AE2-94AFFCD3E225}">
      <dsp:nvSpPr>
        <dsp:cNvPr id="0" name=""/>
        <dsp:cNvSpPr/>
      </dsp:nvSpPr>
      <dsp:spPr>
        <a:xfrm rot="5400000">
          <a:off x="-198298" y="210531"/>
          <a:ext cx="1321992" cy="925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kern="1200" dirty="0">
              <a:latin typeface="Arial" panose="020B0604020202020204" pitchFamily="34" charset="0"/>
              <a:cs typeface="Arial" panose="020B0604020202020204" pitchFamily="34" charset="0"/>
            </a:rPr>
            <a:t>01</a:t>
          </a:r>
          <a:endParaRPr lang="en-ID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474929"/>
        <a:ext cx="925394" cy="396598"/>
      </dsp:txXfrm>
    </dsp:sp>
    <dsp:sp modelId="{64E6D23D-A9DD-473C-A28C-FA8BC1158A24}">
      <dsp:nvSpPr>
        <dsp:cNvPr id="0" name=""/>
        <dsp:cNvSpPr/>
      </dsp:nvSpPr>
      <dsp:spPr>
        <a:xfrm rot="5400000">
          <a:off x="3252201" y="-2314574"/>
          <a:ext cx="859295" cy="55129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d-ID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Research </a:t>
          </a:r>
          <a:r>
            <a:rPr lang="en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Method</a:t>
          </a:r>
          <a:r>
            <a:rPr lang="id-ID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s</a:t>
          </a:r>
          <a:r>
            <a:rPr lang="en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​</a:t>
          </a:r>
          <a:endParaRPr lang="en-ID" sz="1800" b="1" kern="12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kern="1200" dirty="0" err="1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Experiment</a:t>
          </a:r>
          <a:r>
            <a:rPr lang="en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 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25395" y="54179"/>
        <a:ext cx="5470962" cy="775401"/>
      </dsp:txXfrm>
    </dsp:sp>
    <dsp:sp modelId="{3B5A8060-7194-48CE-A38E-2CF2831AA58A}">
      <dsp:nvSpPr>
        <dsp:cNvPr id="0" name=""/>
        <dsp:cNvSpPr/>
      </dsp:nvSpPr>
      <dsp:spPr>
        <a:xfrm rot="5400000">
          <a:off x="-198298" y="1389850"/>
          <a:ext cx="1321992" cy="925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kern="1200" dirty="0">
              <a:latin typeface="Arial" panose="020B0604020202020204" pitchFamily="34" charset="0"/>
              <a:cs typeface="Arial" panose="020B0604020202020204" pitchFamily="34" charset="0"/>
            </a:rPr>
            <a:t>0 2</a:t>
          </a:r>
          <a:endParaRPr lang="en-ID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1654248"/>
        <a:ext cx="925394" cy="396598"/>
      </dsp:txXfrm>
    </dsp:sp>
    <dsp:sp modelId="{7DF98F5C-2A7A-42EB-A355-11A8B60CD974}">
      <dsp:nvSpPr>
        <dsp:cNvPr id="0" name=""/>
        <dsp:cNvSpPr/>
      </dsp:nvSpPr>
      <dsp:spPr>
        <a:xfrm rot="5400000">
          <a:off x="3228055" y="-1056484"/>
          <a:ext cx="859295" cy="55129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Research design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i="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One group pretest-posttest design </a:t>
          </a:r>
          <a:endParaRPr lang="en-ID" sz="1800" i="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01249" y="1312269"/>
        <a:ext cx="5470962" cy="775401"/>
      </dsp:txXfrm>
    </dsp:sp>
    <dsp:sp modelId="{2405549C-3358-4C4E-9D2A-77BA0DB4B0A1}">
      <dsp:nvSpPr>
        <dsp:cNvPr id="0" name=""/>
        <dsp:cNvSpPr/>
      </dsp:nvSpPr>
      <dsp:spPr>
        <a:xfrm rot="5400000">
          <a:off x="-198298" y="2648284"/>
          <a:ext cx="1321992" cy="925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kern="1200" dirty="0">
              <a:latin typeface="Arial" panose="020B0604020202020204" pitchFamily="34" charset="0"/>
              <a:cs typeface="Arial" panose="020B0604020202020204" pitchFamily="34" charset="0"/>
            </a:rPr>
            <a:t>03</a:t>
          </a:r>
          <a:endParaRPr lang="en-ID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2912682"/>
        <a:ext cx="925394" cy="396598"/>
      </dsp:txXfrm>
    </dsp:sp>
    <dsp:sp modelId="{A6FADF8F-1A43-428C-B028-7E65865ED7DB}">
      <dsp:nvSpPr>
        <dsp:cNvPr id="0" name=""/>
        <dsp:cNvSpPr/>
      </dsp:nvSpPr>
      <dsp:spPr>
        <a:xfrm rot="5400000">
          <a:off x="3173086" y="123178"/>
          <a:ext cx="1017525" cy="55129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Population and Sample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34 UPI Female Futsal Athletes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Purposive sampling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25395" y="2420541"/>
        <a:ext cx="5463238" cy="918183"/>
      </dsp:txXfrm>
    </dsp:sp>
    <dsp:sp modelId="{0B969E07-FB93-4DFD-AF28-02279B33AA58}">
      <dsp:nvSpPr>
        <dsp:cNvPr id="0" name=""/>
        <dsp:cNvSpPr/>
      </dsp:nvSpPr>
      <dsp:spPr>
        <a:xfrm rot="5400000">
          <a:off x="-198298" y="3827602"/>
          <a:ext cx="1321992" cy="925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kern="1200" dirty="0">
              <a:latin typeface="Arial" panose="020B0604020202020204" pitchFamily="34" charset="0"/>
              <a:cs typeface="Arial" panose="020B0604020202020204" pitchFamily="34" charset="0"/>
            </a:rPr>
            <a:t>04</a:t>
          </a:r>
          <a:endParaRPr lang="en-ID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4092000"/>
        <a:ext cx="925394" cy="396598"/>
      </dsp:txXfrm>
    </dsp:sp>
    <dsp:sp modelId="{904FFB52-FC71-4D0C-B52C-FAEA78D68E65}">
      <dsp:nvSpPr>
        <dsp:cNvPr id="0" name=""/>
        <dsp:cNvSpPr/>
      </dsp:nvSpPr>
      <dsp:spPr>
        <a:xfrm rot="5400000">
          <a:off x="3252201" y="1302496"/>
          <a:ext cx="859295" cy="55129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d-ID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Research </a:t>
          </a:r>
          <a:r>
            <a:rPr lang="en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Instrument​</a:t>
          </a:r>
          <a:endParaRPr lang="en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Shuttle Run 10x10 meters</a:t>
          </a:r>
        </a:p>
      </dsp:txBody>
      <dsp:txXfrm rot="-5400000">
        <a:off x="925395" y="3671250"/>
        <a:ext cx="5470962" cy="77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A8060-7194-48CE-A38E-2CF2831AA58A}">
      <dsp:nvSpPr>
        <dsp:cNvPr id="0" name=""/>
        <dsp:cNvSpPr/>
      </dsp:nvSpPr>
      <dsp:spPr>
        <a:xfrm rot="5400000">
          <a:off x="-233036" y="236013"/>
          <a:ext cx="1553575" cy="10875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kern="1200" dirty="0">
              <a:latin typeface="Arial" panose="020B0604020202020204" pitchFamily="34" charset="0"/>
              <a:cs typeface="Arial" panose="020B0604020202020204" pitchFamily="34" charset="0"/>
            </a:rPr>
            <a:t>0 5</a:t>
          </a:r>
          <a:endParaRPr lang="en-ID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546727"/>
        <a:ext cx="1087502" cy="466073"/>
      </dsp:txXfrm>
    </dsp:sp>
    <dsp:sp modelId="{7DF98F5C-2A7A-42EB-A355-11A8B60CD974}">
      <dsp:nvSpPr>
        <dsp:cNvPr id="0" name=""/>
        <dsp:cNvSpPr/>
      </dsp:nvSpPr>
      <dsp:spPr>
        <a:xfrm rot="5400000">
          <a:off x="3483183" y="-2392703"/>
          <a:ext cx="1009823" cy="58011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d-ID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Research </a:t>
          </a:r>
          <a:r>
            <a:rPr lang="en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Procedure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i="1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Pretest – treatment - posttest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087503" y="52272"/>
        <a:ext cx="5751890" cy="911233"/>
      </dsp:txXfrm>
    </dsp:sp>
    <dsp:sp modelId="{2405549C-3358-4C4E-9D2A-77BA0DB4B0A1}">
      <dsp:nvSpPr>
        <dsp:cNvPr id="0" name=""/>
        <dsp:cNvSpPr/>
      </dsp:nvSpPr>
      <dsp:spPr>
        <a:xfrm rot="5400000">
          <a:off x="-233036" y="1899997"/>
          <a:ext cx="1553575" cy="10875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kern="1200" dirty="0">
              <a:latin typeface="Arial" panose="020B0604020202020204" pitchFamily="34" charset="0"/>
              <a:cs typeface="Arial" panose="020B0604020202020204" pitchFamily="34" charset="0"/>
            </a:rPr>
            <a:t>06</a:t>
          </a:r>
          <a:endParaRPr lang="en-ID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2210711"/>
        <a:ext cx="1087502" cy="466073"/>
      </dsp:txXfrm>
    </dsp:sp>
    <dsp:sp modelId="{A6FADF8F-1A43-428C-B028-7E65865ED7DB}">
      <dsp:nvSpPr>
        <dsp:cNvPr id="0" name=""/>
        <dsp:cNvSpPr/>
      </dsp:nvSpPr>
      <dsp:spPr>
        <a:xfrm rot="5400000">
          <a:off x="3114602" y="-728719"/>
          <a:ext cx="1746985" cy="58011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b="1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Analysis Data​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Data </a:t>
          </a:r>
          <a:r>
            <a:rPr lang="id-ID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Description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Normality </a:t>
          </a:r>
          <a:r>
            <a:rPr lang="id-ID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Test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Hypothesis </a:t>
          </a:r>
          <a:r>
            <a:rPr lang="id-ID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Test</a:t>
          </a:r>
          <a:endParaRPr lang="en-ID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  <a:sym typeface="Lilita One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Percentage</a:t>
          </a:r>
          <a:r>
            <a:rPr lang="id-ID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 of Resu</a:t>
          </a:r>
          <a:r>
            <a:rPr lang="en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l</a:t>
          </a:r>
          <a:r>
            <a:rPr lang="id-ID" sz="1800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Lilita One"/>
            </a:rPr>
            <a:t>t</a:t>
          </a:r>
          <a:endParaRPr lang="en" sz="1800" kern="1200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  <a:sym typeface="Lilita One"/>
          </a:endParaRPr>
        </a:p>
      </dsp:txBody>
      <dsp:txXfrm rot="-5400000">
        <a:off x="1087503" y="1383661"/>
        <a:ext cx="5715904" cy="1576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microsoft.com/office/2007/relationships/diagramDrawing" Target="../diagrams/drawing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12" Type="http://schemas.openxmlformats.org/officeDocument/2006/relationships/diagramColors" Target="../diagrams/colors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QuickStyle" Target="../diagrams/quickStyle2.xml"/><Relationship Id="rId5" Type="http://schemas.openxmlformats.org/officeDocument/2006/relationships/diagramColors" Target="../diagrams/colors1.xml"/><Relationship Id="rId10" Type="http://schemas.openxmlformats.org/officeDocument/2006/relationships/diagramLayout" Target="../diagrams/layout2.xml"/><Relationship Id="rId4" Type="http://schemas.openxmlformats.org/officeDocument/2006/relationships/diagramQuickStyle" Target="../diagrams/quickStyle1.xml"/><Relationship Id="rId9" Type="http://schemas.openxmlformats.org/officeDocument/2006/relationships/diagramData" Target="../diagrams/data2.xml"/><Relationship Id="rId1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8.svg"/><Relationship Id="rId7" Type="http://schemas.openxmlformats.org/officeDocument/2006/relationships/hyperlink" Target="https://doi.org/10.15405/epsbs.2016.06.55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ooks.google.co.id/books?id=ANtjCgAAQB" TargetMode="External"/><Relationship Id="rId5" Type="http://schemas.openxmlformats.org/officeDocument/2006/relationships/hyperlink" Target="https://www.futbollab.com/en/news/complementary-training-in-football-improve-your-performance-and-prevents-injuries" TargetMode="External"/><Relationship Id="rId4" Type="http://schemas.openxmlformats.org/officeDocument/2006/relationships/hyperlink" Target="https://doi.org/10.12691/ajssm-2-3-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1"/>
          <p:cNvSpPr txBox="1"/>
          <p:nvPr/>
        </p:nvSpPr>
        <p:spPr>
          <a:xfrm>
            <a:off x="1828800" y="8359611"/>
            <a:ext cx="13922329" cy="662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465"/>
              </a:lnSpc>
              <a:spcBef>
                <a:spcPct val="0"/>
              </a:spcBef>
            </a:pPr>
            <a:r>
              <a:rPr lang="id-ID" sz="3904" b="1" spc="78" dirty="0">
                <a:latin typeface="Times New Roman" panose="02020603050405020304" pitchFamily="18" charset="0"/>
                <a:ea typeface="Be Vietnam Ultra-Bold"/>
                <a:cs typeface="Times New Roman" panose="02020603050405020304" pitchFamily="18" charset="0"/>
                <a:sym typeface="Be Vietnam Ultra-Bold"/>
              </a:rPr>
              <a:t>Universitas Pendidikan Indonesia</a:t>
            </a:r>
            <a:endParaRPr lang="en-US" sz="3904" b="1" spc="78" dirty="0">
              <a:latin typeface="Times New Roman" panose="02020603050405020304" pitchFamily="18" charset="0"/>
              <a:ea typeface="Be Vietnam Ultra-Bold"/>
              <a:cs typeface="Times New Roman" panose="02020603050405020304" pitchFamily="18" charset="0"/>
              <a:sym typeface="Be Vietnam Ultra-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676400" y="2767074"/>
            <a:ext cx="13077834" cy="2693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IMPACT </a:t>
            </a:r>
            <a:r>
              <a:rPr lang="id-ID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n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COMPLEMANTARY TRAINING </a:t>
            </a:r>
            <a:r>
              <a:rPr lang="id-ID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</a:t>
            </a:r>
            <a:r>
              <a:rPr lang="en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INCREASING AGILITY ENDURANCE </a:t>
            </a:r>
            <a:r>
              <a:rPr lang="id-ID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d-ID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FEMA</a:t>
            </a:r>
            <a:r>
              <a:rPr lang="en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d-ID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FUTSAL PLAYERS</a:t>
            </a:r>
            <a:endParaRPr lang="en-US" sz="4000" dirty="0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708484" y="5599277"/>
            <a:ext cx="9467743" cy="5457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759"/>
              </a:lnSpc>
              <a:spcBef>
                <a:spcPct val="0"/>
              </a:spcBef>
            </a:pPr>
            <a:r>
              <a:rPr lang="en" sz="2800" dirty="0">
                <a:latin typeface="Times New Roman" panose="02020603050405020304" pitchFamily="18" charset="0"/>
                <a:ea typeface="Be Vietnam"/>
                <a:cs typeface="Times New Roman" panose="02020603050405020304" pitchFamily="18" charset="0"/>
                <a:sym typeface="Be Vietnam"/>
              </a:rPr>
              <a:t>Diva Sahrani Primayudistya</a:t>
            </a:r>
            <a:endParaRPr lang="en-US" sz="2800" dirty="0">
              <a:latin typeface="Times New Roman" panose="02020603050405020304" pitchFamily="18" charset="0"/>
              <a:ea typeface="Be Vietnam"/>
              <a:cs typeface="Times New Roman" panose="02020603050405020304" pitchFamily="18" charset="0"/>
              <a:sym typeface="Be Vietnam"/>
            </a:endParaRPr>
          </a:p>
        </p:txBody>
      </p:sp>
      <p:pic>
        <p:nvPicPr>
          <p:cNvPr id="15" name="Image" descr="Image">
            <a:extLst>
              <a:ext uri="{FF2B5EF4-FFF2-40B4-BE49-F238E27FC236}">
                <a16:creationId xmlns:a16="http://schemas.microsoft.com/office/drawing/2014/main" id="{707D4DD9-8ABF-6A64-4421-E74AD2B7DB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 r="71250" b="80370"/>
          <a:stretch/>
        </p:blipFill>
        <p:spPr>
          <a:xfrm>
            <a:off x="0" y="1"/>
            <a:ext cx="5257800" cy="2019300"/>
          </a:xfrm>
          <a:prstGeom prst="rect">
            <a:avLst/>
          </a:prstGeom>
          <a:ln w="3175">
            <a:miter lim="400000"/>
          </a:ln>
        </p:spPr>
      </p:pic>
      <p:sp>
        <p:nvSpPr>
          <p:cNvPr id="2" name="Freeform 8">
            <a:extLst>
              <a:ext uri="{FF2B5EF4-FFF2-40B4-BE49-F238E27FC236}">
                <a16:creationId xmlns:a16="http://schemas.microsoft.com/office/drawing/2014/main" id="{6D6EBCA2-56D8-A919-DCCB-92D86DFCA472}"/>
              </a:ext>
            </a:extLst>
          </p:cNvPr>
          <p:cNvSpPr/>
          <p:nvPr/>
        </p:nvSpPr>
        <p:spPr>
          <a:xfrm>
            <a:off x="14961759" y="8079586"/>
            <a:ext cx="3326241" cy="2207414"/>
          </a:xfrm>
          <a:custGeom>
            <a:avLst/>
            <a:gdLst/>
            <a:ahLst/>
            <a:cxnLst/>
            <a:rect l="l" t="t" r="r" b="b"/>
            <a:pathLst>
              <a:path w="3326241" h="2207414">
                <a:moveTo>
                  <a:pt x="0" y="0"/>
                </a:moveTo>
                <a:lnTo>
                  <a:pt x="3326241" y="0"/>
                </a:lnTo>
                <a:lnTo>
                  <a:pt x="3326241" y="2207414"/>
                </a:lnTo>
                <a:lnTo>
                  <a:pt x="0" y="22074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8">
            <a:extLst>
              <a:ext uri="{FF2B5EF4-FFF2-40B4-BE49-F238E27FC236}">
                <a16:creationId xmlns:a16="http://schemas.microsoft.com/office/drawing/2014/main" id="{1AF31DE6-BCE7-5EB7-6478-1A005B9991AC}"/>
              </a:ext>
            </a:extLst>
          </p:cNvPr>
          <p:cNvSpPr/>
          <p:nvPr/>
        </p:nvSpPr>
        <p:spPr>
          <a:xfrm rot="10800000">
            <a:off x="14961759" y="5872172"/>
            <a:ext cx="3326241" cy="2207414"/>
          </a:xfrm>
          <a:custGeom>
            <a:avLst/>
            <a:gdLst/>
            <a:ahLst/>
            <a:cxnLst/>
            <a:rect l="l" t="t" r="r" b="b"/>
            <a:pathLst>
              <a:path w="3326241" h="2207414">
                <a:moveTo>
                  <a:pt x="0" y="0"/>
                </a:moveTo>
                <a:lnTo>
                  <a:pt x="3326241" y="0"/>
                </a:lnTo>
                <a:lnTo>
                  <a:pt x="3326241" y="2207414"/>
                </a:lnTo>
                <a:lnTo>
                  <a:pt x="0" y="22074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609600" y="648271"/>
            <a:ext cx="17068800" cy="8990460"/>
            <a:chOff x="0" y="0"/>
            <a:chExt cx="4265947" cy="21644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65947" cy="2164477"/>
            </a:xfrm>
            <a:custGeom>
              <a:avLst/>
              <a:gdLst/>
              <a:ahLst/>
              <a:cxnLst/>
              <a:rect l="l" t="t" r="r" b="b"/>
              <a:pathLst>
                <a:path w="4265947" h="2164477">
                  <a:moveTo>
                    <a:pt x="0" y="0"/>
                  </a:moveTo>
                  <a:lnTo>
                    <a:pt x="4265947" y="0"/>
                  </a:lnTo>
                  <a:lnTo>
                    <a:pt x="4265947" y="2164477"/>
                  </a:lnTo>
                  <a:lnTo>
                    <a:pt x="0" y="2164477"/>
                  </a:lnTo>
                  <a:close/>
                </a:path>
              </a:pathLst>
            </a:custGeom>
            <a:solidFill>
              <a:srgbClr val="535977"/>
            </a:solidFill>
          </p:spPr>
          <p:txBody>
            <a:bodyPr/>
            <a:lstStyle/>
            <a:p>
              <a:endParaRPr lang="en-ID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265947" cy="22406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6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4961759" y="8079586"/>
            <a:ext cx="3326241" cy="2207414"/>
          </a:xfrm>
          <a:custGeom>
            <a:avLst/>
            <a:gdLst/>
            <a:ahLst/>
            <a:cxnLst/>
            <a:rect l="l" t="t" r="r" b="b"/>
            <a:pathLst>
              <a:path w="3326241" h="2207414">
                <a:moveTo>
                  <a:pt x="0" y="0"/>
                </a:moveTo>
                <a:lnTo>
                  <a:pt x="3326241" y="0"/>
                </a:lnTo>
                <a:lnTo>
                  <a:pt x="3326241" y="2207414"/>
                </a:lnTo>
                <a:lnTo>
                  <a:pt x="0" y="22074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2347608" y="3764142"/>
            <a:ext cx="12567769" cy="35568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759"/>
              </a:lnSpc>
            </a:pP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Wingdings" panose="05000000000000000000" pitchFamily="2" charset="2"/>
              </a:rPr>
              <a:t> </a:t>
            </a: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Condition Sport Achievement in Indonesia</a:t>
            </a:r>
          </a:p>
          <a:p>
            <a:pPr>
              <a:lnSpc>
                <a:spcPts val="4759"/>
              </a:lnSpc>
            </a:pP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Wingdings" panose="05000000000000000000" pitchFamily="2" charset="2"/>
              </a:rPr>
              <a:t> </a:t>
            </a: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Physi</a:t>
            </a:r>
            <a:r>
              <a:rPr lang="id-ID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ca</a:t>
            </a: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l</a:t>
            </a:r>
            <a:r>
              <a:rPr lang="id-ID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Need</a:t>
            </a:r>
            <a:r>
              <a:rPr lang="id-ID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s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>
              <a:lnSpc>
                <a:spcPts val="4759"/>
              </a:lnSpc>
            </a:pP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Wingdings" panose="05000000000000000000" pitchFamily="2" charset="2"/>
              </a:rPr>
              <a:t> </a:t>
            </a:r>
            <a:r>
              <a:rPr lang="en" sz="32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Agility Endurance </a:t>
            </a:r>
          </a:p>
          <a:p>
            <a:pPr>
              <a:lnSpc>
                <a:spcPts val="4759"/>
              </a:lnSpc>
            </a:pP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Wingdings" panose="05000000000000000000" pitchFamily="2" charset="2"/>
              </a:rPr>
              <a:t> </a:t>
            </a:r>
            <a:r>
              <a:rPr lang="en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Principle</a:t>
            </a: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Individual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>
              <a:lnSpc>
                <a:spcPts val="4759"/>
              </a:lnSpc>
            </a:pP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Wingdings" panose="05000000000000000000" pitchFamily="2" charset="2"/>
              </a:rPr>
              <a:t> </a:t>
            </a: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 Italics"/>
                <a:cs typeface="Arial" panose="020B0604020202020204" pitchFamily="34" charset="0"/>
                <a:sym typeface="Times New Roman Italics"/>
              </a:rPr>
              <a:t>Complementary</a:t>
            </a: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" sz="3200" dirty="0">
                <a:solidFill>
                  <a:schemeClr val="bg1"/>
                </a:solidFill>
                <a:latin typeface="Arial" panose="020B0604020202020204" pitchFamily="34" charset="0"/>
                <a:ea typeface="Times New Roman Italics"/>
                <a:cs typeface="Arial" panose="020B0604020202020204" pitchFamily="34" charset="0"/>
                <a:sym typeface="Times New Roman Italics"/>
              </a:rPr>
              <a:t>Training</a:t>
            </a:r>
          </a:p>
          <a:p>
            <a:pPr algn="just">
              <a:lnSpc>
                <a:spcPts val="4067"/>
              </a:lnSpc>
              <a:spcBef>
                <a:spcPct val="0"/>
              </a:spcBef>
            </a:pPr>
            <a:endParaRPr lang="en-US" sz="2905" dirty="0">
              <a:solidFill>
                <a:schemeClr val="bg1"/>
              </a:solidFill>
              <a:latin typeface="Arial" panose="020B0604020202020204" pitchFamily="34" charset="0"/>
              <a:ea typeface="Be Vietnam"/>
              <a:cs typeface="Arial" panose="020B0604020202020204" pitchFamily="34" charset="0"/>
              <a:sym typeface="Be Vietnam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2359640" y="1612773"/>
            <a:ext cx="9340304" cy="12234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794"/>
              </a:lnSpc>
              <a:spcBef>
                <a:spcPct val="0"/>
              </a:spcBef>
            </a:pPr>
            <a:r>
              <a:rPr lang="id-ID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INTRODUCTION</a:t>
            </a:r>
            <a:endParaRPr lang="en" sz="4800" dirty="0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grpSp>
        <p:nvGrpSpPr>
          <p:cNvPr id="12" name="Group 12"/>
          <p:cNvGrpSpPr/>
          <p:nvPr/>
        </p:nvGrpSpPr>
        <p:grpSpPr>
          <a:xfrm>
            <a:off x="8163078" y="7969282"/>
            <a:ext cx="1961845" cy="1669448"/>
            <a:chOff x="0" y="0"/>
            <a:chExt cx="812800" cy="691659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691659"/>
            </a:xfrm>
            <a:custGeom>
              <a:avLst/>
              <a:gdLst/>
              <a:ahLst/>
              <a:cxnLst/>
              <a:rect l="l" t="t" r="r" b="b"/>
              <a:pathLst>
                <a:path w="812800" h="691659">
                  <a:moveTo>
                    <a:pt x="812800" y="345829"/>
                  </a:moveTo>
                  <a:lnTo>
                    <a:pt x="609600" y="691659"/>
                  </a:lnTo>
                  <a:lnTo>
                    <a:pt x="203200" y="691659"/>
                  </a:lnTo>
                  <a:lnTo>
                    <a:pt x="0" y="345829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5829"/>
                  </a:lnTo>
                  <a:close/>
                </a:path>
              </a:pathLst>
            </a:custGeom>
            <a:solidFill>
              <a:srgbClr val="242C46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114300" y="-28575"/>
              <a:ext cx="584200" cy="7202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8643525" y="8078012"/>
            <a:ext cx="1000950" cy="13091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794"/>
              </a:lnSpc>
              <a:spcBef>
                <a:spcPct val="0"/>
              </a:spcBef>
            </a:pPr>
            <a:r>
              <a:rPr lang="en" sz="7710" spc="154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0DE1B2-70CF-BBE0-4E0F-2C4291C4B6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677" y="3224557"/>
            <a:ext cx="4570074" cy="4570074"/>
          </a:xfrm>
          <a:prstGeom prst="rect">
            <a:avLst/>
          </a:prstGeom>
        </p:spPr>
      </p:pic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D1FF7461-B71B-3CEA-AF52-6A78977E26D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 r="71250" b="80370"/>
          <a:stretch/>
        </p:blipFill>
        <p:spPr>
          <a:xfrm>
            <a:off x="0" y="1"/>
            <a:ext cx="5257800" cy="20193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549796" y="783879"/>
            <a:ext cx="17223854" cy="8739125"/>
            <a:chOff x="0" y="0"/>
            <a:chExt cx="4265947" cy="21644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65947" cy="2164477"/>
            </a:xfrm>
            <a:custGeom>
              <a:avLst/>
              <a:gdLst/>
              <a:ahLst/>
              <a:cxnLst/>
              <a:rect l="l" t="t" r="r" b="b"/>
              <a:pathLst>
                <a:path w="4265947" h="2164477">
                  <a:moveTo>
                    <a:pt x="0" y="0"/>
                  </a:moveTo>
                  <a:lnTo>
                    <a:pt x="4265947" y="0"/>
                  </a:lnTo>
                  <a:lnTo>
                    <a:pt x="4265947" y="2164477"/>
                  </a:lnTo>
                  <a:lnTo>
                    <a:pt x="0" y="2164477"/>
                  </a:lnTo>
                  <a:close/>
                </a:path>
              </a:pathLst>
            </a:custGeom>
            <a:solidFill>
              <a:srgbClr val="535977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265947" cy="22406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60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163078" y="7969282"/>
            <a:ext cx="1961845" cy="1685960"/>
            <a:chOff x="0" y="0"/>
            <a:chExt cx="812800" cy="6985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698500"/>
            </a:xfrm>
            <a:custGeom>
              <a:avLst/>
              <a:gdLst/>
              <a:ahLst/>
              <a:cxnLst/>
              <a:rect l="l" t="t" r="r" b="b"/>
              <a:pathLst>
                <a:path w="812800" h="6985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42C46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8456323" y="8078012"/>
            <a:ext cx="1375354" cy="13091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794"/>
              </a:lnSpc>
              <a:spcBef>
                <a:spcPct val="0"/>
              </a:spcBef>
            </a:pPr>
            <a:r>
              <a:rPr lang="en" sz="7710" spc="154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</a:t>
            </a:r>
          </a:p>
        </p:txBody>
      </p:sp>
      <p:grpSp>
        <p:nvGrpSpPr>
          <p:cNvPr id="12" name="Group 12"/>
          <p:cNvGrpSpPr/>
          <p:nvPr/>
        </p:nvGrpSpPr>
        <p:grpSpPr>
          <a:xfrm rot="-5400000">
            <a:off x="7009398" y="5283098"/>
            <a:ext cx="4269204" cy="128714"/>
            <a:chOff x="0" y="0"/>
            <a:chExt cx="1124399" cy="339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124399" cy="33900"/>
            </a:xfrm>
            <a:custGeom>
              <a:avLst/>
              <a:gdLst/>
              <a:ahLst/>
              <a:cxnLst/>
              <a:rect l="l" t="t" r="r" b="b"/>
              <a:pathLst>
                <a:path w="1124399" h="33900">
                  <a:moveTo>
                    <a:pt x="0" y="0"/>
                  </a:moveTo>
                  <a:lnTo>
                    <a:pt x="1124399" y="0"/>
                  </a:lnTo>
                  <a:lnTo>
                    <a:pt x="1124399" y="33900"/>
                  </a:lnTo>
                  <a:lnTo>
                    <a:pt x="0" y="33900"/>
                  </a:lnTo>
                  <a:close/>
                </a:path>
              </a:pathLst>
            </a:custGeom>
            <a:solidFill>
              <a:srgbClr val="E0EAFF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28575"/>
              <a:ext cx="1124399" cy="624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2787513" y="4412716"/>
            <a:ext cx="5101773" cy="31079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060"/>
              </a:lnSpc>
              <a:spcBef>
                <a:spcPct val="0"/>
              </a:spcBef>
            </a:pP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there a significant impact of </a:t>
            </a:r>
            <a:r>
              <a:rPr lang="id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app</a:t>
            </a: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id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ication of</a:t>
            </a: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28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Complementary Training </a:t>
            </a: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increasing </a:t>
            </a:r>
            <a:r>
              <a:rPr lang="en" sz="28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Agility Endurance </a:t>
            </a: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female futsal players?</a:t>
            </a:r>
            <a:endParaRPr lang="en-ID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4060"/>
              </a:lnSpc>
              <a:spcBef>
                <a:spcPct val="0"/>
              </a:spcBef>
            </a:pPr>
            <a:endParaRPr lang="en-US" sz="2900" dirty="0">
              <a:solidFill>
                <a:srgbClr val="FFFFFF"/>
              </a:solidFill>
              <a:latin typeface="Arial" panose="020B0604020202020204" pitchFamily="34" charset="0"/>
              <a:ea typeface="Be Vietnam"/>
              <a:cs typeface="Arial" panose="020B0604020202020204" pitchFamily="34" charset="0"/>
              <a:sym typeface="Be Vietnam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2897286" y="1806299"/>
            <a:ext cx="5101773" cy="22493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229"/>
              </a:lnSpc>
              <a:spcBef>
                <a:spcPct val="0"/>
              </a:spcBef>
            </a:pPr>
            <a:r>
              <a:rPr lang="en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PROBLEM</a:t>
            </a:r>
            <a:r>
              <a:rPr lang="id-ID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  <a:r>
              <a:rPr lang="en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FORMULATION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0427280" y="4408855"/>
            <a:ext cx="4984203" cy="3105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060"/>
              </a:lnSpc>
              <a:spcBef>
                <a:spcPct val="0"/>
              </a:spcBef>
            </a:pPr>
            <a:r>
              <a:rPr lang="id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assess the </a:t>
            </a: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 impact of </a:t>
            </a:r>
            <a:r>
              <a:rPr lang="id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id-ID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</a:t>
            </a: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</a:t>
            </a:r>
            <a:r>
              <a:rPr lang="id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ication of </a:t>
            </a: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28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Complementary Training </a:t>
            </a: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increasing </a:t>
            </a:r>
            <a:r>
              <a:rPr lang="en" sz="28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Agility Endurance </a:t>
            </a:r>
            <a:r>
              <a:rPr lang="en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female futsal players.</a:t>
            </a:r>
            <a:endParaRPr lang="en-ID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4060"/>
              </a:lnSpc>
              <a:spcBef>
                <a:spcPct val="0"/>
              </a:spcBef>
            </a:pPr>
            <a:endParaRPr lang="en-US" sz="2800" dirty="0">
              <a:solidFill>
                <a:srgbClr val="FFFFFF"/>
              </a:solidFill>
              <a:latin typeface="Arial" panose="020B0604020202020204" pitchFamily="34" charset="0"/>
              <a:ea typeface="Be Vietnam"/>
              <a:cs typeface="Arial" panose="020B0604020202020204" pitchFamily="34" charset="0"/>
              <a:sym typeface="Be Vietnam"/>
            </a:endParaRPr>
          </a:p>
        </p:txBody>
      </p:sp>
      <p:sp>
        <p:nvSpPr>
          <p:cNvPr id="20" name="Freeform 20"/>
          <p:cNvSpPr/>
          <p:nvPr/>
        </p:nvSpPr>
        <p:spPr>
          <a:xfrm>
            <a:off x="14961759" y="8079586"/>
            <a:ext cx="3326241" cy="2207414"/>
          </a:xfrm>
          <a:custGeom>
            <a:avLst/>
            <a:gdLst/>
            <a:ahLst/>
            <a:cxnLst/>
            <a:rect l="l" t="t" r="r" b="b"/>
            <a:pathLst>
              <a:path w="3326241" h="2207414">
                <a:moveTo>
                  <a:pt x="0" y="0"/>
                </a:moveTo>
                <a:lnTo>
                  <a:pt x="3326241" y="0"/>
                </a:lnTo>
                <a:lnTo>
                  <a:pt x="3326241" y="2207414"/>
                </a:lnTo>
                <a:lnTo>
                  <a:pt x="0" y="22074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C86C9F-08B6-4178-D49A-D0D7300D9017}"/>
              </a:ext>
            </a:extLst>
          </p:cNvPr>
          <p:cNvSpPr txBox="1"/>
          <p:nvPr/>
        </p:nvSpPr>
        <p:spPr>
          <a:xfrm>
            <a:off x="9239740" y="1713710"/>
            <a:ext cx="7516531" cy="2410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9229"/>
              </a:lnSpc>
              <a:spcBef>
                <a:spcPct val="0"/>
              </a:spcBef>
            </a:pPr>
            <a:r>
              <a:rPr lang="en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RESEARCH </a:t>
            </a:r>
            <a:r>
              <a:rPr lang="id-ID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OBJECTIVES</a:t>
            </a:r>
            <a:r>
              <a:rPr lang="en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​</a:t>
            </a:r>
            <a:endParaRPr lang="en-US" sz="4800" dirty="0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pic>
        <p:nvPicPr>
          <p:cNvPr id="18" name="Image" descr="Image">
            <a:extLst>
              <a:ext uri="{FF2B5EF4-FFF2-40B4-BE49-F238E27FC236}">
                <a16:creationId xmlns:a16="http://schemas.microsoft.com/office/drawing/2014/main" id="{7EF98747-A19D-72AF-9F28-4876915E9A7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 r="71250" b="80370"/>
          <a:stretch/>
        </p:blipFill>
        <p:spPr>
          <a:xfrm>
            <a:off x="0" y="1"/>
            <a:ext cx="5257800" cy="20193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549796" y="783879"/>
            <a:ext cx="17223854" cy="8739125"/>
            <a:chOff x="0" y="0"/>
            <a:chExt cx="4265947" cy="21644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65947" cy="2164477"/>
            </a:xfrm>
            <a:custGeom>
              <a:avLst/>
              <a:gdLst/>
              <a:ahLst/>
              <a:cxnLst/>
              <a:rect l="l" t="t" r="r" b="b"/>
              <a:pathLst>
                <a:path w="4265947" h="2164477">
                  <a:moveTo>
                    <a:pt x="0" y="0"/>
                  </a:moveTo>
                  <a:lnTo>
                    <a:pt x="4265947" y="0"/>
                  </a:lnTo>
                  <a:lnTo>
                    <a:pt x="4265947" y="2164477"/>
                  </a:lnTo>
                  <a:lnTo>
                    <a:pt x="0" y="2164477"/>
                  </a:lnTo>
                  <a:close/>
                </a:path>
              </a:pathLst>
            </a:custGeom>
            <a:solidFill>
              <a:srgbClr val="535977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265947" cy="22406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60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4060972" y="1610256"/>
            <a:ext cx="10166056" cy="12176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20"/>
              </a:lnSpc>
              <a:spcBef>
                <a:spcPct val="0"/>
              </a:spcBef>
            </a:pPr>
            <a:r>
              <a:rPr lang="en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RESEARCH METHODS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8163078" y="7969282"/>
            <a:ext cx="1961845" cy="1669448"/>
            <a:chOff x="0" y="0"/>
            <a:chExt cx="812800" cy="691659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812800" cy="691659"/>
            </a:xfrm>
            <a:custGeom>
              <a:avLst/>
              <a:gdLst/>
              <a:ahLst/>
              <a:cxnLst/>
              <a:rect l="l" t="t" r="r" b="b"/>
              <a:pathLst>
                <a:path w="812800" h="691659">
                  <a:moveTo>
                    <a:pt x="812800" y="345829"/>
                  </a:moveTo>
                  <a:lnTo>
                    <a:pt x="609600" y="691659"/>
                  </a:lnTo>
                  <a:lnTo>
                    <a:pt x="203200" y="691659"/>
                  </a:lnTo>
                  <a:lnTo>
                    <a:pt x="0" y="345829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5829"/>
                  </a:lnTo>
                  <a:close/>
                </a:path>
              </a:pathLst>
            </a:custGeom>
            <a:solidFill>
              <a:srgbClr val="242C46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114300" y="-76200"/>
              <a:ext cx="584200" cy="76785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8745924" y="8213890"/>
            <a:ext cx="796153" cy="13353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794"/>
              </a:lnSpc>
              <a:spcBef>
                <a:spcPct val="0"/>
              </a:spcBef>
            </a:pPr>
            <a:r>
              <a:rPr lang="id-ID" sz="7710" spc="154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3</a:t>
            </a:r>
            <a:endParaRPr lang="en-US" sz="7710" spc="154" dirty="0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graphicFrame>
        <p:nvGraphicFramePr>
          <p:cNvPr id="39" name="Diagram 38">
            <a:extLst>
              <a:ext uri="{FF2B5EF4-FFF2-40B4-BE49-F238E27FC236}">
                <a16:creationId xmlns:a16="http://schemas.microsoft.com/office/drawing/2014/main" id="{BB336B01-7329-7BFE-99FF-0B7F7B4D09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1954940"/>
              </p:ext>
            </p:extLst>
          </p:nvPr>
        </p:nvGraphicFramePr>
        <p:xfrm>
          <a:off x="2170524" y="2851923"/>
          <a:ext cx="6438304" cy="4963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" name="Freeform 38"/>
          <p:cNvSpPr/>
          <p:nvPr/>
        </p:nvSpPr>
        <p:spPr>
          <a:xfrm>
            <a:off x="14961759" y="8079586"/>
            <a:ext cx="3326241" cy="2207414"/>
          </a:xfrm>
          <a:custGeom>
            <a:avLst/>
            <a:gdLst/>
            <a:ahLst/>
            <a:cxnLst/>
            <a:rect l="l" t="t" r="r" b="b"/>
            <a:pathLst>
              <a:path w="3326241" h="2207414">
                <a:moveTo>
                  <a:pt x="0" y="0"/>
                </a:moveTo>
                <a:lnTo>
                  <a:pt x="3326241" y="0"/>
                </a:lnTo>
                <a:lnTo>
                  <a:pt x="3326241" y="2207414"/>
                </a:lnTo>
                <a:lnTo>
                  <a:pt x="0" y="2207414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40" name="Diagram 39">
            <a:extLst>
              <a:ext uri="{FF2B5EF4-FFF2-40B4-BE49-F238E27FC236}">
                <a16:creationId xmlns:a16="http://schemas.microsoft.com/office/drawing/2014/main" id="{C0E64F4C-B7FD-EA50-2B4A-587424F070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8401541"/>
              </p:ext>
            </p:extLst>
          </p:nvPr>
        </p:nvGraphicFramePr>
        <p:xfrm>
          <a:off x="9099038" y="4076700"/>
          <a:ext cx="6888688" cy="3223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13" name="Image" descr="Image">
            <a:extLst>
              <a:ext uri="{FF2B5EF4-FFF2-40B4-BE49-F238E27FC236}">
                <a16:creationId xmlns:a16="http://schemas.microsoft.com/office/drawing/2014/main" id="{71AB2610-A554-5F29-36C2-948FE202A678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 r="71250" b="80370"/>
          <a:stretch/>
        </p:blipFill>
        <p:spPr>
          <a:xfrm>
            <a:off x="0" y="1"/>
            <a:ext cx="5257800" cy="20193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549796" y="783879"/>
            <a:ext cx="17223854" cy="8739125"/>
            <a:chOff x="0" y="0"/>
            <a:chExt cx="4265947" cy="21644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65947" cy="2164477"/>
            </a:xfrm>
            <a:custGeom>
              <a:avLst/>
              <a:gdLst/>
              <a:ahLst/>
              <a:cxnLst/>
              <a:rect l="l" t="t" r="r" b="b"/>
              <a:pathLst>
                <a:path w="4265947" h="2164477">
                  <a:moveTo>
                    <a:pt x="0" y="0"/>
                  </a:moveTo>
                  <a:lnTo>
                    <a:pt x="4265947" y="0"/>
                  </a:lnTo>
                  <a:lnTo>
                    <a:pt x="4265947" y="2164477"/>
                  </a:lnTo>
                  <a:lnTo>
                    <a:pt x="0" y="2164477"/>
                  </a:lnTo>
                  <a:close/>
                </a:path>
              </a:pathLst>
            </a:custGeom>
            <a:solidFill>
              <a:srgbClr val="535977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265947" cy="22406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60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5992634" y="8415320"/>
            <a:ext cx="1961845" cy="1685960"/>
            <a:chOff x="0" y="0"/>
            <a:chExt cx="812800" cy="6985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812800" cy="698500"/>
            </a:xfrm>
            <a:custGeom>
              <a:avLst/>
              <a:gdLst/>
              <a:ahLst/>
              <a:cxnLst/>
              <a:rect l="l" t="t" r="r" b="b"/>
              <a:pathLst>
                <a:path w="812800" h="6985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42C46"/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16575480" y="8659927"/>
            <a:ext cx="796153" cy="27203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794"/>
              </a:lnSpc>
              <a:spcBef>
                <a:spcPct val="0"/>
              </a:spcBef>
            </a:pPr>
            <a:r>
              <a:rPr lang="id-ID" sz="7710" spc="154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4</a:t>
            </a:r>
            <a:r>
              <a:rPr lang="en" sz="7710" spc="154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8</a:t>
            </a:r>
            <a:endParaRPr lang="en-US" sz="7710" spc="154" dirty="0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949578" y="3729362"/>
            <a:ext cx="6796346" cy="32669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710"/>
              </a:lnSpc>
              <a:spcBef>
                <a:spcPct val="0"/>
              </a:spcBef>
            </a:pPr>
            <a:r>
              <a:rPr lang="id-ID" sz="2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" sz="2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id-ID" sz="2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​ test beginning percentage</a:t>
            </a:r>
            <a:r>
              <a:rPr lang="id-ID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results </a:t>
            </a:r>
            <a:r>
              <a:rPr lang="en" sz="2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obtain</a:t>
            </a:r>
            <a:r>
              <a:rPr lang="id-ID" sz="2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 </a:t>
            </a:r>
            <a:r>
              <a:rPr lang="id-ID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 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89%, while in the test </a:t>
            </a:r>
            <a:r>
              <a:rPr lang="id-ID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percentage</a:t>
            </a:r>
            <a:r>
              <a:rPr lang="id-ID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results </a:t>
            </a:r>
            <a:r>
              <a:rPr lang="id-ID" sz="2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96%. </a:t>
            </a:r>
            <a:r>
              <a:rPr lang="en" sz="2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is difference </a:t>
            </a:r>
            <a:r>
              <a:rPr lang="id-ID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7%, which means that female futsal player</a:t>
            </a:r>
            <a:r>
              <a:rPr lang="id-ID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experience </a:t>
            </a:r>
            <a:r>
              <a:rPr lang="id-ID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increase in 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agility endurance </a:t>
            </a:r>
            <a:r>
              <a:rPr lang="id-ID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7% </a:t>
            </a:r>
            <a:r>
              <a:rPr lang="id-ID" sz="22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before and after </a:t>
            </a:r>
            <a:r>
              <a:rPr lang="id-ID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being </a:t>
            </a:r>
            <a:r>
              <a:rPr lang="en" sz="2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given complementary training</a:t>
            </a:r>
          </a:p>
          <a:p>
            <a:pPr algn="just">
              <a:lnSpc>
                <a:spcPts val="3710"/>
              </a:lnSpc>
              <a:spcBef>
                <a:spcPct val="0"/>
              </a:spcBef>
            </a:pPr>
            <a:endParaRPr lang="en-US" sz="2200" dirty="0">
              <a:solidFill>
                <a:schemeClr val="bg1"/>
              </a:solidFill>
              <a:latin typeface="Arial" panose="020B0604020202020204" pitchFamily="34" charset="0"/>
              <a:ea typeface="Be Vietnam"/>
              <a:cs typeface="Arial" panose="020B0604020202020204" pitchFamily="34" charset="0"/>
              <a:sym typeface="Be Vietnam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949578" y="1692243"/>
            <a:ext cx="10750665" cy="12330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930"/>
              </a:lnSpc>
              <a:spcBef>
                <a:spcPct val="0"/>
              </a:spcBef>
            </a:pPr>
            <a:r>
              <a:rPr lang="en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RESEARCH RESULT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884EE0EA-9FF2-8FA9-E814-23D3BF833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0992947"/>
              </p:ext>
            </p:extLst>
          </p:nvPr>
        </p:nvGraphicFramePr>
        <p:xfrm>
          <a:off x="9155972" y="3325588"/>
          <a:ext cx="7660079" cy="562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2EADAD83-087D-A466-BD3B-337FD8BB71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 r="71250" b="80370"/>
          <a:stretch/>
        </p:blipFill>
        <p:spPr>
          <a:xfrm>
            <a:off x="0" y="1"/>
            <a:ext cx="5257800" cy="20193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549796" y="783879"/>
            <a:ext cx="17223854" cy="8739125"/>
            <a:chOff x="0" y="0"/>
            <a:chExt cx="4265947" cy="21644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65947" cy="2164477"/>
            </a:xfrm>
            <a:custGeom>
              <a:avLst/>
              <a:gdLst/>
              <a:ahLst/>
              <a:cxnLst/>
              <a:rect l="l" t="t" r="r" b="b"/>
              <a:pathLst>
                <a:path w="4265947" h="2164477">
                  <a:moveTo>
                    <a:pt x="0" y="0"/>
                  </a:moveTo>
                  <a:lnTo>
                    <a:pt x="4265947" y="0"/>
                  </a:lnTo>
                  <a:lnTo>
                    <a:pt x="4265947" y="2164477"/>
                  </a:lnTo>
                  <a:lnTo>
                    <a:pt x="0" y="2164477"/>
                  </a:lnTo>
                  <a:close/>
                </a:path>
              </a:pathLst>
            </a:custGeom>
            <a:solidFill>
              <a:srgbClr val="535977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265947" cy="22406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6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4961759" y="8079586"/>
            <a:ext cx="3326241" cy="2207414"/>
          </a:xfrm>
          <a:custGeom>
            <a:avLst/>
            <a:gdLst/>
            <a:ahLst/>
            <a:cxnLst/>
            <a:rect l="l" t="t" r="r" b="b"/>
            <a:pathLst>
              <a:path w="3326241" h="2207414">
                <a:moveTo>
                  <a:pt x="0" y="0"/>
                </a:moveTo>
                <a:lnTo>
                  <a:pt x="3326241" y="0"/>
                </a:lnTo>
                <a:lnTo>
                  <a:pt x="3326241" y="2207414"/>
                </a:lnTo>
                <a:lnTo>
                  <a:pt x="0" y="22074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5015138" y="1610256"/>
            <a:ext cx="8257723" cy="12330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930"/>
              </a:lnSpc>
              <a:spcBef>
                <a:spcPct val="0"/>
              </a:spcBef>
            </a:pPr>
            <a:r>
              <a:rPr lang="en" sz="4800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DISCUSSION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8163078" y="7853556"/>
            <a:ext cx="1961845" cy="1669448"/>
            <a:chOff x="0" y="0"/>
            <a:chExt cx="812800" cy="691659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691659"/>
            </a:xfrm>
            <a:custGeom>
              <a:avLst/>
              <a:gdLst/>
              <a:ahLst/>
              <a:cxnLst/>
              <a:rect l="l" t="t" r="r" b="b"/>
              <a:pathLst>
                <a:path w="812800" h="691659">
                  <a:moveTo>
                    <a:pt x="812800" y="345829"/>
                  </a:moveTo>
                  <a:lnTo>
                    <a:pt x="609600" y="691659"/>
                  </a:lnTo>
                  <a:lnTo>
                    <a:pt x="203200" y="691659"/>
                  </a:lnTo>
                  <a:lnTo>
                    <a:pt x="0" y="345829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5829"/>
                  </a:lnTo>
                  <a:close/>
                </a:path>
              </a:pathLst>
            </a:custGeom>
            <a:solidFill>
              <a:srgbClr val="242C46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114300" y="-76200"/>
              <a:ext cx="584200" cy="76785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8496080" y="8079586"/>
            <a:ext cx="1378998" cy="13353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794"/>
              </a:lnSpc>
              <a:spcBef>
                <a:spcPct val="0"/>
              </a:spcBef>
            </a:pPr>
            <a:r>
              <a:rPr lang="id-ID" sz="7710" spc="154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5</a:t>
            </a:r>
            <a:endParaRPr lang="en-US" sz="7710" spc="154" dirty="0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2714815" y="3313797"/>
            <a:ext cx="12858370" cy="3693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 algn="just">
              <a:spcBef>
                <a:spcPct val="0"/>
              </a:spcBef>
            </a:pPr>
            <a:r>
              <a:rPr lang="en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Complementary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 a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 impact​ </a:t>
            </a:r>
            <a:r>
              <a:rPr lang="id-ID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the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agility endurance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female futsal player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This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</a:t>
            </a:r>
            <a:r>
              <a:rPr lang="id-ID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ecause the concept of complementary training involves </a:t>
            </a:r>
            <a:r>
              <a:rPr lang="id-ID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combining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various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methods and principles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that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complement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each other to achieve,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optimal results , such as , integration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</a:t>
            </a:r>
            <a:r>
              <a:rPr lang="id-ID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 integrated periodization , individualization , reconciliation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​ conflicting concepts , and a holistic approach (Jovanović, 2019). And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according to a supporting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Patru et al., 2016)</a:t>
            </a:r>
            <a:r>
              <a:rPr lang="en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that </a:t>
            </a:r>
            <a:r>
              <a:rPr lang="en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complementary training shows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improvement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complementary training </a:t>
            </a:r>
            <a:r>
              <a:rPr lang="id-ID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help coach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be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able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importance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physica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condition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 e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ach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different individual and become one​​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success</a:t>
            </a:r>
            <a:r>
              <a:rPr lang="en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factor</a:t>
            </a:r>
            <a:r>
              <a:rPr lang="id-ID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athlete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compet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id-ID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r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esults of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c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onducted provide a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picture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that complementary training has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significant impact​ </a:t>
            </a:r>
            <a:r>
              <a:rPr lang="id-ID" sz="2400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increasing the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agility endurance 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female futsal player</a:t>
            </a:r>
            <a:r>
              <a:rPr lang="id-ID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" sz="24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Noto Sans"/>
              <a:cs typeface="Arial" panose="020B0604020202020204" pitchFamily="34" charset="0"/>
              <a:sym typeface="Noto Sans"/>
            </a:endParaRPr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892E9ABE-5402-1A54-3A67-88CD1B4ACE0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 r="71250" b="80370"/>
          <a:stretch/>
        </p:blipFill>
        <p:spPr>
          <a:xfrm>
            <a:off x="0" y="1"/>
            <a:ext cx="5257800" cy="20193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549796" y="762990"/>
            <a:ext cx="17223854" cy="8739125"/>
            <a:chOff x="0" y="0"/>
            <a:chExt cx="4265947" cy="21644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65947" cy="2164477"/>
            </a:xfrm>
            <a:custGeom>
              <a:avLst/>
              <a:gdLst/>
              <a:ahLst/>
              <a:cxnLst/>
              <a:rect l="l" t="t" r="r" b="b"/>
              <a:pathLst>
                <a:path w="4265947" h="2164477">
                  <a:moveTo>
                    <a:pt x="0" y="0"/>
                  </a:moveTo>
                  <a:lnTo>
                    <a:pt x="4265947" y="0"/>
                  </a:lnTo>
                  <a:lnTo>
                    <a:pt x="4265947" y="2164477"/>
                  </a:lnTo>
                  <a:lnTo>
                    <a:pt x="0" y="2164477"/>
                  </a:lnTo>
                  <a:close/>
                </a:path>
              </a:pathLst>
            </a:custGeom>
            <a:solidFill>
              <a:srgbClr val="535977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4265947" cy="22406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60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4889948" y="1610256"/>
            <a:ext cx="7404287" cy="13487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930"/>
              </a:lnSpc>
              <a:spcBef>
                <a:spcPct val="0"/>
              </a:spcBef>
            </a:pPr>
            <a:r>
              <a:rPr lang="en" sz="7807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CONCLUSION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949003" y="3449972"/>
            <a:ext cx="4375598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216535" lvl="2" indent="450215">
              <a:lnSpc>
                <a:spcPct val="150000"/>
              </a:lnSpc>
              <a:spcBef>
                <a:spcPts val="695"/>
              </a:spcBef>
            </a:pPr>
            <a:r>
              <a:rPr lang="id-ID" sz="2000" dirty="0">
                <a:solidFill>
                  <a:srgbClr val="FFFFFF"/>
                </a:solidFill>
                <a:latin typeface="Arial" panose="020B0604020202020204" pitchFamily="34" charset="0"/>
                <a:ea typeface="League Spartan"/>
                <a:cs typeface="Arial" panose="020B0604020202020204" pitchFamily="34" charset="0"/>
                <a:sym typeface="League Spartan"/>
              </a:rPr>
              <a:t>CONC</a:t>
            </a:r>
            <a:r>
              <a:rPr lang="en" sz="2000" dirty="0">
                <a:solidFill>
                  <a:srgbClr val="FFFFFF"/>
                </a:solidFill>
                <a:latin typeface="Arial" panose="020B0604020202020204" pitchFamily="34" charset="0"/>
                <a:ea typeface="League Spartan"/>
                <a:cs typeface="Arial" panose="020B0604020202020204" pitchFamily="34" charset="0"/>
                <a:sym typeface="League Spartan"/>
              </a:rPr>
              <a:t>L</a:t>
            </a:r>
            <a:r>
              <a:rPr lang="id-ID" sz="2000" dirty="0">
                <a:solidFill>
                  <a:srgbClr val="FFFFFF"/>
                </a:solidFill>
                <a:latin typeface="Arial" panose="020B0604020202020204" pitchFamily="34" charset="0"/>
                <a:ea typeface="League Spartan"/>
                <a:cs typeface="Arial" panose="020B0604020202020204" pitchFamily="34" charset="0"/>
                <a:sym typeface="League Spartan"/>
              </a:rPr>
              <a:t>USION</a:t>
            </a:r>
            <a:endParaRPr lang="en-US" sz="2000" dirty="0">
              <a:solidFill>
                <a:srgbClr val="FFFFFF"/>
              </a:solidFill>
              <a:latin typeface="Arial" panose="020B0604020202020204" pitchFamily="34" charset="0"/>
              <a:ea typeface="League Spartan"/>
              <a:cs typeface="Arial" panose="020B0604020202020204" pitchFamily="34" charset="0"/>
              <a:sym typeface="League Spartan"/>
            </a:endParaRPr>
          </a:p>
        </p:txBody>
      </p:sp>
      <p:grpSp>
        <p:nvGrpSpPr>
          <p:cNvPr id="10" name="Group 10"/>
          <p:cNvGrpSpPr/>
          <p:nvPr/>
        </p:nvGrpSpPr>
        <p:grpSpPr>
          <a:xfrm>
            <a:off x="8163078" y="7969282"/>
            <a:ext cx="1961845" cy="1685960"/>
            <a:chOff x="0" y="0"/>
            <a:chExt cx="812800" cy="6985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812800" cy="698500"/>
            </a:xfrm>
            <a:custGeom>
              <a:avLst/>
              <a:gdLst/>
              <a:ahLst/>
              <a:cxnLst/>
              <a:rect l="l" t="t" r="r" b="b"/>
              <a:pathLst>
                <a:path w="812800" h="6985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242C46"/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8454501" y="8213890"/>
            <a:ext cx="1378999" cy="13353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794"/>
              </a:lnSpc>
              <a:spcBef>
                <a:spcPct val="0"/>
              </a:spcBef>
            </a:pPr>
            <a:r>
              <a:rPr lang="id-ID" sz="7710" spc="154" dirty="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6</a:t>
            </a:r>
            <a:endParaRPr lang="en-US" sz="7710" spc="154" dirty="0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170FD8-26E4-EA2E-C574-5C66B733A787}"/>
              </a:ext>
            </a:extLst>
          </p:cNvPr>
          <p:cNvSpPr txBox="1"/>
          <p:nvPr/>
        </p:nvSpPr>
        <p:spPr>
          <a:xfrm>
            <a:off x="5504387" y="3983047"/>
            <a:ext cx="5883783" cy="306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just">
              <a:spcAft>
                <a:spcPts val="800"/>
              </a:spcAft>
            </a:pPr>
            <a:r>
              <a:rPr lang="en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for all parties to find out how to increase </a:t>
            </a: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Agility Endurance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futsal players. </a:t>
            </a:r>
            <a:r>
              <a:rPr lang="en" sz="20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Used </a:t>
            </a:r>
            <a:r>
              <a:rPr lang="en" sz="2000" dirty="0">
                <a:solidFill>
                  <a:schemeClr val="bg1"/>
                </a:solidFill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by various</a:t>
            </a:r>
            <a:r>
              <a:rPr lang="en" sz="2000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Times New Roman Bold"/>
              </a:rPr>
              <a:t>​</a:t>
            </a:r>
            <a:r>
              <a:rPr lang="en" sz="2000" dirty="0">
                <a:solidFill>
                  <a:schemeClr val="bg1"/>
                </a:solidFill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​​ party both by coaches and athlete coaches especially in team</a:t>
            </a:r>
            <a:r>
              <a:rPr lang="id-ID" sz="2000" dirty="0">
                <a:solidFill>
                  <a:schemeClr val="bg1"/>
                </a:solidFill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 or </a:t>
            </a:r>
            <a:r>
              <a:rPr lang="en" sz="2000" dirty="0">
                <a:solidFill>
                  <a:schemeClr val="bg1"/>
                </a:solidFill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sport team  </a:t>
            </a: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Complementary Training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</a:t>
            </a:r>
            <a:r>
              <a:rPr lang="id-ID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one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model that has been proven to increase </a:t>
            </a: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agility endurance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female futsal players.</a:t>
            </a: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ID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 algn="just">
              <a:spcAft>
                <a:spcPts val="800"/>
              </a:spcAft>
            </a:pPr>
            <a:endParaRPr lang="en-ID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C17500-9230-DC7D-A572-0E03775F0034}"/>
              </a:ext>
            </a:extLst>
          </p:cNvPr>
          <p:cNvSpPr txBox="1"/>
          <p:nvPr/>
        </p:nvSpPr>
        <p:spPr>
          <a:xfrm>
            <a:off x="11295754" y="3920662"/>
            <a:ext cx="5552923" cy="2913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0" marR="213995" lvl="2" indent="-228600" algn="just">
              <a:spcBef>
                <a:spcPts val="410"/>
              </a:spcBef>
              <a:buFont typeface="+mj-lt"/>
              <a:buAutoNum type="arabicPeriod"/>
              <a:tabLst>
                <a:tab pos="830580" algn="l"/>
              </a:tabLst>
            </a:pP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coaches and trainers​ </a:t>
            </a:r>
            <a:r>
              <a:rPr lang="id-ID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each sports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category </a:t>
            </a:r>
            <a:r>
              <a:rPr lang="id-ID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be ab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id-ID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to app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id-ID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the </a:t>
            </a: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Complementary Training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 </a:t>
            </a:r>
            <a:r>
              <a:rPr lang="id-ID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increase </a:t>
            </a: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Agility Endurance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ID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marR="213995" lvl="2" indent="-228600" algn="just">
              <a:spcBef>
                <a:spcPts val="410"/>
              </a:spcBef>
              <a:spcAft>
                <a:spcPts val="800"/>
              </a:spcAft>
              <a:buFont typeface="+mj-lt"/>
              <a:buAutoNum type="arabicPeriod"/>
              <a:tabLst>
                <a:tab pos="830580" algn="l"/>
              </a:tabLst>
            </a:pPr>
            <a:r>
              <a:rPr lang="id-ID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</a:t>
            </a:r>
            <a:r>
              <a:rPr lang="id-ID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ecommended </a:t>
            </a:r>
            <a:r>
              <a:rPr lang="id-ID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further</a:t>
            </a:r>
            <a:r>
              <a:rPr lang="id-ID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research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can </a:t>
            </a:r>
            <a:r>
              <a:rPr lang="id-ID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carried out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complementary training</a:t>
            </a:r>
            <a:r>
              <a:rPr lang="id-ID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research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designs with the </a:t>
            </a:r>
            <a:r>
              <a:rPr lang="en" sz="2000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recovery</a:t>
            </a:r>
            <a:r>
              <a:rPr lang="id-ID" sz="2000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process</a:t>
            </a:r>
            <a:r>
              <a:rPr lang="id-ID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1D1FFE-3446-9379-74D9-4A98F0C67477}"/>
              </a:ext>
            </a:extLst>
          </p:cNvPr>
          <p:cNvSpPr txBox="1"/>
          <p:nvPr/>
        </p:nvSpPr>
        <p:spPr>
          <a:xfrm>
            <a:off x="6994312" y="2569806"/>
            <a:ext cx="3195558" cy="1240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0930"/>
              </a:lnSpc>
              <a:spcBef>
                <a:spcPct val="0"/>
              </a:spcBef>
            </a:pPr>
            <a:r>
              <a:rPr lang="en" sz="2000" dirty="0">
                <a:solidFill>
                  <a:srgbClr val="FFFFFF"/>
                </a:solidFill>
                <a:latin typeface="Arial" panose="020B0604020202020204" pitchFamily="34" charset="0"/>
                <a:ea typeface="League Spartan"/>
                <a:cs typeface="Arial" panose="020B0604020202020204" pitchFamily="34" charset="0"/>
                <a:sym typeface="League Spartan"/>
              </a:rPr>
              <a:t>I MP L ICATION</a:t>
            </a:r>
            <a:r>
              <a:rPr lang="id-ID" sz="2000" dirty="0">
                <a:solidFill>
                  <a:srgbClr val="FFFFFF"/>
                </a:solidFill>
                <a:latin typeface="Arial" panose="020B0604020202020204" pitchFamily="34" charset="0"/>
                <a:ea typeface="League Spartan"/>
                <a:cs typeface="Arial" panose="020B0604020202020204" pitchFamily="34" charset="0"/>
                <a:sym typeface="League Spartan"/>
              </a:rPr>
              <a:t>S</a:t>
            </a:r>
            <a:endParaRPr lang="en-US" sz="2000" dirty="0">
              <a:solidFill>
                <a:srgbClr val="FFFFFF"/>
              </a:solidFill>
              <a:latin typeface="Arial" panose="020B0604020202020204" pitchFamily="34" charset="0"/>
              <a:ea typeface="League Spartan"/>
              <a:cs typeface="Arial" panose="020B0604020202020204" pitchFamily="34" charset="0"/>
              <a:sym typeface="League Spartan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F2A2CF-844B-305E-621B-14BDEB7016BC}"/>
              </a:ext>
            </a:extLst>
          </p:cNvPr>
          <p:cNvSpPr txBox="1"/>
          <p:nvPr/>
        </p:nvSpPr>
        <p:spPr>
          <a:xfrm>
            <a:off x="9826001" y="2616947"/>
            <a:ext cx="9144000" cy="1209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0930"/>
              </a:lnSpc>
              <a:spcBef>
                <a:spcPct val="0"/>
              </a:spcBef>
            </a:pPr>
            <a:r>
              <a:rPr lang="en" dirty="0">
                <a:solidFill>
                  <a:srgbClr val="FFFFFF"/>
                </a:solidFill>
                <a:latin typeface="Arial" panose="020B0604020202020204" pitchFamily="34" charset="0"/>
                <a:ea typeface="League Spartan"/>
                <a:cs typeface="Arial" panose="020B0604020202020204" pitchFamily="34" charset="0"/>
                <a:sym typeface="League Spartan"/>
              </a:rPr>
              <a:t>SUGGESTION</a:t>
            </a:r>
            <a:endParaRPr lang="en-US" sz="1800" dirty="0">
              <a:solidFill>
                <a:srgbClr val="FFFFFF"/>
              </a:solidFill>
              <a:latin typeface="Arial" panose="020B0604020202020204" pitchFamily="34" charset="0"/>
              <a:ea typeface="League Spartan"/>
              <a:cs typeface="Arial" panose="020B0604020202020204" pitchFamily="34" charset="0"/>
              <a:sym typeface="League Spartan"/>
            </a:endParaRPr>
          </a:p>
        </p:txBody>
      </p:sp>
      <p:grpSp>
        <p:nvGrpSpPr>
          <p:cNvPr id="24" name="Group 12">
            <a:extLst>
              <a:ext uri="{FF2B5EF4-FFF2-40B4-BE49-F238E27FC236}">
                <a16:creationId xmlns:a16="http://schemas.microsoft.com/office/drawing/2014/main" id="{344A1E1D-1CAB-C2FD-5171-0C953A8F24DF}"/>
              </a:ext>
            </a:extLst>
          </p:cNvPr>
          <p:cNvGrpSpPr/>
          <p:nvPr/>
        </p:nvGrpSpPr>
        <p:grpSpPr>
          <a:xfrm rot="-5400000" flipV="1">
            <a:off x="9991180" y="5928770"/>
            <a:ext cx="3703841" cy="45719"/>
            <a:chOff x="0" y="0"/>
            <a:chExt cx="1124399" cy="33900"/>
          </a:xfrm>
        </p:grpSpPr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7B7DE94B-4301-782B-E08E-16EF29A21880}"/>
                </a:ext>
              </a:extLst>
            </p:cNvPr>
            <p:cNvSpPr/>
            <p:nvPr/>
          </p:nvSpPr>
          <p:spPr>
            <a:xfrm>
              <a:off x="0" y="0"/>
              <a:ext cx="1124399" cy="33900"/>
            </a:xfrm>
            <a:custGeom>
              <a:avLst/>
              <a:gdLst/>
              <a:ahLst/>
              <a:cxnLst/>
              <a:rect l="l" t="t" r="r" b="b"/>
              <a:pathLst>
                <a:path w="1124399" h="33900">
                  <a:moveTo>
                    <a:pt x="0" y="0"/>
                  </a:moveTo>
                  <a:lnTo>
                    <a:pt x="1124399" y="0"/>
                  </a:lnTo>
                  <a:lnTo>
                    <a:pt x="1124399" y="33900"/>
                  </a:lnTo>
                  <a:lnTo>
                    <a:pt x="0" y="33900"/>
                  </a:lnTo>
                  <a:close/>
                </a:path>
              </a:pathLst>
            </a:custGeom>
            <a:solidFill>
              <a:srgbClr val="E0EAFF"/>
            </a:solidFill>
          </p:spPr>
        </p:sp>
        <p:sp>
          <p:nvSpPr>
            <p:cNvPr id="26" name="TextBox 14">
              <a:extLst>
                <a:ext uri="{FF2B5EF4-FFF2-40B4-BE49-F238E27FC236}">
                  <a16:creationId xmlns:a16="http://schemas.microsoft.com/office/drawing/2014/main" id="{8C7EEA3E-5654-F1D3-3FE7-B332C347A151}"/>
                </a:ext>
              </a:extLst>
            </p:cNvPr>
            <p:cNvSpPr txBox="1"/>
            <p:nvPr/>
          </p:nvSpPr>
          <p:spPr>
            <a:xfrm>
              <a:off x="0" y="-28575"/>
              <a:ext cx="1124399" cy="624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7" name="Group 12">
            <a:extLst>
              <a:ext uri="{FF2B5EF4-FFF2-40B4-BE49-F238E27FC236}">
                <a16:creationId xmlns:a16="http://schemas.microsoft.com/office/drawing/2014/main" id="{6813F4D1-2E9F-0B5C-E45B-7B7EA7F9028B}"/>
              </a:ext>
            </a:extLst>
          </p:cNvPr>
          <p:cNvGrpSpPr/>
          <p:nvPr/>
        </p:nvGrpSpPr>
        <p:grpSpPr>
          <a:xfrm rot="-5400000">
            <a:off x="4129165" y="6001944"/>
            <a:ext cx="3751011" cy="45719"/>
            <a:chOff x="0" y="0"/>
            <a:chExt cx="1124399" cy="33900"/>
          </a:xfrm>
        </p:grpSpPr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E6892B7B-023A-7F33-2831-B57770B8BA7F}"/>
                </a:ext>
              </a:extLst>
            </p:cNvPr>
            <p:cNvSpPr/>
            <p:nvPr/>
          </p:nvSpPr>
          <p:spPr>
            <a:xfrm>
              <a:off x="0" y="0"/>
              <a:ext cx="1124399" cy="33900"/>
            </a:xfrm>
            <a:custGeom>
              <a:avLst/>
              <a:gdLst/>
              <a:ahLst/>
              <a:cxnLst/>
              <a:rect l="l" t="t" r="r" b="b"/>
              <a:pathLst>
                <a:path w="1124399" h="33900">
                  <a:moveTo>
                    <a:pt x="0" y="0"/>
                  </a:moveTo>
                  <a:lnTo>
                    <a:pt x="1124399" y="0"/>
                  </a:lnTo>
                  <a:lnTo>
                    <a:pt x="1124399" y="33900"/>
                  </a:lnTo>
                  <a:lnTo>
                    <a:pt x="0" y="33900"/>
                  </a:lnTo>
                  <a:close/>
                </a:path>
              </a:pathLst>
            </a:custGeom>
            <a:solidFill>
              <a:srgbClr val="E0EAFF"/>
            </a:solidFill>
          </p:spPr>
        </p:sp>
        <p:sp>
          <p:nvSpPr>
            <p:cNvPr id="29" name="TextBox 14">
              <a:extLst>
                <a:ext uri="{FF2B5EF4-FFF2-40B4-BE49-F238E27FC236}">
                  <a16:creationId xmlns:a16="http://schemas.microsoft.com/office/drawing/2014/main" id="{96CC4D77-5984-FACD-DC0A-A5762EE8A25A}"/>
                </a:ext>
              </a:extLst>
            </p:cNvPr>
            <p:cNvSpPr txBox="1"/>
            <p:nvPr/>
          </p:nvSpPr>
          <p:spPr>
            <a:xfrm>
              <a:off x="0" y="-28575"/>
              <a:ext cx="1124399" cy="624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A31BE1E-F13F-93B6-CDBD-7F64162ACD9D}"/>
              </a:ext>
            </a:extLst>
          </p:cNvPr>
          <p:cNvSpPr txBox="1"/>
          <p:nvPr/>
        </p:nvSpPr>
        <p:spPr>
          <a:xfrm>
            <a:off x="991046" y="4292336"/>
            <a:ext cx="4558693" cy="2041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just">
              <a:spcAft>
                <a:spcPts val="800"/>
              </a:spcAft>
            </a:pP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Complementary Training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</a:t>
            </a:r>
            <a:r>
              <a:rPr lang="id-ID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one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model that has been proven to increase </a:t>
            </a: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agility endurance </a:t>
            </a:r>
            <a:r>
              <a:rPr lang="en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female futsal players.</a:t>
            </a:r>
            <a:r>
              <a:rPr lang="en" sz="2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ID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 algn="just">
              <a:spcAft>
                <a:spcPts val="800"/>
              </a:spcAft>
            </a:pPr>
            <a:endParaRPr lang="en-ID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" descr="Image">
            <a:extLst>
              <a:ext uri="{FF2B5EF4-FFF2-40B4-BE49-F238E27FC236}">
                <a16:creationId xmlns:a16="http://schemas.microsoft.com/office/drawing/2014/main" id="{B4FCA3AE-3343-C861-E15A-78DE97A93E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 r="71250" b="80370"/>
          <a:stretch/>
        </p:blipFill>
        <p:spPr>
          <a:xfrm>
            <a:off x="0" y="1"/>
            <a:ext cx="5257800" cy="20193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514350" y="763996"/>
            <a:ext cx="17259300" cy="8759008"/>
            <a:chOff x="0" y="0"/>
            <a:chExt cx="23012400" cy="11678677"/>
          </a:xfrm>
        </p:grpSpPr>
        <p:grpSp>
          <p:nvGrpSpPr>
            <p:cNvPr id="5" name="Group 5"/>
            <p:cNvGrpSpPr/>
            <p:nvPr/>
          </p:nvGrpSpPr>
          <p:grpSpPr>
            <a:xfrm>
              <a:off x="47261" y="26511"/>
              <a:ext cx="22965139" cy="11652166"/>
              <a:chOff x="0" y="0"/>
              <a:chExt cx="4265947" cy="2164477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4265947" cy="2164477"/>
              </a:xfrm>
              <a:custGeom>
                <a:avLst/>
                <a:gdLst/>
                <a:ahLst/>
                <a:cxnLst/>
                <a:rect l="l" t="t" r="r" b="b"/>
                <a:pathLst>
                  <a:path w="4265947" h="2164477">
                    <a:moveTo>
                      <a:pt x="0" y="0"/>
                    </a:moveTo>
                    <a:lnTo>
                      <a:pt x="4265947" y="0"/>
                    </a:lnTo>
                    <a:lnTo>
                      <a:pt x="4265947" y="2164477"/>
                    </a:lnTo>
                    <a:lnTo>
                      <a:pt x="0" y="2164477"/>
                    </a:lnTo>
                    <a:close/>
                  </a:path>
                </a:pathLst>
              </a:custGeom>
              <a:solidFill>
                <a:srgbClr val="535977"/>
              </a:solidFill>
            </p:spPr>
          </p:sp>
          <p:sp>
            <p:nvSpPr>
              <p:cNvPr id="7" name="TextBox 7"/>
              <p:cNvSpPr txBox="1"/>
              <p:nvPr/>
            </p:nvSpPr>
            <p:spPr>
              <a:xfrm>
                <a:off x="0" y="-76200"/>
                <a:ext cx="4265947" cy="22406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60"/>
                  </a:lnSpc>
                </a:pPr>
                <a:endParaRPr/>
              </a:p>
            </p:txBody>
          </p:sp>
        </p:grpSp>
        <p:sp>
          <p:nvSpPr>
            <p:cNvPr id="8" name="Freeform 8"/>
            <p:cNvSpPr/>
            <p:nvPr/>
          </p:nvSpPr>
          <p:spPr>
            <a:xfrm>
              <a:off x="0" y="5834130"/>
              <a:ext cx="5834130" cy="5834130"/>
            </a:xfrm>
            <a:custGeom>
              <a:avLst/>
              <a:gdLst/>
              <a:ahLst/>
              <a:cxnLst/>
              <a:rect l="l" t="t" r="r" b="b"/>
              <a:pathLst>
                <a:path w="5834130" h="5834130">
                  <a:moveTo>
                    <a:pt x="0" y="0"/>
                  </a:moveTo>
                  <a:lnTo>
                    <a:pt x="5834130" y="0"/>
                  </a:lnTo>
                  <a:lnTo>
                    <a:pt x="5834130" y="5834129"/>
                  </a:lnTo>
                  <a:lnTo>
                    <a:pt x="0" y="583412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 flipH="1" flipV="1">
              <a:off x="17178270" y="0"/>
              <a:ext cx="5834130" cy="5834130"/>
            </a:xfrm>
            <a:custGeom>
              <a:avLst/>
              <a:gdLst/>
              <a:ahLst/>
              <a:cxnLst/>
              <a:rect l="l" t="t" r="r" b="b"/>
              <a:pathLst>
                <a:path w="5834130" h="5834130">
                  <a:moveTo>
                    <a:pt x="5834130" y="5834130"/>
                  </a:moveTo>
                  <a:lnTo>
                    <a:pt x="0" y="5834130"/>
                  </a:lnTo>
                  <a:lnTo>
                    <a:pt x="0" y="0"/>
                  </a:lnTo>
                  <a:lnTo>
                    <a:pt x="5834130" y="0"/>
                  </a:lnTo>
                  <a:lnTo>
                    <a:pt x="5834130" y="583413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sp>
        <p:nvSpPr>
          <p:cNvPr id="12" name="TextBox 12"/>
          <p:cNvSpPr txBox="1"/>
          <p:nvPr/>
        </p:nvSpPr>
        <p:spPr>
          <a:xfrm>
            <a:off x="2871028" y="2896122"/>
            <a:ext cx="12913797" cy="51324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Berdejo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-del-Fresno, D. (2014). A Review about Futsal. </a:t>
            </a:r>
            <a:r>
              <a:rPr lang="en-ID" sz="16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American Journal of Sports Science and Medicine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(3), 70–70. 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https://doi.org/10.12691/ajssm-2-3-0</a:t>
            </a:r>
            <a:endParaRPr lang="id-ID" sz="1600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Carter, J., &amp; Greenwood, M. (2014). Complex training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reexamined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Review and recommendations to improve strength and power. </a:t>
            </a:r>
            <a:r>
              <a:rPr lang="en-ID" sz="16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Strength and Conditioning Journal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36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(2), 11–19. https://doi.org/10.1519/SSC.0000000000000036</a:t>
            </a:r>
            <a:endParaRPr lang="id-ID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D" sz="16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Complementary training in football: improve your performance and prevents injuries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(2023).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Futbollab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https://www.futbollab.com/en/news/complementary-training-in-football-improve-your-performance-and-prevents-injuries#</a:t>
            </a:r>
            <a:endParaRPr lang="id-ID" sz="1600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D" sz="16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Dikdik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Zafar </a:t>
            </a:r>
            <a:r>
              <a:rPr lang="en-ID" sz="16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Sidik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(2019). </a:t>
            </a:r>
            <a:r>
              <a:rPr lang="en-ID" sz="16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Prinsip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latihan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Olahraga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600" i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Wordpress</a:t>
            </a:r>
            <a:r>
              <a:rPr lang="en-ID" sz="16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Com.</a:t>
            </a:r>
            <a:endParaRPr lang="id-ID" sz="16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Jovanović, M. (2019). </a:t>
            </a:r>
            <a:r>
              <a:rPr lang="en-ID" sz="16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Strength Training Manual vol.1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D" sz="16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Lhaksana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J. (2011). </a:t>
            </a:r>
            <a:r>
              <a:rPr lang="en-ID" sz="1600" i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Taktik</a:t>
            </a:r>
            <a:r>
              <a:rPr lang="en-ID" sz="16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\&amp; Strategi Futsal Modern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Be Champion. 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https://books.google.co.id/books?id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=ANtjCgAAQB</a:t>
            </a:r>
            <a:endParaRPr lang="id-ID" sz="1600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Mansur, L. K.,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Irianto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J. P., &amp; Mansur, M. (2018).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Pengaruh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latihan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squat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free weight dan gym machine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kekuatan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power, dan hypertrophy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otot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600" i="1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Jurnal</a:t>
            </a:r>
            <a:r>
              <a:rPr lang="en-ID" sz="16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i="1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Keolahragaan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(2), 150–161. https://doi.org/10.21831/jk.v6i2.16516</a:t>
            </a:r>
          </a:p>
          <a:p>
            <a:pPr algn="just">
              <a:lnSpc>
                <a:spcPct val="150000"/>
              </a:lnSpc>
            </a:pP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Patru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L.,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Negulescu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I.,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Ciurea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C., &amp; </a:t>
            </a:r>
            <a:r>
              <a:rPr lang="en-ID" sz="1600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Angelescu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L. (2016). </a:t>
            </a:r>
            <a:r>
              <a:rPr lang="en-ID" sz="1600" i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Effects of the Complementary Training on Coaching the Non-Dominant Side in Karate Shotokan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398–404. </a:t>
            </a:r>
            <a:r>
              <a:rPr lang="en-ID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https://doi.org/10.15405/epsbs.2016.06.55</a:t>
            </a:r>
            <a:endParaRPr lang="en-ID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D" sz="1600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Urichianu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S. T. (2017). </a:t>
            </a:r>
            <a:r>
              <a:rPr lang="en-ID" sz="1600" i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Pendekatan</a:t>
            </a:r>
            <a:r>
              <a:rPr lang="en-ID" sz="16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Baru </a:t>
            </a:r>
            <a:r>
              <a:rPr lang="en-ID" sz="1600" i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6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Sosial dan </a:t>
            </a:r>
            <a:r>
              <a:rPr lang="en-ID" sz="1600" i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Ilmu</a:t>
            </a:r>
            <a:r>
              <a:rPr lang="en-ID" sz="1600" i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i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Kemanusiaan</a:t>
            </a:r>
            <a:r>
              <a:rPr lang="en-ID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" sz="1600" dirty="0">
              <a:solidFill>
                <a:schemeClr val="bg1"/>
              </a:solidFill>
              <a:latin typeface="+mj-lt"/>
              <a:ea typeface="League Spartan"/>
              <a:cs typeface="League Spartan"/>
              <a:sym typeface="League Spartan"/>
            </a:endParaRPr>
          </a:p>
        </p:txBody>
      </p:sp>
      <p:pic>
        <p:nvPicPr>
          <p:cNvPr id="2" name="Image" descr="Image">
            <a:extLst>
              <a:ext uri="{FF2B5EF4-FFF2-40B4-BE49-F238E27FC236}">
                <a16:creationId xmlns:a16="http://schemas.microsoft.com/office/drawing/2014/main" id="{966EC0F9-C720-0389-FFCF-BCC79F4D2FD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</a:blip>
          <a:srcRect r="71250" b="80370"/>
          <a:stretch/>
        </p:blipFill>
        <p:spPr>
          <a:xfrm>
            <a:off x="0" y="1"/>
            <a:ext cx="5257800" cy="2019300"/>
          </a:xfrm>
          <a:prstGeom prst="rect">
            <a:avLst/>
          </a:prstGeom>
          <a:ln w="3175">
            <a:miter lim="400000"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AA6372E-2F13-FED6-772C-69C58ADBF7D4}"/>
              </a:ext>
            </a:extLst>
          </p:cNvPr>
          <p:cNvSpPr txBox="1"/>
          <p:nvPr/>
        </p:nvSpPr>
        <p:spPr>
          <a:xfrm>
            <a:off x="6049427" y="1832399"/>
            <a:ext cx="6159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4800" dirty="0">
                <a:solidFill>
                  <a:schemeClr val="bg1"/>
                </a:solidFill>
                <a:latin typeface="League Spartan" panose="020B0604020202020204" charset="0"/>
              </a:rPr>
              <a:t>References</a:t>
            </a:r>
          </a:p>
        </p:txBody>
      </p:sp>
    </p:spTree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808</Words>
  <Application>Microsoft Office PowerPoint</Application>
  <PresentationFormat>Custom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League Spartan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Biru Putih Modern Geometri Sidang Skripsi Presentasi</dc:title>
  <dc:creator>ROSITA</dc:creator>
  <cp:lastModifiedBy>Rosita Ghea</cp:lastModifiedBy>
  <cp:revision>11</cp:revision>
  <dcterms:created xsi:type="dcterms:W3CDTF">2006-08-16T00:00:00Z</dcterms:created>
  <dcterms:modified xsi:type="dcterms:W3CDTF">2024-08-08T15:15:27Z</dcterms:modified>
  <dc:identifier>DAGMR51ySew</dc:identifier>
</cp:coreProperties>
</file>