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61" r:id="rId4"/>
    <p:sldId id="258" r:id="rId5"/>
    <p:sldId id="259" r:id="rId6"/>
    <p:sldId id="260" r:id="rId7"/>
    <p:sldId id="262" r:id="rId8"/>
    <p:sldId id="263" r:id="rId9"/>
  </p:sldIdLst>
  <p:sldSz cx="173482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1pPr>
    <a:lvl2pPr marL="0" marR="0" indent="457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2pPr>
    <a:lvl3pPr marL="0" marR="0" indent="914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3pPr>
    <a:lvl4pPr marL="0" marR="0" indent="1371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4pPr>
    <a:lvl5pPr marL="0" marR="0" indent="18288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5pPr>
    <a:lvl6pPr marL="0" marR="0" indent="22860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6pPr>
    <a:lvl7pPr marL="0" marR="0" indent="2743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7pPr>
    <a:lvl8pPr marL="0" marR="0" indent="3200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8pPr>
    <a:lvl9pPr marL="0" marR="0" indent="3657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3175" cap="flat">
              <a:solidFill>
                <a:srgbClr val="000000"/>
              </a:solidFill>
              <a:prstDash val="solid"/>
              <a:miter lim="400000"/>
            </a:ln>
          </a:left>
          <a:right>
            <a:ln w="25400"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25400"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25400"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3175" cap="flat">
              <a:solidFill>
                <a:srgbClr val="000000"/>
              </a:solidFill>
              <a:prstDash val="solid"/>
              <a:miter lim="400000"/>
            </a:ln>
          </a:left>
          <a:right>
            <a:ln w="12700" cap="flat">
              <a:solidFill>
                <a:srgbClr val="000000"/>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firstCol>
    <a:lastRow>
      <a:tcTxStyle b="off"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25400" cap="flat">
              <a:solidFill>
                <a:srgbClr val="000000"/>
              </a:solidFill>
              <a:prstDash val="solid"/>
              <a:miter lim="400000"/>
            </a:ln>
          </a:top>
          <a:bottom>
            <a:ln w="3175" cap="flat">
              <a:solidFill>
                <a:srgbClr val="000000"/>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lastRow>
    <a:firstRow>
      <a:tcTxStyle b="on"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3175" cap="flat">
              <a:solidFill>
                <a:srgbClr val="838383"/>
              </a:solidFill>
              <a:prstDash val="solid"/>
              <a:miter lim="400000"/>
            </a:ln>
          </a:left>
          <a:right>
            <a:ln w="3175" cap="flat">
              <a:solidFill>
                <a:srgbClr val="838383"/>
              </a:solidFill>
              <a:prstDash val="solid"/>
              <a:miter lim="400000"/>
            </a:ln>
          </a:right>
          <a:top>
            <a:ln w="3175" cap="flat">
              <a:solidFill>
                <a:srgbClr val="838383"/>
              </a:solidFill>
              <a:prstDash val="solid"/>
              <a:miter lim="400000"/>
            </a:ln>
          </a:top>
          <a:bottom>
            <a:ln w="3175" cap="flat">
              <a:solidFill>
                <a:srgbClr val="838383"/>
              </a:solidFill>
              <a:prstDash val="solid"/>
              <a:miter lim="400000"/>
            </a:ln>
          </a:bottom>
          <a:insideH>
            <a:ln w="3175" cap="flat">
              <a:solidFill>
                <a:srgbClr val="838383"/>
              </a:solidFill>
              <a:prstDash val="solid"/>
              <a:miter lim="400000"/>
            </a:ln>
          </a:insideH>
          <a:insideV>
            <a:ln w="3175"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3175" cap="flat">
              <a:solidFill>
                <a:srgbClr val="4D4D4D"/>
              </a:solidFill>
              <a:prstDash val="solid"/>
              <a:miter lim="400000"/>
            </a:ln>
          </a:left>
          <a:right>
            <a:ln w="3175" cap="flat">
              <a:solidFill>
                <a:srgbClr val="808080"/>
              </a:solidFill>
              <a:prstDash val="solid"/>
              <a:miter lim="400000"/>
            </a:ln>
          </a:right>
          <a:top>
            <a:ln w="3175" cap="flat">
              <a:solidFill>
                <a:srgbClr val="808080"/>
              </a:solidFill>
              <a:prstDash val="solid"/>
              <a:miter lim="400000"/>
            </a:ln>
          </a:top>
          <a:bottom>
            <a:ln w="3175" cap="flat">
              <a:solidFill>
                <a:srgbClr val="808080"/>
              </a:solidFill>
              <a:prstDash val="solid"/>
              <a:miter lim="400000"/>
            </a:ln>
          </a:bottom>
          <a:insideH>
            <a:ln w="3175" cap="flat">
              <a:solidFill>
                <a:srgbClr val="808080"/>
              </a:solidFill>
              <a:prstDash val="solid"/>
              <a:miter lim="400000"/>
            </a:ln>
          </a:insideH>
          <a:insideV>
            <a:ln w="3175"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25400" cap="flat">
              <a:solidFill>
                <a:schemeClr val="accent3"/>
              </a:solidFill>
              <a:prstDash val="solid"/>
              <a:miter lim="400000"/>
            </a:ln>
          </a:top>
          <a:bottom>
            <a:ln w="3175" cap="flat">
              <a:solidFill>
                <a:srgbClr val="4D4D4D"/>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3175" cap="flat">
              <a:solidFill>
                <a:srgbClr val="4D4D4D"/>
              </a:solidFill>
              <a:prstDash val="solid"/>
              <a:miter lim="400000"/>
            </a:ln>
          </a:left>
          <a:right>
            <a:ln w="3175" cap="flat">
              <a:solidFill>
                <a:srgbClr val="4D4D4D"/>
              </a:solidFill>
              <a:prstDash val="solid"/>
              <a:miter lim="400000"/>
            </a:ln>
          </a:right>
          <a:top>
            <a:ln w="3175" cap="flat">
              <a:solidFill>
                <a:srgbClr val="4D4D4D"/>
              </a:solidFill>
              <a:prstDash val="solid"/>
              <a:miter lim="400000"/>
            </a:ln>
          </a:top>
          <a:bottom>
            <a:ln w="3175" cap="flat">
              <a:solidFill>
                <a:srgbClr val="4D4D4D"/>
              </a:solidFill>
              <a:prstDash val="solid"/>
              <a:miter lim="400000"/>
            </a:ln>
          </a:bottom>
          <a:insideH>
            <a:ln w="3175" cap="flat">
              <a:solidFill>
                <a:srgbClr val="4D4D4D"/>
              </a:solidFill>
              <a:prstDash val="solid"/>
              <a:miter lim="400000"/>
            </a:ln>
          </a:insideH>
          <a:insideV>
            <a:ln w="3175"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25400" cap="flat">
              <a:solidFill>
                <a:srgbClr val="F8BA00"/>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3175" cap="flat">
              <a:solidFill>
                <a:srgbClr val="464646"/>
              </a:solidFill>
              <a:prstDash val="solid"/>
              <a:miter lim="400000"/>
            </a:ln>
          </a:left>
          <a:right>
            <a:ln w="3175" cap="flat">
              <a:solidFill>
                <a:srgbClr val="464646"/>
              </a:solidFill>
              <a:prstDash val="solid"/>
              <a:miter lim="400000"/>
            </a:ln>
          </a:right>
          <a:top>
            <a:ln w="3175" cap="flat">
              <a:solidFill>
                <a:srgbClr val="464646"/>
              </a:solidFill>
              <a:prstDash val="solid"/>
              <a:miter lim="400000"/>
            </a:ln>
          </a:top>
          <a:bottom>
            <a:ln w="3175" cap="flat">
              <a:solidFill>
                <a:srgbClr val="464646"/>
              </a:solidFill>
              <a:prstDash val="solid"/>
              <a:miter lim="400000"/>
            </a:ln>
          </a:bottom>
          <a:insideH>
            <a:ln w="3175" cap="flat">
              <a:solidFill>
                <a:srgbClr val="464646"/>
              </a:solidFill>
              <a:prstDash val="solid"/>
              <a:miter lim="400000"/>
            </a:ln>
          </a:insideH>
          <a:insideV>
            <a:ln w="3175"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3175" cap="flat">
              <a:solidFill>
                <a:srgbClr val="5E5E5E"/>
              </a:solidFill>
              <a:prstDash val="solid"/>
              <a:miter lim="400000"/>
            </a:ln>
          </a:left>
          <a:right>
            <a:ln w="3175" cap="flat">
              <a:solidFill>
                <a:srgbClr val="A6AAA9"/>
              </a:solidFill>
              <a:prstDash val="solid"/>
              <a:miter lim="400000"/>
            </a:ln>
          </a:right>
          <a:top>
            <a:ln w="3175" cap="flat">
              <a:solidFill>
                <a:srgbClr val="C3C3C3"/>
              </a:solidFill>
              <a:prstDash val="solid"/>
              <a:miter lim="400000"/>
            </a:ln>
          </a:top>
          <a:bottom>
            <a:ln w="3175" cap="flat">
              <a:solidFill>
                <a:srgbClr val="C3C3C3"/>
              </a:solidFill>
              <a:prstDash val="solid"/>
              <a:miter lim="400000"/>
            </a:ln>
          </a:bottom>
          <a:insideH>
            <a:ln w="3175" cap="flat">
              <a:solidFill>
                <a:srgbClr val="C3C3C3"/>
              </a:solidFill>
              <a:prstDash val="solid"/>
              <a:miter lim="400000"/>
            </a:ln>
          </a:insideH>
          <a:insideV>
            <a:ln w="3175"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3175" cap="flat">
              <a:solidFill>
                <a:srgbClr val="5E5E5E"/>
              </a:solidFill>
              <a:prstDash val="solid"/>
              <a:miter lim="400000"/>
            </a:ln>
          </a:left>
          <a:right>
            <a:ln w="3175" cap="flat">
              <a:solidFill>
                <a:srgbClr val="5E5E5E"/>
              </a:solidFill>
              <a:prstDash val="solid"/>
              <a:miter lim="400000"/>
            </a:ln>
          </a:right>
          <a:top>
            <a:ln w="25400" cap="flat">
              <a:solidFill>
                <a:srgbClr val="CB297B"/>
              </a:solidFill>
              <a:prstDash val="solid"/>
              <a:miter lim="400000"/>
            </a:ln>
          </a:top>
          <a:bottom>
            <a:ln w="3175" cap="flat">
              <a:solidFill>
                <a:srgbClr val="5E5E5E"/>
              </a:solidFill>
              <a:prstDash val="solid"/>
              <a:miter lim="400000"/>
            </a:ln>
          </a:bottom>
          <a:insideH>
            <a:ln w="3175" cap="flat">
              <a:solidFill>
                <a:srgbClr val="5E5E5E"/>
              </a:solidFill>
              <a:prstDash val="solid"/>
              <a:miter lim="400000"/>
            </a:ln>
          </a:insideH>
          <a:insideV>
            <a:ln w="3175"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5E5E5E"/>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3175" cap="flat">
              <a:solidFill>
                <a:srgbClr val="6C6C6C"/>
              </a:solidFill>
              <a:prstDash val="solid"/>
              <a:miter lim="400000"/>
            </a:ln>
          </a:left>
          <a:right>
            <a:ln w="12700"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12700" cap="flat">
              <a:solidFill>
                <a:srgbClr val="000000"/>
              </a:solidFill>
              <a:prstDash val="solid"/>
              <a:miter lim="400000"/>
            </a:ln>
          </a:top>
          <a:bottom>
            <a:ln w="3175" cap="flat">
              <a:solidFill>
                <a:srgbClr val="6C6C6C"/>
              </a:solidFill>
              <a:prstDash val="solid"/>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6C6C6C"/>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766" autoAdjust="0"/>
  </p:normalViewPr>
  <p:slideViewPr>
    <p:cSldViewPr snapToGrid="0">
      <p:cViewPr varScale="1">
        <p:scale>
          <a:sx n="42" d="100"/>
          <a:sy n="42" d="100"/>
        </p:scale>
        <p:origin x="103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cap="all" spc="120" normalizeH="0" baseline="0">
                <a:solidFill>
                  <a:schemeClr val="tx1">
                    <a:lumMod val="65000"/>
                    <a:lumOff val="35000"/>
                  </a:schemeClr>
                </a:solidFill>
                <a:latin typeface="+mn-lt"/>
                <a:ea typeface="+mn-ea"/>
                <a:cs typeface="+mn-cs"/>
              </a:defRPr>
            </a:pPr>
            <a:r>
              <a:rPr lang="id-ID" sz="2000" dirty="0" smtClean="0"/>
              <a:t>RESULT</a:t>
            </a:r>
            <a:r>
              <a:rPr lang="id-ID" sz="2000" baseline="0" dirty="0" smtClean="0"/>
              <a:t> ERGOMETER TEST</a:t>
            </a:r>
            <a:endParaRPr lang="id-ID" sz="2000" dirty="0"/>
          </a:p>
        </c:rich>
      </c:tx>
      <c:overlay val="0"/>
      <c:spPr>
        <a:noFill/>
        <a:ln>
          <a:noFill/>
        </a:ln>
        <a:effectLst/>
      </c:spPr>
      <c:txPr>
        <a:bodyPr rot="0" spcFirstLastPara="1" vertOverflow="ellipsis" vert="horz" wrap="square" anchor="ctr" anchorCtr="1"/>
        <a:lstStyle/>
        <a:p>
          <a:pPr>
            <a:defRPr sz="2000" b="1" i="0" u="none" strike="noStrike" kern="1200" cap="all" spc="120" normalizeH="0" baseline="0">
              <a:solidFill>
                <a:schemeClr val="tx1">
                  <a:lumMod val="65000"/>
                  <a:lumOff val="35000"/>
                </a:schemeClr>
              </a:solidFill>
              <a:latin typeface="+mn-lt"/>
              <a:ea typeface="+mn-ea"/>
              <a:cs typeface="+mn-cs"/>
            </a:defRPr>
          </a:pPr>
          <a:endParaRPr lang="id-ID"/>
        </a:p>
      </c:txPr>
    </c:title>
    <c:autoTitleDeleted val="0"/>
    <c:plotArea>
      <c:layout/>
      <c:barChart>
        <c:barDir val="col"/>
        <c:grouping val="clustered"/>
        <c:varyColors val="0"/>
        <c:ser>
          <c:idx val="0"/>
          <c:order val="0"/>
          <c:tx>
            <c:strRef>
              <c:f>Sheet1!$B$1</c:f>
              <c:strCache>
                <c:ptCount val="1"/>
                <c:pt idx="0">
                  <c:v>Pre Test</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mn-lt"/>
                    <a:ea typeface="+mn-ea"/>
                    <a:cs typeface="+mn-cs"/>
                  </a:defRPr>
                </a:pPr>
                <a:endParaRPr lang="id-ID"/>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Sheet1!$A$2:$A$8</c:f>
              <c:strCache>
                <c:ptCount val="6"/>
                <c:pt idx="0">
                  <c:v>Atlet 1</c:v>
                </c:pt>
                <c:pt idx="1">
                  <c:v>Atlet 2</c:v>
                </c:pt>
                <c:pt idx="2">
                  <c:v>Atlet 3</c:v>
                </c:pt>
                <c:pt idx="3">
                  <c:v>Atlet 4</c:v>
                </c:pt>
                <c:pt idx="4">
                  <c:v>Atlet 5</c:v>
                </c:pt>
                <c:pt idx="5">
                  <c:v>Atlet 6</c:v>
                </c:pt>
              </c:strCache>
            </c:strRef>
          </c:cat>
          <c:val>
            <c:numRef>
              <c:f>Sheet1!$B$2:$B$8</c:f>
              <c:numCache>
                <c:formatCode>h:mm:ss</c:formatCode>
                <c:ptCount val="6"/>
                <c:pt idx="0" formatCode="[$-F400]h:mm:ss\ AM/PM">
                  <c:v>0.32923611111111112</c:v>
                </c:pt>
                <c:pt idx="1">
                  <c:v>0.31043981481481481</c:v>
                </c:pt>
                <c:pt idx="2">
                  <c:v>0.31810185185185186</c:v>
                </c:pt>
                <c:pt idx="3">
                  <c:v>0.33130787037037041</c:v>
                </c:pt>
                <c:pt idx="4">
                  <c:v>0.35555555555555557</c:v>
                </c:pt>
                <c:pt idx="5">
                  <c:v>0.37085648148148148</c:v>
                </c:pt>
              </c:numCache>
            </c:numRef>
          </c:val>
          <c:extLst>
            <c:ext xmlns:c16="http://schemas.microsoft.com/office/drawing/2014/chart" uri="{C3380CC4-5D6E-409C-BE32-E72D297353CC}">
              <c16:uniqueId val="{00000000-BE8E-4C77-802E-0B9F3750C4B5}"/>
            </c:ext>
          </c:extLst>
        </c:ser>
        <c:ser>
          <c:idx val="1"/>
          <c:order val="1"/>
          <c:tx>
            <c:strRef>
              <c:f>Sheet1!$C$1</c:f>
              <c:strCache>
                <c:ptCount val="1"/>
                <c:pt idx="0">
                  <c:v>Post Test</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mn-lt"/>
                    <a:ea typeface="+mn-ea"/>
                    <a:cs typeface="+mn-cs"/>
                  </a:defRPr>
                </a:pPr>
                <a:endParaRPr lang="id-ID"/>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Sheet1!$A$2:$A$8</c:f>
              <c:strCache>
                <c:ptCount val="6"/>
                <c:pt idx="0">
                  <c:v>Atlet 1</c:v>
                </c:pt>
                <c:pt idx="1">
                  <c:v>Atlet 2</c:v>
                </c:pt>
                <c:pt idx="2">
                  <c:v>Atlet 3</c:v>
                </c:pt>
                <c:pt idx="3">
                  <c:v>Atlet 4</c:v>
                </c:pt>
                <c:pt idx="4">
                  <c:v>Atlet 5</c:v>
                </c:pt>
                <c:pt idx="5">
                  <c:v>Atlet 6</c:v>
                </c:pt>
              </c:strCache>
            </c:strRef>
          </c:cat>
          <c:val>
            <c:numRef>
              <c:f>Sheet1!$C$2:$C$8</c:f>
              <c:numCache>
                <c:formatCode>h:mm:ss</c:formatCode>
                <c:ptCount val="6"/>
                <c:pt idx="0">
                  <c:v>0.32298611111111114</c:v>
                </c:pt>
                <c:pt idx="1">
                  <c:v>0.2951388888888889</c:v>
                </c:pt>
                <c:pt idx="2">
                  <c:v>0.31255787037037036</c:v>
                </c:pt>
                <c:pt idx="3">
                  <c:v>0.3153009259259259</c:v>
                </c:pt>
                <c:pt idx="4">
                  <c:v>0.34935185185185186</c:v>
                </c:pt>
                <c:pt idx="5">
                  <c:v>0.36537037037037035</c:v>
                </c:pt>
              </c:numCache>
            </c:numRef>
          </c:val>
          <c:extLst>
            <c:ext xmlns:c16="http://schemas.microsoft.com/office/drawing/2014/chart" uri="{C3380CC4-5D6E-409C-BE32-E72D297353CC}">
              <c16:uniqueId val="{00000001-BE8E-4C77-802E-0B9F3750C4B5}"/>
            </c:ext>
          </c:extLst>
        </c:ser>
        <c:ser>
          <c:idx val="2"/>
          <c:order val="2"/>
          <c:tx>
            <c:v>Improved</c:v>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mn-lt"/>
                    <a:ea typeface="+mn-ea"/>
                    <a:cs typeface="+mn-cs"/>
                  </a:defRPr>
                </a:pPr>
                <a:endParaRPr lang="id-ID"/>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Sheet1!$A$2:$A$8</c:f>
              <c:strCache>
                <c:ptCount val="6"/>
                <c:pt idx="0">
                  <c:v>Atlet 1</c:v>
                </c:pt>
                <c:pt idx="1">
                  <c:v>Atlet 2</c:v>
                </c:pt>
                <c:pt idx="2">
                  <c:v>Atlet 3</c:v>
                </c:pt>
                <c:pt idx="3">
                  <c:v>Atlet 4</c:v>
                </c:pt>
                <c:pt idx="4">
                  <c:v>Atlet 5</c:v>
                </c:pt>
                <c:pt idx="5">
                  <c:v>Atlet 6</c:v>
                </c:pt>
              </c:strCache>
            </c:strRef>
          </c:cat>
          <c:val>
            <c:numRef>
              <c:f>Sheet1!$D$2:$D$8</c:f>
              <c:numCache>
                <c:formatCode>[$-F400]h:mm:ss\ AM/PM</c:formatCode>
                <c:ptCount val="6"/>
                <c:pt idx="0">
                  <c:v>6.2499999999999778E-3</c:v>
                </c:pt>
                <c:pt idx="1">
                  <c:v>1.5300925925925912E-2</c:v>
                </c:pt>
                <c:pt idx="2">
                  <c:v>5.5439814814814969E-3</c:v>
                </c:pt>
                <c:pt idx="3">
                  <c:v>1.6006944444444504E-2</c:v>
                </c:pt>
                <c:pt idx="4">
                  <c:v>6.2037037037037113E-3</c:v>
                </c:pt>
                <c:pt idx="5">
                  <c:v>5.486111111111136E-3</c:v>
                </c:pt>
              </c:numCache>
            </c:numRef>
          </c:val>
          <c:extLst>
            <c:ext xmlns:c16="http://schemas.microsoft.com/office/drawing/2014/chart" uri="{C3380CC4-5D6E-409C-BE32-E72D297353CC}">
              <c16:uniqueId val="{00000002-BE8E-4C77-802E-0B9F3750C4B5}"/>
            </c:ext>
          </c:extLst>
        </c:ser>
        <c:dLbls>
          <c:dLblPos val="outEnd"/>
          <c:showLegendKey val="0"/>
          <c:showVal val="1"/>
          <c:showCatName val="0"/>
          <c:showSerName val="0"/>
          <c:showPercent val="0"/>
          <c:showBubbleSize val="0"/>
        </c:dLbls>
        <c:gapWidth val="444"/>
        <c:overlap val="-90"/>
        <c:axId val="1857413888"/>
        <c:axId val="1857420544"/>
      </c:barChart>
      <c:catAx>
        <c:axId val="18574138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cap="all" spc="120" normalizeH="0" baseline="0">
                <a:solidFill>
                  <a:schemeClr val="tx1">
                    <a:lumMod val="65000"/>
                    <a:lumOff val="35000"/>
                  </a:schemeClr>
                </a:solidFill>
                <a:latin typeface="+mn-lt"/>
                <a:ea typeface="+mn-ea"/>
                <a:cs typeface="+mn-cs"/>
              </a:defRPr>
            </a:pPr>
            <a:endParaRPr lang="id-ID"/>
          </a:p>
        </c:txPr>
        <c:crossAx val="1857420544"/>
        <c:crosses val="autoZero"/>
        <c:auto val="1"/>
        <c:lblAlgn val="ctr"/>
        <c:lblOffset val="100"/>
        <c:noMultiLvlLbl val="0"/>
      </c:catAx>
      <c:valAx>
        <c:axId val="1857420544"/>
        <c:scaling>
          <c:orientation val="minMax"/>
        </c:scaling>
        <c:delete val="1"/>
        <c:axPos val="l"/>
        <c:numFmt formatCode="[$-F400]h:mm:ss\ AM/PM" sourceLinked="1"/>
        <c:majorTickMark val="none"/>
        <c:minorTickMark val="none"/>
        <c:tickLblPos val="nextTo"/>
        <c:crossAx val="1857413888"/>
        <c:crosses val="autoZero"/>
        <c:crossBetween val="between"/>
      </c:valAx>
      <c:spPr>
        <a:noFill/>
        <a:ln>
          <a:noFill/>
        </a:ln>
        <a:effectLst/>
      </c:spPr>
    </c:plotArea>
    <c:legend>
      <c:legendPos val="t"/>
      <c:legendEntry>
        <c:idx val="0"/>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id-ID"/>
          </a:p>
        </c:txPr>
      </c:legendEntry>
      <c:legendEntry>
        <c:idx val="1"/>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id-ID"/>
          </a:p>
        </c:txPr>
      </c:legendEntry>
      <c:legendEntry>
        <c:idx val="2"/>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id-ID"/>
          </a:p>
        </c:txPr>
      </c:legendEntry>
      <c:layout>
        <c:manualLayout>
          <c:xMode val="edge"/>
          <c:yMode val="edge"/>
          <c:x val="0.25288681252020861"/>
          <c:y val="5.5664801913952122E-2"/>
          <c:w val="0.49424648005955779"/>
          <c:h val="7.4170158666922489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id-ID"/>
        </a:p>
      </c:txPr>
    </c:legend>
    <c:plotVisOnly val="1"/>
    <c:dispBlanksAs val="gap"/>
    <c:showDLblsOverMax val="0"/>
  </c:chart>
  <c:spPr>
    <a:solidFill>
      <a:schemeClr val="bg1">
        <a:lumMod val="85000"/>
      </a:schemeClr>
    </a:solidFill>
    <a:ln>
      <a:noFill/>
    </a:ln>
    <a:effectLst/>
  </c:spPr>
  <c:txPr>
    <a:bodyPr/>
    <a:lstStyle/>
    <a:p>
      <a:pPr>
        <a:defRPr/>
      </a:pPr>
      <a:endParaRPr lang="id-ID"/>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cap="all" spc="120" normalizeH="0" baseline="0">
                <a:solidFill>
                  <a:schemeClr val="tx1">
                    <a:lumMod val="65000"/>
                    <a:lumOff val="35000"/>
                  </a:schemeClr>
                </a:solidFill>
                <a:latin typeface="+mn-lt"/>
                <a:ea typeface="+mn-ea"/>
                <a:cs typeface="+mn-cs"/>
              </a:defRPr>
            </a:pPr>
            <a:r>
              <a:rPr lang="id-ID" sz="2000" dirty="0" smtClean="0"/>
              <a:t>RESULT</a:t>
            </a:r>
            <a:r>
              <a:rPr lang="id-ID" sz="2000" baseline="0" dirty="0" smtClean="0"/>
              <a:t> ERGOMETER TEST</a:t>
            </a:r>
            <a:endParaRPr lang="id-ID" sz="2000" dirty="0"/>
          </a:p>
        </c:rich>
      </c:tx>
      <c:overlay val="0"/>
      <c:spPr>
        <a:noFill/>
        <a:ln>
          <a:noFill/>
        </a:ln>
        <a:effectLst/>
      </c:spPr>
      <c:txPr>
        <a:bodyPr rot="0" spcFirstLastPara="1" vertOverflow="ellipsis" vert="horz" wrap="square" anchor="ctr" anchorCtr="1"/>
        <a:lstStyle/>
        <a:p>
          <a:pPr>
            <a:defRPr sz="2000" b="1" i="0" u="none" strike="noStrike" kern="1200" cap="all" spc="120" normalizeH="0" baseline="0">
              <a:solidFill>
                <a:schemeClr val="tx1">
                  <a:lumMod val="65000"/>
                  <a:lumOff val="35000"/>
                </a:schemeClr>
              </a:solidFill>
              <a:latin typeface="+mn-lt"/>
              <a:ea typeface="+mn-ea"/>
              <a:cs typeface="+mn-cs"/>
            </a:defRPr>
          </a:pPr>
          <a:endParaRPr lang="id-ID"/>
        </a:p>
      </c:txPr>
    </c:title>
    <c:autoTitleDeleted val="0"/>
    <c:plotArea>
      <c:layout/>
      <c:barChart>
        <c:barDir val="col"/>
        <c:grouping val="clustered"/>
        <c:varyColors val="0"/>
        <c:ser>
          <c:idx val="0"/>
          <c:order val="0"/>
          <c:tx>
            <c:strRef>
              <c:f>Sheet1!$B$1</c:f>
              <c:strCache>
                <c:ptCount val="1"/>
                <c:pt idx="0">
                  <c:v>Pre Test</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mn-lt"/>
                    <a:ea typeface="+mn-ea"/>
                    <a:cs typeface="+mn-cs"/>
                  </a:defRPr>
                </a:pPr>
                <a:endParaRPr lang="id-ID"/>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Sheet1!$A$2:$A$8</c:f>
              <c:strCache>
                <c:ptCount val="1"/>
                <c:pt idx="0">
                  <c:v>Rata-rata</c:v>
                </c:pt>
              </c:strCache>
            </c:strRef>
          </c:cat>
          <c:val>
            <c:numRef>
              <c:f>Sheet1!$B$2:$B$8</c:f>
              <c:numCache>
                <c:formatCode>h:mm:ss</c:formatCode>
                <c:ptCount val="1"/>
                <c:pt idx="0" formatCode="[$-F400]h:mm:ss\ AM/PM">
                  <c:v>0.33591628086419756</c:v>
                </c:pt>
              </c:numCache>
            </c:numRef>
          </c:val>
          <c:extLst>
            <c:ext xmlns:c16="http://schemas.microsoft.com/office/drawing/2014/chart" uri="{C3380CC4-5D6E-409C-BE32-E72D297353CC}">
              <c16:uniqueId val="{00000000-7B19-46FB-8418-2E37604B1448}"/>
            </c:ext>
          </c:extLst>
        </c:ser>
        <c:ser>
          <c:idx val="1"/>
          <c:order val="1"/>
          <c:tx>
            <c:strRef>
              <c:f>Sheet1!$C$1</c:f>
              <c:strCache>
                <c:ptCount val="1"/>
                <c:pt idx="0">
                  <c:v>Post Test</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mn-lt"/>
                    <a:ea typeface="+mn-ea"/>
                    <a:cs typeface="+mn-cs"/>
                  </a:defRPr>
                </a:pPr>
                <a:endParaRPr lang="id-ID"/>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Sheet1!$A$2:$A$8</c:f>
              <c:strCache>
                <c:ptCount val="1"/>
                <c:pt idx="0">
                  <c:v>Rata-rata</c:v>
                </c:pt>
              </c:strCache>
            </c:strRef>
          </c:cat>
          <c:val>
            <c:numRef>
              <c:f>Sheet1!$C$2:$C$8</c:f>
              <c:numCache>
                <c:formatCode>h:mm:ss</c:formatCode>
                <c:ptCount val="1"/>
                <c:pt idx="0" formatCode="[$-F400]h:mm:ss\ AM/PM">
                  <c:v>0.32678433641975307</c:v>
                </c:pt>
              </c:numCache>
            </c:numRef>
          </c:val>
          <c:extLst>
            <c:ext xmlns:c16="http://schemas.microsoft.com/office/drawing/2014/chart" uri="{C3380CC4-5D6E-409C-BE32-E72D297353CC}">
              <c16:uniqueId val="{00000001-7B19-46FB-8418-2E37604B1448}"/>
            </c:ext>
          </c:extLst>
        </c:ser>
        <c:ser>
          <c:idx val="2"/>
          <c:order val="2"/>
          <c:tx>
            <c:strRef>
              <c:f>Sheet1!$D$1</c:f>
              <c:strCache>
                <c:ptCount val="1"/>
                <c:pt idx="0">
                  <c:v>Peningkatan</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mn-lt"/>
                    <a:ea typeface="+mn-ea"/>
                    <a:cs typeface="+mn-cs"/>
                  </a:defRPr>
                </a:pPr>
                <a:endParaRPr lang="id-ID"/>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Sheet1!$A$2:$A$8</c:f>
              <c:strCache>
                <c:ptCount val="1"/>
                <c:pt idx="0">
                  <c:v>Rata-rata</c:v>
                </c:pt>
              </c:strCache>
            </c:strRef>
          </c:cat>
          <c:val>
            <c:numRef>
              <c:f>Sheet1!$D$2:$D$8</c:f>
              <c:numCache>
                <c:formatCode>[$-F400]h:mm:ss\ AM/PM</c:formatCode>
                <c:ptCount val="1"/>
                <c:pt idx="0">
                  <c:v>9.1319444444444564E-3</c:v>
                </c:pt>
              </c:numCache>
            </c:numRef>
          </c:val>
          <c:extLst>
            <c:ext xmlns:c16="http://schemas.microsoft.com/office/drawing/2014/chart" uri="{C3380CC4-5D6E-409C-BE32-E72D297353CC}">
              <c16:uniqueId val="{00000002-7B19-46FB-8418-2E37604B1448}"/>
            </c:ext>
          </c:extLst>
        </c:ser>
        <c:dLbls>
          <c:dLblPos val="outEnd"/>
          <c:showLegendKey val="0"/>
          <c:showVal val="1"/>
          <c:showCatName val="0"/>
          <c:showSerName val="0"/>
          <c:showPercent val="0"/>
          <c:showBubbleSize val="0"/>
        </c:dLbls>
        <c:gapWidth val="444"/>
        <c:overlap val="-90"/>
        <c:axId val="1857413888"/>
        <c:axId val="1857420544"/>
      </c:barChart>
      <c:catAx>
        <c:axId val="18574138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cap="all" spc="120" normalizeH="0" baseline="0">
                <a:solidFill>
                  <a:schemeClr val="tx1">
                    <a:lumMod val="65000"/>
                    <a:lumOff val="35000"/>
                  </a:schemeClr>
                </a:solidFill>
                <a:latin typeface="+mn-lt"/>
                <a:ea typeface="+mn-ea"/>
                <a:cs typeface="+mn-cs"/>
              </a:defRPr>
            </a:pPr>
            <a:endParaRPr lang="id-ID"/>
          </a:p>
        </c:txPr>
        <c:crossAx val="1857420544"/>
        <c:crosses val="autoZero"/>
        <c:auto val="1"/>
        <c:lblAlgn val="ctr"/>
        <c:lblOffset val="100"/>
        <c:noMultiLvlLbl val="0"/>
      </c:catAx>
      <c:valAx>
        <c:axId val="1857420544"/>
        <c:scaling>
          <c:orientation val="minMax"/>
        </c:scaling>
        <c:delete val="1"/>
        <c:axPos val="l"/>
        <c:numFmt formatCode="[$-F400]h:mm:ss\ AM/PM" sourceLinked="1"/>
        <c:majorTickMark val="none"/>
        <c:minorTickMark val="none"/>
        <c:tickLblPos val="nextTo"/>
        <c:crossAx val="1857413888"/>
        <c:crosses val="autoZero"/>
        <c:crossBetween val="between"/>
      </c:valAx>
      <c:spPr>
        <a:noFill/>
        <a:ln>
          <a:noFill/>
        </a:ln>
        <a:effectLst/>
      </c:spPr>
    </c:plotArea>
    <c:legend>
      <c:legendPos val="t"/>
      <c:layout>
        <c:manualLayout>
          <c:xMode val="edge"/>
          <c:yMode val="edge"/>
          <c:x val="4.9999790312057604E-2"/>
          <c:y val="7.0129835556527659E-2"/>
          <c:w val="0.9"/>
          <c:h val="6.9738561731463894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id-ID"/>
        </a:p>
      </c:txPr>
    </c:legend>
    <c:plotVisOnly val="1"/>
    <c:dispBlanksAs val="gap"/>
    <c:showDLblsOverMax val="0"/>
  </c:chart>
  <c:spPr>
    <a:solidFill>
      <a:schemeClr val="bg1">
        <a:lumMod val="85000"/>
      </a:schemeClr>
    </a:solidFill>
    <a:ln>
      <a:noFill/>
    </a:ln>
    <a:effectLst/>
  </c:spPr>
  <c:txPr>
    <a:bodyPr/>
    <a:lstStyle/>
    <a:p>
      <a:pPr>
        <a:defRPr/>
      </a:pPr>
      <a:endParaRPr lang="id-ID"/>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8" name="Shape 168"/>
          <p:cNvSpPr>
            <a:spLocks noGrp="1" noRot="1" noChangeAspect="1"/>
          </p:cNvSpPr>
          <p:nvPr>
            <p:ph type="sldImg"/>
          </p:nvPr>
        </p:nvSpPr>
        <p:spPr>
          <a:xfrm>
            <a:off x="1143000" y="685800"/>
            <a:ext cx="4572000" cy="3429000"/>
          </a:xfrm>
          <a:prstGeom prst="rect">
            <a:avLst/>
          </a:prstGeom>
        </p:spPr>
        <p:txBody>
          <a:bodyPr/>
          <a:lstStyle/>
          <a:p>
            <a:endParaRPr/>
          </a:p>
        </p:txBody>
      </p:sp>
      <p:sp>
        <p:nvSpPr>
          <p:cNvPr id="169" name="Shape 16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id-ID" dirty="0" smtClean="0"/>
              <a:t>Rowing athlete in kabupaten bandung have problems</a:t>
            </a:r>
            <a:r>
              <a:rPr lang="id-ID" baseline="0" dirty="0" smtClean="0"/>
              <a:t> to increase aerobic power because they dont have complete equipment for doing weight training to increasing aerobic power so in this research the author tries to find out whether functional training can increase aerobic power or not.</a:t>
            </a:r>
            <a:endParaRPr lang="id-ID" dirty="0"/>
          </a:p>
        </p:txBody>
      </p:sp>
    </p:spTree>
    <p:extLst>
      <p:ext uri="{BB962C8B-B14F-4D97-AF65-F5344CB8AC3E}">
        <p14:creationId xmlns:p14="http://schemas.microsoft.com/office/powerpoint/2010/main" val="977080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858519" y="8433680"/>
            <a:ext cx="15623824" cy="452963"/>
          </a:xfrm>
          <a:prstGeom prst="rect">
            <a:avLst/>
          </a:prstGeom>
        </p:spPr>
        <p:txBody>
          <a:bodyPr lIns="32511" tIns="32511" rIns="32511" bIns="32511"/>
          <a:lstStyle>
            <a:lvl1pPr marL="0" indent="0" defTabSz="587022">
              <a:lnSpc>
                <a:spcPct val="100000"/>
              </a:lnSpc>
              <a:spcBef>
                <a:spcPts val="0"/>
              </a:spcBef>
              <a:buSzTx/>
              <a:buNone/>
              <a:defRPr sz="2400" b="1"/>
            </a:lvl1pPr>
          </a:lstStyle>
          <a:p>
            <a:r>
              <a:t>Author and Date</a:t>
            </a:r>
          </a:p>
        </p:txBody>
      </p:sp>
      <p:sp>
        <p:nvSpPr>
          <p:cNvPr id="12" name="Presentation Title"/>
          <p:cNvSpPr txBox="1">
            <a:spLocks noGrp="1"/>
          </p:cNvSpPr>
          <p:nvPr>
            <p:ph type="title" hasCustomPrompt="1"/>
          </p:nvPr>
        </p:nvSpPr>
        <p:spPr>
          <a:xfrm>
            <a:off x="862186" y="1831104"/>
            <a:ext cx="15623826" cy="3305388"/>
          </a:xfrm>
          <a:prstGeom prst="rect">
            <a:avLst/>
          </a:prstGeom>
        </p:spPr>
        <p:txBody>
          <a:bodyPr anchor="b"/>
          <a:lstStyle>
            <a:lvl1pPr>
              <a:defRPr sz="8200" spc="-164"/>
            </a:lvl1pPr>
          </a:lstStyle>
          <a:p>
            <a:r>
              <a:t>Presentation Title</a:t>
            </a:r>
          </a:p>
        </p:txBody>
      </p:sp>
      <p:sp>
        <p:nvSpPr>
          <p:cNvPr id="13" name="Body Level One…"/>
          <p:cNvSpPr txBox="1">
            <a:spLocks noGrp="1"/>
          </p:cNvSpPr>
          <p:nvPr>
            <p:ph type="body" sz="quarter" idx="1" hasCustomPrompt="1"/>
          </p:nvPr>
        </p:nvSpPr>
        <p:spPr>
          <a:xfrm>
            <a:off x="858521" y="5136491"/>
            <a:ext cx="15623824" cy="1354667"/>
          </a:xfrm>
          <a:prstGeom prst="rect">
            <a:avLst/>
          </a:prstGeom>
        </p:spPr>
        <p:txBody>
          <a:bodyPr/>
          <a:lstStyle>
            <a:lvl1pPr marL="0" indent="0" defTabSz="587022">
              <a:lnSpc>
                <a:spcPct val="100000"/>
              </a:lnSpc>
              <a:spcBef>
                <a:spcPts val="0"/>
              </a:spcBef>
              <a:buSzTx/>
              <a:buNone/>
              <a:defRPr sz="3800" b="1"/>
            </a:lvl1pPr>
            <a:lvl2pPr marL="0" indent="457200" defTabSz="587022">
              <a:lnSpc>
                <a:spcPct val="100000"/>
              </a:lnSpc>
              <a:spcBef>
                <a:spcPts val="0"/>
              </a:spcBef>
              <a:buSzTx/>
              <a:buNone/>
              <a:defRPr sz="3800" b="1"/>
            </a:lvl2pPr>
            <a:lvl3pPr marL="0" indent="914400" defTabSz="587022">
              <a:lnSpc>
                <a:spcPct val="100000"/>
              </a:lnSpc>
              <a:spcBef>
                <a:spcPts val="0"/>
              </a:spcBef>
              <a:buSzTx/>
              <a:buNone/>
              <a:defRPr sz="3800" b="1"/>
            </a:lvl3pPr>
            <a:lvl4pPr marL="0" indent="1371600" defTabSz="587022">
              <a:lnSpc>
                <a:spcPct val="100000"/>
              </a:lnSpc>
              <a:spcBef>
                <a:spcPts val="0"/>
              </a:spcBef>
              <a:buSzTx/>
              <a:buNone/>
              <a:defRPr sz="3800" b="1"/>
            </a:lvl4pPr>
            <a:lvl5pPr marL="0" indent="1828800" defTabSz="587022">
              <a:lnSpc>
                <a:spcPct val="100000"/>
              </a:lnSpc>
              <a:spcBef>
                <a:spcPts val="0"/>
              </a:spcBef>
              <a:buSzTx/>
              <a:buNone/>
              <a:defRPr sz="38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108" name="Agenda Title"/>
          <p:cNvSpPr txBox="1">
            <a:spLocks noGrp="1"/>
          </p:cNvSpPr>
          <p:nvPr>
            <p:ph type="title" hasCustomPrompt="1"/>
          </p:nvPr>
        </p:nvSpPr>
        <p:spPr>
          <a:xfrm>
            <a:off x="862188" y="767644"/>
            <a:ext cx="15623824" cy="1020516"/>
          </a:xfrm>
          <a:prstGeom prst="rect">
            <a:avLst/>
          </a:prstGeom>
        </p:spPr>
        <p:txBody>
          <a:bodyPr/>
          <a:lstStyle/>
          <a:p>
            <a:r>
              <a:t>Agenda Title</a:t>
            </a:r>
          </a:p>
        </p:txBody>
      </p:sp>
      <p:sp>
        <p:nvSpPr>
          <p:cNvPr id="109" name="Agenda Subtitle"/>
          <p:cNvSpPr txBox="1">
            <a:spLocks noGrp="1"/>
          </p:cNvSpPr>
          <p:nvPr>
            <p:ph type="body" sz="quarter" idx="21" hasCustomPrompt="1"/>
          </p:nvPr>
        </p:nvSpPr>
        <p:spPr>
          <a:xfrm>
            <a:off x="862188" y="1687440"/>
            <a:ext cx="15623824"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Agenda Subtitle</a:t>
            </a:r>
          </a:p>
        </p:txBody>
      </p:sp>
      <p:sp>
        <p:nvSpPr>
          <p:cNvPr id="110" name="Body Level One…"/>
          <p:cNvSpPr txBox="1">
            <a:spLocks noGrp="1"/>
          </p:cNvSpPr>
          <p:nvPr>
            <p:ph type="body" idx="1" hasCustomPrompt="1"/>
          </p:nvPr>
        </p:nvSpPr>
        <p:spPr>
          <a:prstGeom prst="rect">
            <a:avLst/>
          </a:prstGeom>
        </p:spPr>
        <p:txBody>
          <a:bodyPr/>
          <a:lstStyle>
            <a:lvl1pPr marL="0" indent="0" defTabSz="587022">
              <a:lnSpc>
                <a:spcPct val="100000"/>
              </a:lnSpc>
              <a:spcBef>
                <a:spcPts val="1200"/>
              </a:spcBef>
              <a:buSzTx/>
              <a:buNone/>
              <a:defRPr sz="3800" spc="-38"/>
            </a:lvl1pPr>
            <a:lvl2pPr marL="0" indent="457200" defTabSz="587022">
              <a:lnSpc>
                <a:spcPct val="100000"/>
              </a:lnSpc>
              <a:spcBef>
                <a:spcPts val="1200"/>
              </a:spcBef>
              <a:buSzTx/>
              <a:buNone/>
              <a:defRPr sz="3800" spc="-38"/>
            </a:lvl2pPr>
            <a:lvl3pPr marL="0" indent="914400" defTabSz="587022">
              <a:lnSpc>
                <a:spcPct val="100000"/>
              </a:lnSpc>
              <a:spcBef>
                <a:spcPts val="1200"/>
              </a:spcBef>
              <a:buSzTx/>
              <a:buNone/>
              <a:defRPr sz="3800" spc="-38"/>
            </a:lvl3pPr>
            <a:lvl4pPr marL="0" indent="1371600" defTabSz="587022">
              <a:lnSpc>
                <a:spcPct val="100000"/>
              </a:lnSpc>
              <a:spcBef>
                <a:spcPts val="1200"/>
              </a:spcBef>
              <a:buSzTx/>
              <a:buNone/>
              <a:defRPr sz="3800" spc="-38"/>
            </a:lvl4pPr>
            <a:lvl5pPr marL="0" indent="1828800" defTabSz="587022">
              <a:lnSpc>
                <a:spcPct val="100000"/>
              </a:lnSpc>
              <a:spcBef>
                <a:spcPts val="1200"/>
              </a:spcBef>
              <a:buSzTx/>
              <a:buNone/>
              <a:defRPr sz="3800" spc="-38"/>
            </a:lvl5pPr>
          </a:lstStyle>
          <a:p>
            <a:r>
              <a:t>Agenda Topics</a:t>
            </a:r>
          </a:p>
          <a:p>
            <a:pPr lvl="1"/>
            <a:endParaRPr/>
          </a:p>
          <a:p>
            <a:pPr lvl="2"/>
            <a:endParaRPr/>
          </a:p>
          <a:p>
            <a:pPr lvl="3"/>
            <a:endParaRPr/>
          </a:p>
          <a:p>
            <a:pPr lvl="4"/>
            <a:endParaRPr/>
          </a:p>
        </p:txBody>
      </p:sp>
      <p:sp>
        <p:nvSpPr>
          <p:cNvPr id="1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118" name="Body Level One…"/>
          <p:cNvSpPr txBox="1">
            <a:spLocks noGrp="1"/>
          </p:cNvSpPr>
          <p:nvPr>
            <p:ph type="body" sz="half" idx="1" hasCustomPrompt="1"/>
          </p:nvPr>
        </p:nvSpPr>
        <p:spPr>
          <a:xfrm>
            <a:off x="862188" y="3499266"/>
            <a:ext cx="15623824" cy="2755068"/>
          </a:xfrm>
          <a:prstGeom prst="rect">
            <a:avLst/>
          </a:prstGeom>
        </p:spPr>
        <p:txBody>
          <a:bodyPr anchor="ctr"/>
          <a:lstStyle>
            <a:lvl1pPr marL="0" indent="0" algn="ctr">
              <a:lnSpc>
                <a:spcPct val="80000"/>
              </a:lnSpc>
              <a:spcBef>
                <a:spcPts val="0"/>
              </a:spcBef>
              <a:buSzTx/>
              <a:buNone/>
              <a:defRPr sz="8200" spc="-164">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8200" spc="-164">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8200" spc="-164">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8200" spc="-164">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8200" spc="-164">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11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26" name="Body Level One…"/>
          <p:cNvSpPr txBox="1">
            <a:spLocks noGrp="1"/>
          </p:cNvSpPr>
          <p:nvPr>
            <p:ph type="body" idx="1" hasCustomPrompt="1"/>
          </p:nvPr>
        </p:nvSpPr>
        <p:spPr>
          <a:xfrm>
            <a:off x="862188" y="765104"/>
            <a:ext cx="15623824" cy="5149571"/>
          </a:xfrm>
          <a:prstGeom prst="rect">
            <a:avLst/>
          </a:prstGeom>
        </p:spPr>
        <p:txBody>
          <a:bodyPr anchor="b"/>
          <a:lstStyle>
            <a:lvl1pPr marL="0" indent="0" algn="ctr">
              <a:lnSpc>
                <a:spcPct val="80000"/>
              </a:lnSpc>
              <a:spcBef>
                <a:spcPts val="0"/>
              </a:spcBef>
              <a:buSzTx/>
              <a:buNone/>
              <a:defRPr sz="17600" b="1" spc="-176"/>
            </a:lvl1pPr>
            <a:lvl2pPr marL="0" indent="457200" algn="ctr">
              <a:lnSpc>
                <a:spcPct val="80000"/>
              </a:lnSpc>
              <a:spcBef>
                <a:spcPts val="0"/>
              </a:spcBef>
              <a:buSzTx/>
              <a:buNone/>
              <a:defRPr sz="17600" b="1" spc="-176"/>
            </a:lvl2pPr>
            <a:lvl3pPr marL="0" indent="914400" algn="ctr">
              <a:lnSpc>
                <a:spcPct val="80000"/>
              </a:lnSpc>
              <a:spcBef>
                <a:spcPts val="0"/>
              </a:spcBef>
              <a:buSzTx/>
              <a:buNone/>
              <a:defRPr sz="17600" b="1" spc="-176"/>
            </a:lvl3pPr>
            <a:lvl4pPr marL="0" indent="1371600" algn="ctr">
              <a:lnSpc>
                <a:spcPct val="80000"/>
              </a:lnSpc>
              <a:spcBef>
                <a:spcPts val="0"/>
              </a:spcBef>
              <a:buSzTx/>
              <a:buNone/>
              <a:defRPr sz="17600" b="1" spc="-176"/>
            </a:lvl4pPr>
            <a:lvl5pPr marL="0" indent="1828800" algn="ctr">
              <a:lnSpc>
                <a:spcPct val="80000"/>
              </a:lnSpc>
              <a:spcBef>
                <a:spcPts val="0"/>
              </a:spcBef>
              <a:buSzTx/>
              <a:buNone/>
              <a:defRPr sz="17600" b="1" spc="-176"/>
            </a:lvl5pPr>
          </a:lstStyle>
          <a:p>
            <a:r>
              <a:t>100%</a:t>
            </a:r>
          </a:p>
          <a:p>
            <a:pPr lvl="1"/>
            <a:endParaRPr/>
          </a:p>
          <a:p>
            <a:pPr lvl="2"/>
            <a:endParaRPr/>
          </a:p>
          <a:p>
            <a:pPr lvl="3"/>
            <a:endParaRPr/>
          </a:p>
          <a:p>
            <a:pPr lvl="4"/>
            <a:endParaRPr/>
          </a:p>
        </p:txBody>
      </p:sp>
      <p:sp>
        <p:nvSpPr>
          <p:cNvPr id="127" name="Fact information"/>
          <p:cNvSpPr txBox="1">
            <a:spLocks noGrp="1"/>
          </p:cNvSpPr>
          <p:nvPr>
            <p:ph type="body" sz="quarter" idx="21" hasCustomPrompt="1"/>
          </p:nvPr>
        </p:nvSpPr>
        <p:spPr>
          <a:xfrm>
            <a:off x="862188" y="5875328"/>
            <a:ext cx="15623824" cy="664733"/>
          </a:xfrm>
          <a:prstGeom prst="rect">
            <a:avLst/>
          </a:prstGeom>
        </p:spPr>
        <p:txBody>
          <a:bodyPr lIns="32511" tIns="32511" rIns="32511" bIns="32511"/>
          <a:lstStyle>
            <a:lvl1pPr marL="0" indent="0" algn="ctr" defTabSz="587022">
              <a:lnSpc>
                <a:spcPct val="100000"/>
              </a:lnSpc>
              <a:spcBef>
                <a:spcPts val="0"/>
              </a:spcBef>
              <a:buSzTx/>
              <a:buNone/>
              <a:defRPr sz="3800" b="1"/>
            </a:lvl1pPr>
          </a:lstStyle>
          <a:p>
            <a:r>
              <a:t>Fact information</a:t>
            </a:r>
          </a:p>
        </p:txBody>
      </p:sp>
      <p:sp>
        <p:nvSpPr>
          <p:cNvPr id="1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35" name="Attribution"/>
          <p:cNvSpPr txBox="1">
            <a:spLocks noGrp="1"/>
          </p:cNvSpPr>
          <p:nvPr>
            <p:ph type="body" sz="quarter" idx="21" hasCustomPrompt="1"/>
          </p:nvPr>
        </p:nvSpPr>
        <p:spPr>
          <a:xfrm>
            <a:off x="1732251" y="7591433"/>
            <a:ext cx="14364482" cy="452963"/>
          </a:xfrm>
          <a:prstGeom prst="rect">
            <a:avLst/>
          </a:prstGeom>
        </p:spPr>
        <p:txBody>
          <a:bodyPr lIns="32511" tIns="32511" rIns="32511" bIns="32511"/>
          <a:lstStyle>
            <a:lvl1pPr marL="0" indent="0" defTabSz="587022">
              <a:lnSpc>
                <a:spcPct val="100000"/>
              </a:lnSpc>
              <a:spcBef>
                <a:spcPts val="0"/>
              </a:spcBef>
              <a:buSzTx/>
              <a:buNone/>
              <a:defRPr sz="2400" b="1"/>
            </a:lvl1pPr>
          </a:lstStyle>
          <a:p>
            <a:r>
              <a:t>Attribution</a:t>
            </a:r>
          </a:p>
        </p:txBody>
      </p:sp>
      <p:sp>
        <p:nvSpPr>
          <p:cNvPr id="136" name="Body Level One…"/>
          <p:cNvSpPr txBox="1">
            <a:spLocks noGrp="1"/>
          </p:cNvSpPr>
          <p:nvPr>
            <p:ph type="body" sz="half" idx="1" hasCustomPrompt="1"/>
          </p:nvPr>
        </p:nvSpPr>
        <p:spPr>
          <a:xfrm>
            <a:off x="1251467" y="3512789"/>
            <a:ext cx="14845265" cy="2728021"/>
          </a:xfrm>
          <a:prstGeom prst="rect">
            <a:avLst/>
          </a:prstGeom>
        </p:spPr>
        <p:txBody>
          <a:bodyPr/>
          <a:lstStyle>
            <a:lvl1pPr marL="454345" indent="-334151">
              <a:spcBef>
                <a:spcPts val="0"/>
              </a:spcBef>
              <a:buSzTx/>
              <a:buNone/>
              <a:defRPr sz="6000" spc="-119">
                <a:latin typeface="Helvetica Neue Medium"/>
                <a:ea typeface="Helvetica Neue Medium"/>
                <a:cs typeface="Helvetica Neue Medium"/>
                <a:sym typeface="Helvetica Neue Medium"/>
              </a:defRPr>
            </a:lvl1pPr>
            <a:lvl2pPr marL="454345" indent="123048">
              <a:spcBef>
                <a:spcPts val="0"/>
              </a:spcBef>
              <a:buSzTx/>
              <a:buNone/>
              <a:defRPr sz="6000" spc="-119">
                <a:latin typeface="Helvetica Neue Medium"/>
                <a:ea typeface="Helvetica Neue Medium"/>
                <a:cs typeface="Helvetica Neue Medium"/>
                <a:sym typeface="Helvetica Neue Medium"/>
              </a:defRPr>
            </a:lvl2pPr>
            <a:lvl3pPr marL="454345" indent="580248">
              <a:spcBef>
                <a:spcPts val="0"/>
              </a:spcBef>
              <a:buSzTx/>
              <a:buNone/>
              <a:defRPr sz="6000" spc="-119">
                <a:latin typeface="Helvetica Neue Medium"/>
                <a:ea typeface="Helvetica Neue Medium"/>
                <a:cs typeface="Helvetica Neue Medium"/>
                <a:sym typeface="Helvetica Neue Medium"/>
              </a:defRPr>
            </a:lvl3pPr>
            <a:lvl4pPr marL="454345" indent="1037448">
              <a:spcBef>
                <a:spcPts val="0"/>
              </a:spcBef>
              <a:buSzTx/>
              <a:buNone/>
              <a:defRPr sz="6000" spc="-119">
                <a:latin typeface="Helvetica Neue Medium"/>
                <a:ea typeface="Helvetica Neue Medium"/>
                <a:cs typeface="Helvetica Neue Medium"/>
                <a:sym typeface="Helvetica Neue Medium"/>
              </a:defRPr>
            </a:lvl4pPr>
            <a:lvl5pPr marL="454345" indent="1494648">
              <a:spcBef>
                <a:spcPts val="0"/>
              </a:spcBef>
              <a:buSzTx/>
              <a:buNone/>
              <a:defRPr sz="6000" spc="-119">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3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44" name="Bowl of salad with fried rice, boiled eggs, and chopsticks"/>
          <p:cNvSpPr>
            <a:spLocks noGrp="1"/>
          </p:cNvSpPr>
          <p:nvPr>
            <p:ph type="pic" sz="quarter" idx="21"/>
          </p:nvPr>
        </p:nvSpPr>
        <p:spPr>
          <a:xfrm>
            <a:off x="11211841" y="722488"/>
            <a:ext cx="5290027" cy="4230883"/>
          </a:xfrm>
          <a:prstGeom prst="rect">
            <a:avLst/>
          </a:prstGeom>
        </p:spPr>
        <p:txBody>
          <a:bodyPr lIns="91439" tIns="45719" rIns="91439" bIns="45719">
            <a:noAutofit/>
          </a:bodyPr>
          <a:lstStyle/>
          <a:p>
            <a:endParaRPr/>
          </a:p>
        </p:txBody>
      </p:sp>
      <p:sp>
        <p:nvSpPr>
          <p:cNvPr id="145" name="Bowl with salmon cakes, salad, and hummus "/>
          <p:cNvSpPr>
            <a:spLocks noGrp="1"/>
          </p:cNvSpPr>
          <p:nvPr>
            <p:ph type="pic" sz="half" idx="22"/>
          </p:nvPr>
        </p:nvSpPr>
        <p:spPr>
          <a:xfrm>
            <a:off x="9604304" y="2828995"/>
            <a:ext cx="7423574" cy="8640129"/>
          </a:xfrm>
          <a:prstGeom prst="rect">
            <a:avLst/>
          </a:prstGeom>
        </p:spPr>
        <p:txBody>
          <a:bodyPr lIns="91439" tIns="45719" rIns="91439" bIns="45719">
            <a:noAutofit/>
          </a:bodyPr>
          <a:lstStyle/>
          <a:p>
            <a:endParaRPr/>
          </a:p>
        </p:txBody>
      </p:sp>
      <p:sp>
        <p:nvSpPr>
          <p:cNvPr id="146" name="Bowl of pappardelle pasta with parsley butter, roasted hazelnuts, and shaved parmesan cheese"/>
          <p:cNvSpPr>
            <a:spLocks noGrp="1"/>
          </p:cNvSpPr>
          <p:nvPr>
            <p:ph type="pic" idx="23"/>
          </p:nvPr>
        </p:nvSpPr>
        <p:spPr>
          <a:xfrm>
            <a:off x="-95110" y="352213"/>
            <a:ext cx="11812695" cy="8859521"/>
          </a:xfrm>
          <a:prstGeom prst="rect">
            <a:avLst/>
          </a:prstGeom>
        </p:spPr>
        <p:txBody>
          <a:bodyPr lIns="91439" tIns="45719" rIns="91439" bIns="45719">
            <a:noAutofit/>
          </a:bodyPr>
          <a:lstStyle/>
          <a:p>
            <a:endParaRPr/>
          </a:p>
        </p:txBody>
      </p:sp>
      <p:sp>
        <p:nvSpPr>
          <p:cNvPr id="1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54" name="bowl of salad with fried rice, boiled eggs, and chopsticks"/>
          <p:cNvSpPr>
            <a:spLocks noGrp="1"/>
          </p:cNvSpPr>
          <p:nvPr>
            <p:ph type="pic" idx="21"/>
          </p:nvPr>
        </p:nvSpPr>
        <p:spPr>
          <a:xfrm>
            <a:off x="-944034" y="-3928534"/>
            <a:ext cx="19236269" cy="15389015"/>
          </a:xfrm>
          <a:prstGeom prst="rect">
            <a:avLst/>
          </a:prstGeom>
        </p:spPr>
        <p:txBody>
          <a:bodyPr lIns="91439" tIns="45719" rIns="91439" bIns="45719">
            <a:noAutofit/>
          </a:bodyPr>
          <a:lstStyle/>
          <a:p>
            <a:endParaRPr/>
          </a:p>
        </p:txBody>
      </p:sp>
      <p:sp>
        <p:nvSpPr>
          <p:cNvPr id="15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6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Bowl with salmon cakes, salad, and hummus"/>
          <p:cNvSpPr>
            <a:spLocks noGrp="1"/>
          </p:cNvSpPr>
          <p:nvPr>
            <p:ph type="pic" idx="21"/>
          </p:nvPr>
        </p:nvSpPr>
        <p:spPr>
          <a:xfrm>
            <a:off x="7807113" y="-144498"/>
            <a:ext cx="8636330" cy="10051627"/>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862188" y="903111"/>
            <a:ext cx="6953957" cy="4182950"/>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862188" y="5020854"/>
            <a:ext cx="6953957" cy="3829636"/>
          </a:xfrm>
          <a:prstGeom prst="rect">
            <a:avLst/>
          </a:prstGeom>
        </p:spPr>
        <p:txBody>
          <a:bodyPr/>
          <a:lstStyle>
            <a:lvl1pPr marL="0" indent="0" defTabSz="587022">
              <a:lnSpc>
                <a:spcPct val="100000"/>
              </a:lnSpc>
              <a:spcBef>
                <a:spcPts val="0"/>
              </a:spcBef>
              <a:buSzTx/>
              <a:buNone/>
              <a:defRPr sz="3800" b="1"/>
            </a:lvl1pPr>
            <a:lvl2pPr marL="0" indent="457200" defTabSz="587022">
              <a:lnSpc>
                <a:spcPct val="100000"/>
              </a:lnSpc>
              <a:spcBef>
                <a:spcPts val="0"/>
              </a:spcBef>
              <a:buSzTx/>
              <a:buNone/>
              <a:defRPr sz="3800" b="1"/>
            </a:lvl2pPr>
            <a:lvl3pPr marL="0" indent="914400" defTabSz="587022">
              <a:lnSpc>
                <a:spcPct val="100000"/>
              </a:lnSpc>
              <a:spcBef>
                <a:spcPts val="0"/>
              </a:spcBef>
              <a:buSzTx/>
              <a:buNone/>
              <a:defRPr sz="3800" b="1"/>
            </a:lvl3pPr>
            <a:lvl4pPr marL="0" indent="1371600" defTabSz="587022">
              <a:lnSpc>
                <a:spcPct val="100000"/>
              </a:lnSpc>
              <a:spcBef>
                <a:spcPts val="0"/>
              </a:spcBef>
              <a:buSzTx/>
              <a:buNone/>
              <a:defRPr sz="3800" b="1"/>
            </a:lvl4pPr>
            <a:lvl5pPr marL="0" indent="1828800" defTabSz="587022">
              <a:lnSpc>
                <a:spcPct val="100000"/>
              </a:lnSpc>
              <a:spcBef>
                <a:spcPts val="0"/>
              </a:spcBef>
              <a:buSzTx/>
              <a:buNone/>
              <a:defRPr sz="38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8542448" y="9325654"/>
            <a:ext cx="254418" cy="245783"/>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862188" y="1687440"/>
            <a:ext cx="15623824"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781191"/>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61"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62" name="Bowl of pappardelle pasta with parsley butter, roasted hazelnuts, and shaved parmesan cheese"/>
          <p:cNvSpPr>
            <a:spLocks noGrp="1"/>
          </p:cNvSpPr>
          <p:nvPr>
            <p:ph type="pic" idx="22"/>
          </p:nvPr>
        </p:nvSpPr>
        <p:spPr>
          <a:xfrm>
            <a:off x="8674100" y="-289611"/>
            <a:ext cx="7763110" cy="10350814"/>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Live Video Small">
    <p:spTree>
      <p:nvGrpSpPr>
        <p:cNvPr id="1" name=""/>
        <p:cNvGrpSpPr/>
        <p:nvPr/>
      </p:nvGrpSpPr>
      <p:grpSpPr>
        <a:xfrm>
          <a:off x="0" y="0"/>
          <a:ext cx="0" cy="0"/>
          <a:chOff x="0" y="0"/>
          <a:chExt cx="0" cy="0"/>
        </a:xfrm>
      </p:grpSpPr>
      <p:sp>
        <p:nvSpPr>
          <p:cNvPr id="71"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72"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7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Live Video Large">
    <p:spTree>
      <p:nvGrpSpPr>
        <p:cNvPr id="1" name=""/>
        <p:cNvGrpSpPr/>
        <p:nvPr/>
      </p:nvGrpSpPr>
      <p:grpSpPr>
        <a:xfrm>
          <a:off x="0" y="0"/>
          <a:ext cx="0" cy="0"/>
          <a:chOff x="0" y="0"/>
          <a:chExt cx="0" cy="0"/>
        </a:xfrm>
      </p:grpSpPr>
      <p:sp>
        <p:nvSpPr>
          <p:cNvPr id="81"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82"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8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91" name="Section Title"/>
          <p:cNvSpPr txBox="1">
            <a:spLocks noGrp="1"/>
          </p:cNvSpPr>
          <p:nvPr>
            <p:ph type="title" hasCustomPrompt="1"/>
          </p:nvPr>
        </p:nvSpPr>
        <p:spPr>
          <a:xfrm>
            <a:off x="862186" y="3224106"/>
            <a:ext cx="15623826" cy="3305388"/>
          </a:xfrm>
          <a:prstGeom prst="rect">
            <a:avLst/>
          </a:prstGeom>
        </p:spPr>
        <p:txBody>
          <a:bodyPr anchor="ctr"/>
          <a:lstStyle>
            <a:lvl1pPr>
              <a:defRPr sz="8200" b="0" spc="-164">
                <a:latin typeface="Helvetica Neue Medium"/>
                <a:ea typeface="Helvetica Neue Medium"/>
                <a:cs typeface="Helvetica Neue Medium"/>
                <a:sym typeface="Helvetica Neue Medium"/>
              </a:defRPr>
            </a:lvl1pPr>
          </a:lstStyle>
          <a:p>
            <a:r>
              <a:t>Section Title</a:t>
            </a:r>
          </a:p>
        </p:txBody>
      </p:sp>
      <p:sp>
        <p:nvSpPr>
          <p:cNvPr id="92" name="Slide Number"/>
          <p:cNvSpPr txBox="1">
            <a:spLocks noGrp="1"/>
          </p:cNvSpPr>
          <p:nvPr>
            <p:ph type="sldNum" sz="quarter" idx="2"/>
          </p:nvPr>
        </p:nvSpPr>
        <p:spPr>
          <a:xfrm>
            <a:off x="8542448" y="9325654"/>
            <a:ext cx="254418" cy="245783"/>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99" name="Slide Title"/>
          <p:cNvSpPr txBox="1">
            <a:spLocks noGrp="1"/>
          </p:cNvSpPr>
          <p:nvPr>
            <p:ph type="title" hasCustomPrompt="1"/>
          </p:nvPr>
        </p:nvSpPr>
        <p:spPr>
          <a:xfrm>
            <a:off x="862188" y="767644"/>
            <a:ext cx="15623824" cy="1020409"/>
          </a:xfrm>
          <a:prstGeom prst="rect">
            <a:avLst/>
          </a:prstGeom>
        </p:spPr>
        <p:txBody>
          <a:bodyPr/>
          <a:lstStyle/>
          <a:p>
            <a:r>
              <a:t>Slide Title</a:t>
            </a:r>
          </a:p>
        </p:txBody>
      </p:sp>
      <p:sp>
        <p:nvSpPr>
          <p:cNvPr id="100" name="Slide Subtitle"/>
          <p:cNvSpPr txBox="1">
            <a:spLocks noGrp="1"/>
          </p:cNvSpPr>
          <p:nvPr>
            <p:ph type="body" sz="quarter" idx="21" hasCustomPrompt="1"/>
          </p:nvPr>
        </p:nvSpPr>
        <p:spPr>
          <a:xfrm>
            <a:off x="862188" y="1687440"/>
            <a:ext cx="15623824"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10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862188" y="767644"/>
            <a:ext cx="15623824" cy="1019139"/>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6124" tIns="36124" rIns="36124" bIns="36124">
            <a:normAutofit/>
          </a:bodyPr>
          <a:lstStyle/>
          <a:p>
            <a:r>
              <a:t>Slide Title</a:t>
            </a:r>
          </a:p>
        </p:txBody>
      </p:sp>
      <p:sp>
        <p:nvSpPr>
          <p:cNvPr id="3" name="Body Level One…"/>
          <p:cNvSpPr txBox="1">
            <a:spLocks noGrp="1"/>
          </p:cNvSpPr>
          <p:nvPr>
            <p:ph type="body" idx="1" hasCustomPrompt="1"/>
          </p:nvPr>
        </p:nvSpPr>
        <p:spPr>
          <a:xfrm>
            <a:off x="862188" y="3021158"/>
            <a:ext cx="15623824" cy="587094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6124" tIns="36124" rIns="36124" bIns="36124">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8542448" y="9322644"/>
            <a:ext cx="254418" cy="245783"/>
          </a:xfrm>
          <a:prstGeom prst="rect">
            <a:avLst/>
          </a:prstGeom>
          <a:ln w="3175">
            <a:miter lim="400000"/>
          </a:ln>
        </p:spPr>
        <p:txBody>
          <a:bodyPr wrap="none" lIns="36124" tIns="36124" rIns="36124" bIns="36124" anchor="b">
            <a:spAutoFit/>
          </a:bodyPr>
          <a:lstStyle>
            <a:lvl1pPr algn="ctr" defTabSz="415431">
              <a:lnSpc>
                <a:spcPct val="100000"/>
              </a:lnSpc>
              <a:spcBef>
                <a:spcPts val="0"/>
              </a:spcBef>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Lst>
  <p:transition spd="med"/>
  <p:txStyles>
    <p:titleStyle>
      <a:lvl1pPr marL="0" marR="0" indent="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9pPr>
    </p:titleStyle>
    <p:bodyStyle>
      <a:lvl1pPr marL="431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p:bodyStyle>
    <p:otherStyle>
      <a:lvl1pPr marL="0" marR="0" indent="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1pPr>
      <a:lvl2pPr marL="0" marR="0" indent="4572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2pPr>
      <a:lvl3pPr marL="0" marR="0" indent="9144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3pPr>
      <a:lvl4pPr marL="0" marR="0" indent="13716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4pPr>
      <a:lvl5pPr marL="0" marR="0" indent="18288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5pPr>
      <a:lvl6pPr marL="0" marR="0" indent="22860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6pPr>
      <a:lvl7pPr marL="0" marR="0" indent="27432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7pPr>
      <a:lvl8pPr marL="0" marR="0" indent="32004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8pPr>
      <a:lvl9pPr marL="0" marR="0" indent="36576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doi.org/10.3390/sports6020026"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https://doi.org/10.2991/icsshpe-18.2019.8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1" name="Image" descr="Image"/>
          <p:cNvPicPr>
            <a:picLocks noChangeAspect="1"/>
          </p:cNvPicPr>
          <p:nvPr/>
        </p:nvPicPr>
        <p:blipFill>
          <a:blip r:embed="rId2">
            <a:extLst/>
          </a:blip>
          <a:stretch>
            <a:fillRect/>
          </a:stretch>
        </p:blipFill>
        <p:spPr>
          <a:xfrm>
            <a:off x="0" y="285"/>
            <a:ext cx="17348200" cy="9753030"/>
          </a:xfrm>
          <a:prstGeom prst="rect">
            <a:avLst/>
          </a:prstGeom>
          <a:ln w="3175">
            <a:miter lim="400000"/>
          </a:ln>
        </p:spPr>
      </p:pic>
      <p:sp>
        <p:nvSpPr>
          <p:cNvPr id="172" name="AFFILIATION"/>
          <p:cNvSpPr txBox="1">
            <a:spLocks noGrp="1"/>
          </p:cNvSpPr>
          <p:nvPr>
            <p:ph type="body" idx="21"/>
          </p:nvPr>
        </p:nvSpPr>
        <p:spPr>
          <a:xfrm>
            <a:off x="598775" y="8433680"/>
            <a:ext cx="15623824" cy="45296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rPr dirty="0" smtClean="0"/>
              <a:t>SPORT COACHING EDUCATION, UNIVERSITAS PENDIDIKAN INDONESIA </a:t>
            </a:r>
            <a:endParaRPr dirty="0"/>
          </a:p>
        </p:txBody>
      </p:sp>
      <p:sp>
        <p:nvSpPr>
          <p:cNvPr id="173" name="YOUR TITLE…"/>
          <p:cNvSpPr txBox="1">
            <a:spLocks noGrp="1"/>
          </p:cNvSpPr>
          <p:nvPr>
            <p:ph type="ctrTitle"/>
          </p:nvPr>
        </p:nvSpPr>
        <p:spPr>
          <a:xfrm>
            <a:off x="602441" y="2569064"/>
            <a:ext cx="15623826" cy="3305388"/>
          </a:xfrm>
          <a:prstGeom prst="rect">
            <a:avLst/>
          </a:prstGeom>
        </p:spPr>
        <p:txBody>
          <a:bodyPr>
            <a:normAutofit fontScale="90000"/>
          </a:bodyPr>
          <a:lstStyle/>
          <a:p>
            <a:r>
              <a:rPr dirty="0" smtClean="0"/>
              <a:t>THE EFFECT OF FUNCTIONAL TRAINING ON INCREASING AEROBIC POWER IN ROWING ATHLETE</a:t>
            </a:r>
            <a:endParaRPr dirty="0"/>
          </a:p>
        </p:txBody>
      </p:sp>
      <p:sp>
        <p:nvSpPr>
          <p:cNvPr id="174" name="YOUR NAME"/>
          <p:cNvSpPr txBox="1">
            <a:spLocks noGrp="1"/>
          </p:cNvSpPr>
          <p:nvPr>
            <p:ph type="subTitle" sz="quarter" idx="1"/>
          </p:nvPr>
        </p:nvSpPr>
        <p:spPr>
          <a:xfrm>
            <a:off x="598776" y="5874451"/>
            <a:ext cx="15623824" cy="1354667"/>
          </a:xfrm>
          <a:prstGeom prst="rect">
            <a:avLst/>
          </a:prstGeom>
        </p:spPr>
        <p:txBody>
          <a:bodyPr/>
          <a:lstStyle>
            <a:lvl1pPr>
              <a:defRPr b="0"/>
            </a:lvl1pPr>
          </a:lstStyle>
          <a:p>
            <a:r>
              <a:rPr dirty="0" smtClean="0"/>
              <a:t>RIZKY MUHAMMAD IKHSAN (1801701)</a:t>
            </a:r>
            <a:endParaRPr dirty="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3">
            <a:extLst/>
          </a:blip>
          <a:stretch>
            <a:fillRect/>
          </a:stretch>
        </p:blipFill>
        <p:spPr>
          <a:xfrm>
            <a:off x="0" y="0"/>
            <a:ext cx="17348200" cy="9753600"/>
          </a:xfrm>
          <a:prstGeom prst="rect">
            <a:avLst/>
          </a:prstGeom>
          <a:ln w="3175">
            <a:miter lim="400000"/>
          </a:ln>
        </p:spPr>
      </p:pic>
      <p:sp>
        <p:nvSpPr>
          <p:cNvPr id="178" name="POWER POINT…"/>
          <p:cNvSpPr txBox="1"/>
          <p:nvPr/>
        </p:nvSpPr>
        <p:spPr>
          <a:xfrm>
            <a:off x="474849" y="2215338"/>
            <a:ext cx="4987761" cy="44972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6124" tIns="36124" rIns="36124" bIns="36124" anchor="ctr">
            <a:spAutoFit/>
          </a:bodyPr>
          <a:lstStyle/>
          <a:p>
            <a:pPr>
              <a:lnSpc>
                <a:spcPct val="40000"/>
              </a:lnSpc>
              <a:defRPr sz="5000" b="1"/>
            </a:pPr>
            <a:r>
              <a:rPr dirty="0" smtClean="0"/>
              <a:t>INTRODUCTION</a:t>
            </a:r>
            <a:endParaRPr dirty="0"/>
          </a:p>
        </p:txBody>
      </p:sp>
      <p:sp>
        <p:nvSpPr>
          <p:cNvPr id="3" name="TextBox 2"/>
          <p:cNvSpPr txBox="1"/>
          <p:nvPr/>
        </p:nvSpPr>
        <p:spPr>
          <a:xfrm>
            <a:off x="474849" y="2215338"/>
            <a:ext cx="3283527" cy="954220"/>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l" defTabSz="1733930" rtl="0" fontAlgn="auto" latinLnBrk="0" hangingPunct="0">
              <a:lnSpc>
                <a:spcPct val="90000"/>
              </a:lnSpc>
              <a:spcBef>
                <a:spcPts val="3200"/>
              </a:spcBef>
              <a:spcAft>
                <a:spcPts val="0"/>
              </a:spcAft>
              <a:buClrTx/>
              <a:buSzTx/>
              <a:buFontTx/>
              <a:buNone/>
              <a:tabLst/>
            </a:pPr>
            <a:r>
              <a:rPr kumimoji="0" lang="id-ID" sz="3400" b="0" i="0" u="none" strike="noStrike" cap="none" spc="0" normalizeH="0" baseline="0" dirty="0" smtClean="0">
                <a:ln>
                  <a:noFill/>
                </a:ln>
                <a:solidFill>
                  <a:srgbClr val="000000"/>
                </a:solidFill>
                <a:effectLst/>
                <a:uFillTx/>
                <a:latin typeface="+mn-lt"/>
                <a:ea typeface="+mn-ea"/>
                <a:cs typeface="+mn-cs"/>
                <a:sym typeface="Helvetica Neue"/>
              </a:rPr>
              <a:t>BACKGROUND</a:t>
            </a:r>
            <a:endParaRPr kumimoji="0" lang="id-ID" sz="3400" b="0" i="0" u="none" strike="noStrike" cap="none" spc="0" normalizeH="0" baseline="0" dirty="0">
              <a:ln>
                <a:noFill/>
              </a:ln>
              <a:solidFill>
                <a:srgbClr val="000000"/>
              </a:solidFill>
              <a:effectLst/>
              <a:uFillTx/>
              <a:latin typeface="+mn-lt"/>
              <a:ea typeface="+mn-ea"/>
              <a:cs typeface="+mn-cs"/>
              <a:sym typeface="Helvetica Neue"/>
            </a:endParaRPr>
          </a:p>
        </p:txBody>
      </p:sp>
      <p:sp>
        <p:nvSpPr>
          <p:cNvPr id="4" name="TextBox 3"/>
          <p:cNvSpPr txBox="1"/>
          <p:nvPr/>
        </p:nvSpPr>
        <p:spPr>
          <a:xfrm>
            <a:off x="7527059" y="2847163"/>
            <a:ext cx="2286000" cy="954220"/>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l" defTabSz="1733930" rtl="0" fontAlgn="auto" latinLnBrk="0" hangingPunct="0">
              <a:lnSpc>
                <a:spcPct val="90000"/>
              </a:lnSpc>
              <a:spcBef>
                <a:spcPts val="3200"/>
              </a:spcBef>
              <a:spcAft>
                <a:spcPts val="0"/>
              </a:spcAft>
              <a:buClrTx/>
              <a:buSzTx/>
              <a:buFontTx/>
              <a:buNone/>
              <a:tabLst/>
            </a:pPr>
            <a:r>
              <a:rPr kumimoji="0" lang="id-ID" sz="3400" b="0" i="0" u="none" strike="noStrike" cap="none" spc="0" normalizeH="0" baseline="0" dirty="0" smtClean="0">
                <a:ln>
                  <a:noFill/>
                </a:ln>
                <a:solidFill>
                  <a:srgbClr val="000000"/>
                </a:solidFill>
                <a:effectLst/>
                <a:uFillTx/>
                <a:latin typeface="+mn-lt"/>
                <a:ea typeface="+mn-ea"/>
                <a:cs typeface="+mn-cs"/>
                <a:sym typeface="Helvetica Neue"/>
              </a:rPr>
              <a:t>ROWING</a:t>
            </a:r>
            <a:endParaRPr kumimoji="0" lang="id-ID" sz="3400" b="0" i="0" u="none" strike="noStrike" cap="none" spc="0" normalizeH="0" baseline="0" dirty="0">
              <a:ln>
                <a:noFill/>
              </a:ln>
              <a:solidFill>
                <a:srgbClr val="000000"/>
              </a:solidFill>
              <a:effectLst/>
              <a:uFillTx/>
              <a:latin typeface="+mn-lt"/>
              <a:ea typeface="+mn-ea"/>
              <a:cs typeface="+mn-cs"/>
              <a:sym typeface="Helvetica Neue"/>
            </a:endParaRPr>
          </a:p>
        </p:txBody>
      </p:sp>
      <p:sp>
        <p:nvSpPr>
          <p:cNvPr id="5" name="TextBox 4"/>
          <p:cNvSpPr txBox="1"/>
          <p:nvPr/>
        </p:nvSpPr>
        <p:spPr>
          <a:xfrm>
            <a:off x="6487968" y="4219227"/>
            <a:ext cx="4364182" cy="954220"/>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l" defTabSz="1733930" rtl="0" fontAlgn="auto" latinLnBrk="0" hangingPunct="0">
              <a:lnSpc>
                <a:spcPct val="90000"/>
              </a:lnSpc>
              <a:spcBef>
                <a:spcPts val="3200"/>
              </a:spcBef>
              <a:spcAft>
                <a:spcPts val="0"/>
              </a:spcAft>
              <a:buClrTx/>
              <a:buSzTx/>
              <a:buFontTx/>
              <a:buNone/>
              <a:tabLst/>
            </a:pPr>
            <a:r>
              <a:rPr kumimoji="0" lang="id-ID" sz="3400" b="0" i="0" u="none" strike="noStrike" cap="none" spc="0" normalizeH="0" baseline="0" dirty="0" smtClean="0">
                <a:ln>
                  <a:noFill/>
                </a:ln>
                <a:solidFill>
                  <a:srgbClr val="000000"/>
                </a:solidFill>
                <a:effectLst/>
                <a:uFillTx/>
                <a:latin typeface="+mn-lt"/>
                <a:ea typeface="+mn-ea"/>
                <a:cs typeface="+mn-cs"/>
                <a:sym typeface="Helvetica Neue"/>
              </a:rPr>
              <a:t>AEROBIC</a:t>
            </a:r>
            <a:r>
              <a:rPr kumimoji="0" lang="id-ID" sz="3400" b="0" i="0" u="none" strike="noStrike" cap="none" spc="0" normalizeH="0" dirty="0" smtClean="0">
                <a:ln>
                  <a:noFill/>
                </a:ln>
                <a:solidFill>
                  <a:srgbClr val="000000"/>
                </a:solidFill>
                <a:effectLst/>
                <a:uFillTx/>
                <a:latin typeface="+mn-lt"/>
                <a:ea typeface="+mn-ea"/>
                <a:cs typeface="+mn-cs"/>
                <a:sym typeface="Helvetica Neue"/>
              </a:rPr>
              <a:t> POWER</a:t>
            </a:r>
            <a:endParaRPr kumimoji="0" lang="id-ID" sz="3400" b="0" i="0" u="none" strike="noStrike" cap="none" spc="0" normalizeH="0" baseline="0" dirty="0">
              <a:ln>
                <a:noFill/>
              </a:ln>
              <a:solidFill>
                <a:srgbClr val="000000"/>
              </a:solidFill>
              <a:effectLst/>
              <a:uFillTx/>
              <a:latin typeface="+mn-lt"/>
              <a:ea typeface="+mn-ea"/>
              <a:cs typeface="+mn-cs"/>
              <a:sym typeface="Helvetica Neue"/>
            </a:endParaRPr>
          </a:p>
        </p:txBody>
      </p:sp>
      <p:sp>
        <p:nvSpPr>
          <p:cNvPr id="9" name="TextBox 8"/>
          <p:cNvSpPr txBox="1"/>
          <p:nvPr/>
        </p:nvSpPr>
        <p:spPr>
          <a:xfrm>
            <a:off x="5930900" y="5502475"/>
            <a:ext cx="5104246" cy="954220"/>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l" defTabSz="1733930" rtl="0" fontAlgn="auto" latinLnBrk="0" hangingPunct="0">
              <a:lnSpc>
                <a:spcPct val="90000"/>
              </a:lnSpc>
              <a:spcBef>
                <a:spcPts val="3200"/>
              </a:spcBef>
              <a:spcAft>
                <a:spcPts val="0"/>
              </a:spcAft>
              <a:buClrTx/>
              <a:buSzTx/>
              <a:buFontTx/>
              <a:buNone/>
              <a:tabLst/>
            </a:pPr>
            <a:r>
              <a:rPr lang="id-ID" dirty="0" smtClean="0"/>
              <a:t>FUNCTIONAL TRAINING</a:t>
            </a:r>
            <a:endParaRPr kumimoji="0" lang="id-ID" sz="3400" b="0" i="0" u="none" strike="noStrike" cap="none" spc="0" normalizeH="0" baseline="0" dirty="0">
              <a:ln>
                <a:noFill/>
              </a:ln>
              <a:solidFill>
                <a:srgbClr val="000000"/>
              </a:solidFill>
              <a:effectLst/>
              <a:uFillTx/>
              <a:latin typeface="+mn-lt"/>
              <a:ea typeface="+mn-ea"/>
              <a:cs typeface="+mn-cs"/>
              <a:sym typeface="Helvetica Neue"/>
            </a:endParaRPr>
          </a:p>
        </p:txBody>
      </p:sp>
      <p:sp>
        <p:nvSpPr>
          <p:cNvPr id="6" name="Down Arrow 5"/>
          <p:cNvSpPr/>
          <p:nvPr/>
        </p:nvSpPr>
        <p:spPr>
          <a:xfrm rot="10800000">
            <a:off x="8146473" y="3910527"/>
            <a:ext cx="673100" cy="547255"/>
          </a:xfrm>
          <a:prstGeom prst="downArrow">
            <a:avLst/>
          </a:prstGeom>
          <a:solidFill>
            <a:schemeClr val="accent1">
              <a:lumMod val="5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endParaRPr kumimoji="0" lang="id-ID"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1" name="Down Arrow 10"/>
          <p:cNvSpPr/>
          <p:nvPr/>
        </p:nvSpPr>
        <p:spPr>
          <a:xfrm rot="10800000">
            <a:off x="8146473" y="5208519"/>
            <a:ext cx="673100" cy="547255"/>
          </a:xfrm>
          <a:prstGeom prst="downArrow">
            <a:avLst/>
          </a:prstGeom>
          <a:solidFill>
            <a:schemeClr val="accent1">
              <a:lumMod val="5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endParaRPr kumimoji="0" lang="id-ID"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2" name="TextBox 11"/>
          <p:cNvSpPr txBox="1"/>
          <p:nvPr/>
        </p:nvSpPr>
        <p:spPr>
          <a:xfrm>
            <a:off x="358364" y="6922744"/>
            <a:ext cx="16682727" cy="2034516"/>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algn="just"/>
            <a:r>
              <a:rPr lang="id-ID" sz="2800" dirty="0"/>
              <a:t>Functional training is a training program that combines various functional movements, designed to improve physical fitness parameters in general to increase aerobic power and anaerobic capacity. The advantages of which do not have to use complete weight training equipment and can use simple equipment. </a:t>
            </a:r>
            <a:endParaRPr kumimoji="0" lang="id-ID" sz="2800" b="0" i="0" u="none" strike="noStrike" cap="none" spc="0" normalizeH="0" baseline="0" dirty="0">
              <a:ln>
                <a:noFill/>
              </a:ln>
              <a:solidFill>
                <a:srgbClr val="000000"/>
              </a:solidFill>
              <a:effectLst/>
              <a:uFillTx/>
              <a:sym typeface="Helvetica Neue"/>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extLst/>
          </a:blip>
          <a:stretch>
            <a:fillRect/>
          </a:stretch>
        </p:blipFill>
        <p:spPr>
          <a:xfrm>
            <a:off x="0" y="0"/>
            <a:ext cx="17348200" cy="9753600"/>
          </a:xfrm>
          <a:prstGeom prst="rect">
            <a:avLst/>
          </a:prstGeom>
          <a:ln w="3175">
            <a:miter lim="400000"/>
          </a:ln>
        </p:spPr>
      </p:pic>
      <p:sp>
        <p:nvSpPr>
          <p:cNvPr id="178" name="POWER POINT…"/>
          <p:cNvSpPr txBox="1"/>
          <p:nvPr/>
        </p:nvSpPr>
        <p:spPr>
          <a:xfrm>
            <a:off x="474849" y="2092725"/>
            <a:ext cx="6948234" cy="44972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6124" tIns="36124" rIns="36124" bIns="36124" anchor="ctr">
            <a:spAutoFit/>
          </a:bodyPr>
          <a:lstStyle/>
          <a:p>
            <a:pPr>
              <a:lnSpc>
                <a:spcPct val="40000"/>
              </a:lnSpc>
              <a:defRPr sz="5000" b="1"/>
            </a:pPr>
            <a:r>
              <a:rPr dirty="0" smtClean="0"/>
              <a:t>LITELATURE  REVIEW</a:t>
            </a:r>
            <a:endParaRPr dirty="0"/>
          </a:p>
        </p:txBody>
      </p:sp>
      <p:sp>
        <p:nvSpPr>
          <p:cNvPr id="3" name="TextBox 2"/>
          <p:cNvSpPr txBox="1"/>
          <p:nvPr/>
        </p:nvSpPr>
        <p:spPr>
          <a:xfrm>
            <a:off x="560475" y="3456624"/>
            <a:ext cx="4917846" cy="3779609"/>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R="0" algn="just" defTabSz="1733930" rtl="0" fontAlgn="auto" latinLnBrk="0" hangingPunct="0">
              <a:lnSpc>
                <a:spcPct val="90000"/>
              </a:lnSpc>
              <a:spcBef>
                <a:spcPts val="3200"/>
              </a:spcBef>
              <a:spcAft>
                <a:spcPts val="0"/>
              </a:spcAft>
              <a:buClrTx/>
              <a:buSzTx/>
              <a:tabLst/>
            </a:pPr>
            <a:r>
              <a:rPr kumimoji="0" lang="id-ID" sz="3400" b="0" i="0" u="none" strike="noStrike" cap="none" spc="0" normalizeH="0" baseline="0" dirty="0" smtClean="0">
                <a:ln>
                  <a:noFill/>
                </a:ln>
                <a:solidFill>
                  <a:srgbClr val="000000"/>
                </a:solidFill>
                <a:effectLst/>
                <a:uFillTx/>
                <a:latin typeface="+mn-lt"/>
                <a:ea typeface="+mn-ea"/>
                <a:cs typeface="+mn-cs"/>
                <a:sym typeface="Helvetica Neue"/>
              </a:rPr>
              <a:t>The international</a:t>
            </a:r>
            <a:r>
              <a:rPr kumimoji="0" lang="id-ID" sz="3400" b="0" i="0" u="none" strike="noStrike" cap="none" spc="0" normalizeH="0" dirty="0" smtClean="0">
                <a:ln>
                  <a:noFill/>
                </a:ln>
                <a:solidFill>
                  <a:srgbClr val="000000"/>
                </a:solidFill>
                <a:effectLst/>
                <a:uFillTx/>
                <a:latin typeface="+mn-lt"/>
                <a:ea typeface="+mn-ea"/>
                <a:cs typeface="+mn-cs"/>
                <a:sym typeface="Helvetica Neue"/>
              </a:rPr>
              <a:t> rowing regatta describes rowing as consisting of heavyweight, lightweight class, men’s, women’s, single and team rowers. (Smith &amp; Hopkins, 2012).</a:t>
            </a:r>
            <a:endParaRPr kumimoji="0" lang="id-ID" sz="3400" b="0" i="0" u="none" strike="noStrike" cap="none" spc="0" normalizeH="0" baseline="0" dirty="0">
              <a:ln>
                <a:noFill/>
              </a:ln>
              <a:solidFill>
                <a:srgbClr val="000000"/>
              </a:solidFill>
              <a:effectLst/>
              <a:uFillTx/>
              <a:latin typeface="+mn-lt"/>
              <a:ea typeface="+mn-ea"/>
              <a:cs typeface="+mn-cs"/>
              <a:sym typeface="Helvetica Neue"/>
            </a:endParaRPr>
          </a:p>
        </p:txBody>
      </p:sp>
      <p:sp>
        <p:nvSpPr>
          <p:cNvPr id="4" name="TextBox 3"/>
          <p:cNvSpPr txBox="1"/>
          <p:nvPr/>
        </p:nvSpPr>
        <p:spPr>
          <a:xfrm>
            <a:off x="2038872" y="2391154"/>
            <a:ext cx="2032662" cy="954220"/>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l" defTabSz="1733930" rtl="0" fontAlgn="auto" latinLnBrk="0" hangingPunct="0">
              <a:lnSpc>
                <a:spcPct val="90000"/>
              </a:lnSpc>
              <a:spcBef>
                <a:spcPts val="3200"/>
              </a:spcBef>
              <a:spcAft>
                <a:spcPts val="0"/>
              </a:spcAft>
              <a:buClrTx/>
              <a:buSzTx/>
              <a:buFontTx/>
              <a:buNone/>
              <a:tabLst/>
            </a:pPr>
            <a:r>
              <a:rPr kumimoji="0" lang="id-ID" sz="3400" b="0" i="0" u="none" strike="noStrike" cap="none" spc="0" normalizeH="0" baseline="0" dirty="0" smtClean="0">
                <a:ln>
                  <a:noFill/>
                </a:ln>
                <a:solidFill>
                  <a:srgbClr val="000000"/>
                </a:solidFill>
                <a:effectLst/>
                <a:uFillTx/>
                <a:latin typeface="+mn-lt"/>
                <a:ea typeface="+mn-ea"/>
                <a:cs typeface="+mn-cs"/>
                <a:sym typeface="Helvetica Neue"/>
              </a:rPr>
              <a:t>ROWING</a:t>
            </a:r>
            <a:endParaRPr kumimoji="0" lang="id-ID" sz="3400" b="0" i="0" u="none" strike="noStrike" cap="none" spc="0" normalizeH="0" baseline="0" dirty="0">
              <a:ln>
                <a:noFill/>
              </a:ln>
              <a:solidFill>
                <a:srgbClr val="000000"/>
              </a:solidFill>
              <a:effectLst/>
              <a:uFillTx/>
              <a:latin typeface="+mn-lt"/>
              <a:ea typeface="+mn-ea"/>
              <a:cs typeface="+mn-cs"/>
              <a:sym typeface="Helvetica Neue"/>
            </a:endParaRPr>
          </a:p>
        </p:txBody>
      </p:sp>
      <p:sp>
        <p:nvSpPr>
          <p:cNvPr id="8" name="TextBox 7"/>
          <p:cNvSpPr txBox="1"/>
          <p:nvPr/>
        </p:nvSpPr>
        <p:spPr>
          <a:xfrm>
            <a:off x="6305496" y="2391154"/>
            <a:ext cx="3973884" cy="954220"/>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l" defTabSz="1733930" rtl="0" fontAlgn="auto" latinLnBrk="0" hangingPunct="0">
              <a:lnSpc>
                <a:spcPct val="90000"/>
              </a:lnSpc>
              <a:spcBef>
                <a:spcPts val="3200"/>
              </a:spcBef>
              <a:spcAft>
                <a:spcPts val="0"/>
              </a:spcAft>
              <a:buClrTx/>
              <a:buSzTx/>
              <a:buFontTx/>
              <a:buNone/>
              <a:tabLst/>
            </a:pPr>
            <a:r>
              <a:rPr lang="id-ID" dirty="0" smtClean="0"/>
              <a:t>AEROBIC POWER</a:t>
            </a:r>
            <a:endParaRPr kumimoji="0" lang="id-ID" sz="3400" b="0" i="0" u="none" strike="noStrike" cap="none" spc="0" normalizeH="0" baseline="0" dirty="0">
              <a:ln>
                <a:noFill/>
              </a:ln>
              <a:solidFill>
                <a:srgbClr val="000000"/>
              </a:solidFill>
              <a:effectLst/>
              <a:uFillTx/>
              <a:latin typeface="+mn-lt"/>
              <a:ea typeface="+mn-ea"/>
              <a:cs typeface="+mn-cs"/>
              <a:sym typeface="Helvetica Neue"/>
            </a:endParaRPr>
          </a:p>
        </p:txBody>
      </p:sp>
      <p:sp>
        <p:nvSpPr>
          <p:cNvPr id="9" name="TextBox 8"/>
          <p:cNvSpPr txBox="1"/>
          <p:nvPr/>
        </p:nvSpPr>
        <p:spPr>
          <a:xfrm>
            <a:off x="5934721" y="3345374"/>
            <a:ext cx="4917846" cy="5663202"/>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R="0" algn="just" defTabSz="1733930" rtl="0" fontAlgn="auto" latinLnBrk="0" hangingPunct="0">
              <a:lnSpc>
                <a:spcPct val="90000"/>
              </a:lnSpc>
              <a:spcBef>
                <a:spcPts val="3200"/>
              </a:spcBef>
              <a:spcAft>
                <a:spcPts val="0"/>
              </a:spcAft>
              <a:buClrTx/>
              <a:buSzTx/>
              <a:tabLst/>
            </a:pPr>
            <a:r>
              <a:rPr lang="id-ID" dirty="0" smtClean="0"/>
              <a:t>Rowing races for 6.43 minutes requires 84% of the aerobic energy system. (Nurjaya, 2019b). An athlete’s aerobic ability can be tested using an ergometer / rowing machine which is a rowing simulation. (Concept2).</a:t>
            </a:r>
            <a:endParaRPr kumimoji="0" lang="id-ID" sz="3400" b="0" i="0" u="none" strike="noStrike" cap="none" spc="0" normalizeH="0" baseline="0" dirty="0">
              <a:ln>
                <a:noFill/>
              </a:ln>
              <a:solidFill>
                <a:srgbClr val="000000"/>
              </a:solidFill>
              <a:effectLst/>
              <a:uFillTx/>
              <a:latin typeface="+mn-lt"/>
              <a:ea typeface="+mn-ea"/>
              <a:cs typeface="+mn-cs"/>
              <a:sym typeface="Helvetica Neue"/>
            </a:endParaRPr>
          </a:p>
        </p:txBody>
      </p:sp>
      <p:sp>
        <p:nvSpPr>
          <p:cNvPr id="10" name="TextBox 9"/>
          <p:cNvSpPr txBox="1"/>
          <p:nvPr/>
        </p:nvSpPr>
        <p:spPr>
          <a:xfrm>
            <a:off x="11311836" y="2391154"/>
            <a:ext cx="5273040" cy="954220"/>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l" defTabSz="1733930" rtl="0" fontAlgn="auto" latinLnBrk="0" hangingPunct="0">
              <a:lnSpc>
                <a:spcPct val="90000"/>
              </a:lnSpc>
              <a:spcBef>
                <a:spcPts val="3200"/>
              </a:spcBef>
              <a:spcAft>
                <a:spcPts val="0"/>
              </a:spcAft>
              <a:buClrTx/>
              <a:buSzTx/>
              <a:buFontTx/>
              <a:buNone/>
              <a:tabLst/>
            </a:pPr>
            <a:r>
              <a:rPr lang="id-ID" dirty="0" smtClean="0"/>
              <a:t>FUNCTIONAL TRAINING</a:t>
            </a:r>
            <a:endParaRPr kumimoji="0" lang="id-ID" sz="3400" b="0" i="0" u="none" strike="noStrike" cap="none" spc="0" normalizeH="0" baseline="0" dirty="0">
              <a:ln>
                <a:noFill/>
              </a:ln>
              <a:solidFill>
                <a:srgbClr val="000000"/>
              </a:solidFill>
              <a:effectLst/>
              <a:uFillTx/>
              <a:latin typeface="+mn-lt"/>
              <a:ea typeface="+mn-ea"/>
              <a:cs typeface="+mn-cs"/>
              <a:sym typeface="Helvetica Neue"/>
            </a:endParaRPr>
          </a:p>
        </p:txBody>
      </p:sp>
      <p:sp>
        <p:nvSpPr>
          <p:cNvPr id="11" name="TextBox 10"/>
          <p:cNvSpPr txBox="1"/>
          <p:nvPr/>
        </p:nvSpPr>
        <p:spPr>
          <a:xfrm>
            <a:off x="11308968" y="3148602"/>
            <a:ext cx="5467404" cy="6604998"/>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R="0" algn="just" defTabSz="1733930" rtl="0" fontAlgn="auto" latinLnBrk="0" hangingPunct="0">
              <a:lnSpc>
                <a:spcPct val="90000"/>
              </a:lnSpc>
              <a:spcBef>
                <a:spcPts val="3200"/>
              </a:spcBef>
              <a:spcAft>
                <a:spcPts val="0"/>
              </a:spcAft>
              <a:buClrTx/>
              <a:buSzTx/>
              <a:tabLst/>
            </a:pPr>
            <a:r>
              <a:rPr lang="id-ID" dirty="0" smtClean="0"/>
              <a:t>(Feito et al, 2018). Defines that functional training is an exercise programme that incorporates a variety of functional movements and is designed to improved general physical fitness parameters such as (cardiovascular endurance, body compotition, flexibility, etc.) and performance (agility, power, speed, strength).</a:t>
            </a:r>
            <a:endParaRPr kumimoji="0" lang="id-ID" sz="3400" b="0" i="0" u="none" strike="noStrike" cap="none" spc="0" normalizeH="0" baseline="0" dirty="0">
              <a:ln>
                <a:noFill/>
              </a:ln>
              <a:solidFill>
                <a:srgbClr val="000000"/>
              </a:solidFill>
              <a:effectLst/>
              <a:uFillTx/>
              <a:latin typeface="+mn-lt"/>
              <a:ea typeface="+mn-ea"/>
              <a:cs typeface="+mn-cs"/>
              <a:sym typeface="Helvetica Neue"/>
            </a:endParaRPr>
          </a:p>
        </p:txBody>
      </p:sp>
    </p:spTree>
    <p:extLst>
      <p:ext uri="{BB962C8B-B14F-4D97-AF65-F5344CB8AC3E}">
        <p14:creationId xmlns:p14="http://schemas.microsoft.com/office/powerpoint/2010/main" val="3279372662"/>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extLst/>
          </a:blip>
          <a:stretch>
            <a:fillRect/>
          </a:stretch>
        </p:blipFill>
        <p:spPr>
          <a:xfrm>
            <a:off x="0" y="0"/>
            <a:ext cx="17348200" cy="9753600"/>
          </a:xfrm>
          <a:prstGeom prst="rect">
            <a:avLst/>
          </a:prstGeom>
          <a:ln w="3175">
            <a:miter lim="400000"/>
          </a:ln>
        </p:spPr>
      </p:pic>
      <p:sp>
        <p:nvSpPr>
          <p:cNvPr id="178" name="POWER POINT…"/>
          <p:cNvSpPr txBox="1"/>
          <p:nvPr/>
        </p:nvSpPr>
        <p:spPr>
          <a:xfrm>
            <a:off x="474849" y="1751882"/>
            <a:ext cx="2850958" cy="44972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6124" tIns="36124" rIns="36124" bIns="36124" anchor="ctr">
            <a:spAutoFit/>
          </a:bodyPr>
          <a:lstStyle/>
          <a:p>
            <a:pPr>
              <a:lnSpc>
                <a:spcPct val="40000"/>
              </a:lnSpc>
              <a:defRPr sz="5000" b="1"/>
            </a:pPr>
            <a:r>
              <a:rPr dirty="0" smtClean="0"/>
              <a:t>METHOD</a:t>
            </a:r>
            <a:endParaRPr dirty="0"/>
          </a:p>
        </p:txBody>
      </p:sp>
      <p:sp>
        <p:nvSpPr>
          <p:cNvPr id="2" name="TextBox 1"/>
          <p:cNvSpPr txBox="1"/>
          <p:nvPr/>
        </p:nvSpPr>
        <p:spPr>
          <a:xfrm>
            <a:off x="457541" y="7006122"/>
            <a:ext cx="7465124" cy="1425119"/>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algn="just"/>
            <a:r>
              <a:rPr lang="id-ID" dirty="0"/>
              <a:t>T</a:t>
            </a:r>
            <a:r>
              <a:rPr lang="id-ID" dirty="0" smtClean="0"/>
              <a:t>he </a:t>
            </a:r>
            <a:r>
              <a:rPr lang="id-ID" dirty="0"/>
              <a:t>instrument used is the 2000 m rowing machine </a:t>
            </a:r>
            <a:r>
              <a:rPr lang="id-ID" dirty="0" smtClean="0"/>
              <a:t>test or ergometer. </a:t>
            </a:r>
            <a:endParaRPr lang="id-ID" dirty="0"/>
          </a:p>
        </p:txBody>
      </p:sp>
      <p:sp>
        <p:nvSpPr>
          <p:cNvPr id="4" name="TextBox 3"/>
          <p:cNvSpPr txBox="1"/>
          <p:nvPr/>
        </p:nvSpPr>
        <p:spPr>
          <a:xfrm>
            <a:off x="405964" y="2854990"/>
            <a:ext cx="7516701" cy="2366915"/>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algn="just"/>
            <a:r>
              <a:rPr lang="id-ID" dirty="0"/>
              <a:t>The method used quantitative experiment and the reseacher used one group pre test and post test design for this </a:t>
            </a:r>
            <a:r>
              <a:rPr lang="id-ID" dirty="0" smtClean="0"/>
              <a:t>research.</a:t>
            </a:r>
            <a:endParaRPr kumimoji="0" lang="id-ID" sz="3400" b="0" i="0" u="none" strike="noStrike" cap="none" spc="0" normalizeH="0" baseline="0" dirty="0">
              <a:ln>
                <a:noFill/>
              </a:ln>
              <a:solidFill>
                <a:srgbClr val="000000"/>
              </a:solidFill>
              <a:effectLst/>
              <a:uFillTx/>
              <a:latin typeface="+mn-lt"/>
              <a:ea typeface="+mn-ea"/>
              <a:cs typeface="+mn-cs"/>
              <a:sym typeface="Helvetica Neue"/>
            </a:endParaRPr>
          </a:p>
        </p:txBody>
      </p:sp>
      <p:sp>
        <p:nvSpPr>
          <p:cNvPr id="5" name="TextBox 4"/>
          <p:cNvSpPr txBox="1"/>
          <p:nvPr/>
        </p:nvSpPr>
        <p:spPr>
          <a:xfrm>
            <a:off x="8298180" y="2759144"/>
            <a:ext cx="8657181" cy="3248182"/>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algn="just"/>
            <a:r>
              <a:rPr kumimoji="0" lang="id-ID" sz="3400" b="0" i="0" u="none" strike="noStrike" cap="none" spc="0" normalizeH="0" baseline="0" dirty="0" smtClean="0">
                <a:ln>
                  <a:noFill/>
                </a:ln>
                <a:solidFill>
                  <a:srgbClr val="000000"/>
                </a:solidFill>
                <a:effectLst/>
                <a:uFillTx/>
                <a:latin typeface="+mn-lt"/>
                <a:ea typeface="+mn-ea"/>
                <a:cs typeface="+mn-cs"/>
                <a:sym typeface="Helvetica Neue"/>
              </a:rPr>
              <a:t>Population </a:t>
            </a:r>
            <a:r>
              <a:rPr lang="id-ID" dirty="0"/>
              <a:t>of all Kabupaten Bandung rowing </a:t>
            </a:r>
            <a:r>
              <a:rPr lang="id-ID" dirty="0" smtClean="0"/>
              <a:t>athletes </a:t>
            </a:r>
            <a:r>
              <a:rPr lang="id-ID" dirty="0"/>
              <a:t>totaling 4 male and 2 female with an age range of 15-21 years old</a:t>
            </a:r>
            <a:r>
              <a:rPr lang="id-ID" dirty="0" smtClean="0"/>
              <a:t>.</a:t>
            </a:r>
          </a:p>
          <a:p>
            <a:pPr algn="just"/>
            <a:r>
              <a:rPr lang="id-ID" dirty="0"/>
              <a:t>The sampling technique is total sampling and a sample of 6 </a:t>
            </a:r>
            <a:r>
              <a:rPr lang="id-ID" dirty="0" smtClean="0"/>
              <a:t>people.</a:t>
            </a:r>
            <a:endParaRPr kumimoji="0" lang="id-ID" sz="3400" b="0" i="0" u="none" strike="noStrike" cap="none" spc="0" normalizeH="0" baseline="0" dirty="0">
              <a:ln>
                <a:noFill/>
              </a:ln>
              <a:solidFill>
                <a:srgbClr val="000000"/>
              </a:solidFill>
              <a:effectLst/>
              <a:uFillTx/>
              <a:latin typeface="+mn-lt"/>
              <a:ea typeface="+mn-ea"/>
              <a:cs typeface="+mn-cs"/>
              <a:sym typeface="Helvetica Neue"/>
            </a:endParaRPr>
          </a:p>
        </p:txBody>
      </p:sp>
      <p:sp>
        <p:nvSpPr>
          <p:cNvPr id="6" name="TextBox 5"/>
          <p:cNvSpPr txBox="1"/>
          <p:nvPr/>
        </p:nvSpPr>
        <p:spPr>
          <a:xfrm>
            <a:off x="8298180" y="7006122"/>
            <a:ext cx="8499647" cy="1896017"/>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algn="just"/>
            <a:r>
              <a:rPr lang="id-ID" dirty="0"/>
              <a:t>Statistical tests of normality and hypothesis applied in this study are shapiro wilk and paired sample t test. </a:t>
            </a:r>
          </a:p>
        </p:txBody>
      </p:sp>
      <p:sp>
        <p:nvSpPr>
          <p:cNvPr id="9" name="Rounded Rectangle 8"/>
          <p:cNvSpPr/>
          <p:nvPr/>
        </p:nvSpPr>
        <p:spPr>
          <a:xfrm>
            <a:off x="1858731" y="6527380"/>
            <a:ext cx="4268620" cy="557441"/>
          </a:xfrm>
          <a:prstGeom prst="roundRect">
            <a:avLst/>
          </a:prstGeom>
          <a:solidFill>
            <a:schemeClr val="accent1">
              <a:lumMod val="5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r>
              <a:rPr kumimoji="0" lang="id-ID" sz="2800" b="0" i="0" u="none" strike="noStrike" cap="none" spc="0" normalizeH="0" baseline="0" dirty="0" smtClean="0">
                <a:ln>
                  <a:noFill/>
                </a:ln>
                <a:solidFill>
                  <a:srgbClr val="FFFFFF"/>
                </a:solidFill>
                <a:effectLst/>
                <a:uFillTx/>
                <a:latin typeface="Helvetica Neue Medium"/>
                <a:ea typeface="Helvetica Neue Medium"/>
                <a:cs typeface="Helvetica Neue Medium"/>
                <a:sym typeface="Helvetica Neue Medium"/>
              </a:rPr>
              <a:t>Instrumen</a:t>
            </a:r>
            <a:r>
              <a:rPr kumimoji="0" lang="id-ID" sz="2200" b="0" i="0" u="none" strike="noStrike" cap="none" spc="0" normalizeH="0" baseline="0" dirty="0" smtClean="0">
                <a:ln>
                  <a:noFill/>
                </a:ln>
                <a:solidFill>
                  <a:srgbClr val="FFFFFF"/>
                </a:solidFill>
                <a:effectLst/>
                <a:uFillTx/>
                <a:latin typeface="Helvetica Neue Medium"/>
                <a:ea typeface="Helvetica Neue Medium"/>
                <a:cs typeface="Helvetica Neue Medium"/>
                <a:sym typeface="Helvetica Neue Medium"/>
              </a:rPr>
              <a:t>t</a:t>
            </a:r>
          </a:p>
        </p:txBody>
      </p:sp>
      <p:sp>
        <p:nvSpPr>
          <p:cNvPr id="13" name="Rounded Rectangle 12"/>
          <p:cNvSpPr/>
          <p:nvPr/>
        </p:nvSpPr>
        <p:spPr>
          <a:xfrm>
            <a:off x="10048725" y="2399471"/>
            <a:ext cx="5156089" cy="557441"/>
          </a:xfrm>
          <a:prstGeom prst="roundRect">
            <a:avLst/>
          </a:prstGeom>
          <a:solidFill>
            <a:schemeClr val="accent1">
              <a:lumMod val="5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r>
              <a:rPr lang="id-ID" sz="2800" dirty="0" smtClean="0">
                <a:solidFill>
                  <a:srgbClr val="FFFFFF"/>
                </a:solidFill>
                <a:latin typeface="Helvetica Neue Medium"/>
                <a:ea typeface="Helvetica Neue Medium"/>
                <a:cs typeface="Helvetica Neue Medium"/>
                <a:sym typeface="Helvetica Neue Medium"/>
              </a:rPr>
              <a:t>Population and Samples</a:t>
            </a:r>
            <a:endParaRPr kumimoji="0" lang="id-ID" sz="2200" b="0" i="0" u="none" strike="noStrike" cap="none" spc="0" normalizeH="0" baseline="0" dirty="0" smtClean="0">
              <a:ln>
                <a:noFill/>
              </a:ln>
              <a:solidFill>
                <a:srgbClr val="FFFFFF"/>
              </a:solidFill>
              <a:effectLst/>
              <a:uFillTx/>
              <a:latin typeface="Helvetica Neue Medium"/>
              <a:ea typeface="Helvetica Neue Medium"/>
              <a:cs typeface="Helvetica Neue Medium"/>
              <a:sym typeface="Helvetica Neue Medium"/>
            </a:endParaRPr>
          </a:p>
        </p:txBody>
      </p:sp>
      <p:sp>
        <p:nvSpPr>
          <p:cNvPr id="14" name="Rounded Rectangle 13"/>
          <p:cNvSpPr/>
          <p:nvPr/>
        </p:nvSpPr>
        <p:spPr>
          <a:xfrm>
            <a:off x="11050106" y="6527380"/>
            <a:ext cx="3851245" cy="557441"/>
          </a:xfrm>
          <a:prstGeom prst="roundRect">
            <a:avLst/>
          </a:prstGeom>
          <a:solidFill>
            <a:schemeClr val="accent1">
              <a:lumMod val="5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r>
              <a:rPr lang="id-ID" sz="2800" dirty="0" smtClean="0">
                <a:solidFill>
                  <a:srgbClr val="FFFFFF"/>
                </a:solidFill>
                <a:latin typeface="Helvetica Neue Medium"/>
                <a:ea typeface="Helvetica Neue Medium"/>
                <a:cs typeface="Helvetica Neue Medium"/>
                <a:sym typeface="Helvetica Neue Medium"/>
              </a:rPr>
              <a:t>Statistical test</a:t>
            </a:r>
            <a:endParaRPr kumimoji="0" lang="id-ID" sz="2200" b="0" i="0" u="none" strike="noStrike" cap="none" spc="0" normalizeH="0" baseline="0" dirty="0" smtClean="0">
              <a:ln>
                <a:noFill/>
              </a:ln>
              <a:solidFill>
                <a:srgbClr val="FFFFFF"/>
              </a:solidFill>
              <a:effectLst/>
              <a:uFillTx/>
              <a:latin typeface="Helvetica Neue Medium"/>
              <a:ea typeface="Helvetica Neue Medium"/>
              <a:cs typeface="Helvetica Neue Medium"/>
              <a:sym typeface="Helvetica Neue Medium"/>
            </a:endParaRPr>
          </a:p>
        </p:txBody>
      </p:sp>
      <p:sp>
        <p:nvSpPr>
          <p:cNvPr id="15" name="Rounded Rectangle 14"/>
          <p:cNvSpPr/>
          <p:nvPr/>
        </p:nvSpPr>
        <p:spPr>
          <a:xfrm>
            <a:off x="1785039" y="2494271"/>
            <a:ext cx="4211147" cy="557441"/>
          </a:xfrm>
          <a:prstGeom prst="roundRect">
            <a:avLst/>
          </a:prstGeom>
          <a:solidFill>
            <a:schemeClr val="accent1">
              <a:lumMod val="5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r>
              <a:rPr lang="id-ID" sz="2800" dirty="0" smtClean="0">
                <a:solidFill>
                  <a:srgbClr val="FFFFFF"/>
                </a:solidFill>
                <a:latin typeface="Helvetica Neue Medium"/>
                <a:ea typeface="Helvetica Neue Medium"/>
                <a:cs typeface="Helvetica Neue Medium"/>
                <a:sym typeface="Helvetica Neue Medium"/>
              </a:rPr>
              <a:t>Method</a:t>
            </a:r>
            <a:endParaRPr kumimoji="0" lang="id-ID" sz="2200" b="0" i="0" u="none" strike="noStrike" cap="none" spc="0" normalizeH="0" baseline="0" dirty="0" smtClean="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1215232175"/>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extLst/>
          </a:blip>
          <a:stretch>
            <a:fillRect/>
          </a:stretch>
        </p:blipFill>
        <p:spPr>
          <a:xfrm>
            <a:off x="0" y="0"/>
            <a:ext cx="17348200" cy="9753600"/>
          </a:xfrm>
          <a:prstGeom prst="rect">
            <a:avLst/>
          </a:prstGeom>
          <a:ln w="3175">
            <a:miter lim="400000"/>
          </a:ln>
        </p:spPr>
      </p:pic>
      <p:sp>
        <p:nvSpPr>
          <p:cNvPr id="178" name="POWER POINT…"/>
          <p:cNvSpPr txBox="1"/>
          <p:nvPr/>
        </p:nvSpPr>
        <p:spPr>
          <a:xfrm>
            <a:off x="6335322" y="861528"/>
            <a:ext cx="2637758" cy="44972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6124" tIns="36124" rIns="36124" bIns="36124" anchor="ctr">
            <a:spAutoFit/>
          </a:bodyPr>
          <a:lstStyle/>
          <a:p>
            <a:pPr>
              <a:lnSpc>
                <a:spcPct val="40000"/>
              </a:lnSpc>
              <a:defRPr sz="5000" b="1"/>
            </a:pPr>
            <a:r>
              <a:rPr dirty="0" smtClean="0"/>
              <a:t>RESULT</a:t>
            </a:r>
            <a:endParaRPr dirty="0"/>
          </a:p>
        </p:txBody>
      </p:sp>
      <p:sp>
        <p:nvSpPr>
          <p:cNvPr id="2" name="TextBox 1"/>
          <p:cNvSpPr txBox="1"/>
          <p:nvPr/>
        </p:nvSpPr>
        <p:spPr>
          <a:xfrm>
            <a:off x="474849" y="7610198"/>
            <a:ext cx="16524678" cy="1896017"/>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algn="just"/>
            <a:r>
              <a:rPr lang="id-ID" dirty="0"/>
              <a:t>The results of the study, Aerobic power increased after being given functional </a:t>
            </a:r>
            <a:r>
              <a:rPr lang="id-ID" dirty="0" smtClean="0"/>
              <a:t>training </a:t>
            </a:r>
            <a:r>
              <a:rPr lang="id-ID" dirty="0"/>
              <a:t>based on the results of the rowing machine </a:t>
            </a:r>
            <a:r>
              <a:rPr lang="id-ID" dirty="0" smtClean="0"/>
              <a:t>or ergometer test </a:t>
            </a:r>
            <a:r>
              <a:rPr lang="id-ID" dirty="0"/>
              <a:t>in an average increase of 13 seconds. </a:t>
            </a:r>
          </a:p>
        </p:txBody>
      </p:sp>
      <p:graphicFrame>
        <p:nvGraphicFramePr>
          <p:cNvPr id="7" name="Chart 6"/>
          <p:cNvGraphicFramePr/>
          <p:nvPr>
            <p:extLst>
              <p:ext uri="{D42A27DB-BD31-4B8C-83A1-F6EECF244321}">
                <p14:modId xmlns:p14="http://schemas.microsoft.com/office/powerpoint/2010/main" val="1055022160"/>
              </p:ext>
            </p:extLst>
          </p:nvPr>
        </p:nvGraphicFramePr>
        <p:xfrm>
          <a:off x="474849" y="1851019"/>
          <a:ext cx="9708242" cy="605156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p:nvPr>
            <p:extLst>
              <p:ext uri="{D42A27DB-BD31-4B8C-83A1-F6EECF244321}">
                <p14:modId xmlns:p14="http://schemas.microsoft.com/office/powerpoint/2010/main" val="1194855219"/>
              </p:ext>
            </p:extLst>
          </p:nvPr>
        </p:nvGraphicFramePr>
        <p:xfrm>
          <a:off x="11087588" y="1817268"/>
          <a:ext cx="5007441" cy="60853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19398787"/>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extLst/>
          </a:blip>
          <a:stretch>
            <a:fillRect/>
          </a:stretch>
        </p:blipFill>
        <p:spPr>
          <a:xfrm>
            <a:off x="0" y="0"/>
            <a:ext cx="17348200" cy="9753600"/>
          </a:xfrm>
          <a:prstGeom prst="rect">
            <a:avLst/>
          </a:prstGeom>
          <a:ln w="3175">
            <a:miter lim="400000"/>
          </a:ln>
        </p:spPr>
      </p:pic>
      <p:sp>
        <p:nvSpPr>
          <p:cNvPr id="178" name="POWER POINT…"/>
          <p:cNvSpPr txBox="1"/>
          <p:nvPr/>
        </p:nvSpPr>
        <p:spPr>
          <a:xfrm>
            <a:off x="474848" y="2384905"/>
            <a:ext cx="4064431" cy="44972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6124" tIns="36124" rIns="36124" bIns="36124" anchor="ctr">
            <a:spAutoFit/>
          </a:bodyPr>
          <a:lstStyle/>
          <a:p>
            <a:pPr>
              <a:lnSpc>
                <a:spcPct val="40000"/>
              </a:lnSpc>
              <a:defRPr sz="5000" b="1"/>
            </a:pPr>
            <a:r>
              <a:rPr dirty="0" smtClean="0"/>
              <a:t>DISCUSSION</a:t>
            </a:r>
            <a:endParaRPr dirty="0"/>
          </a:p>
        </p:txBody>
      </p:sp>
      <p:sp>
        <p:nvSpPr>
          <p:cNvPr id="2" name="TextBox 1"/>
          <p:cNvSpPr txBox="1"/>
          <p:nvPr/>
        </p:nvSpPr>
        <p:spPr>
          <a:xfrm>
            <a:off x="474848" y="3825116"/>
            <a:ext cx="16566243" cy="330871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algn="just"/>
            <a:r>
              <a:rPr lang="id-ID" dirty="0" smtClean="0"/>
              <a:t>	The </a:t>
            </a:r>
            <a:r>
              <a:rPr lang="id-ID" dirty="0"/>
              <a:t>main benefit of </a:t>
            </a:r>
            <a:r>
              <a:rPr lang="id-ID" dirty="0" smtClean="0"/>
              <a:t>functional training </a:t>
            </a:r>
            <a:r>
              <a:rPr lang="id-ID" dirty="0"/>
              <a:t>is that it can stimulate various body systems, with the potential to increase aerobic power and anaerobic capacity, as well as muscular endurance, strength, and power, while having a positive impact on body composition and work capacity. (Crawford et al., 2018). </a:t>
            </a:r>
            <a:r>
              <a:rPr lang="id-ID" dirty="0" smtClean="0"/>
              <a:t>Evident from the result of ergometer test and statistical test that have been carried out there is a significant increase.</a:t>
            </a:r>
            <a:endParaRPr lang="id-ID" dirty="0"/>
          </a:p>
        </p:txBody>
      </p:sp>
    </p:spTree>
    <p:extLst>
      <p:ext uri="{BB962C8B-B14F-4D97-AF65-F5344CB8AC3E}">
        <p14:creationId xmlns:p14="http://schemas.microsoft.com/office/powerpoint/2010/main" val="3999032658"/>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extLst/>
          </a:blip>
          <a:stretch>
            <a:fillRect/>
          </a:stretch>
        </p:blipFill>
        <p:spPr>
          <a:xfrm>
            <a:off x="0" y="0"/>
            <a:ext cx="17348200" cy="9753600"/>
          </a:xfrm>
          <a:prstGeom prst="rect">
            <a:avLst/>
          </a:prstGeom>
          <a:ln w="3175">
            <a:miter lim="400000"/>
          </a:ln>
        </p:spPr>
      </p:pic>
      <p:sp>
        <p:nvSpPr>
          <p:cNvPr id="178" name="POWER POINT…"/>
          <p:cNvSpPr txBox="1"/>
          <p:nvPr/>
        </p:nvSpPr>
        <p:spPr>
          <a:xfrm>
            <a:off x="474849" y="2755665"/>
            <a:ext cx="4383429" cy="44972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6124" tIns="36124" rIns="36124" bIns="36124" anchor="ctr">
            <a:spAutoFit/>
          </a:bodyPr>
          <a:lstStyle/>
          <a:p>
            <a:pPr>
              <a:lnSpc>
                <a:spcPct val="40000"/>
              </a:lnSpc>
              <a:defRPr sz="5000" b="1"/>
            </a:pPr>
            <a:r>
              <a:rPr dirty="0" smtClean="0"/>
              <a:t>CONCLUSION</a:t>
            </a:r>
            <a:endParaRPr dirty="0"/>
          </a:p>
        </p:txBody>
      </p:sp>
      <p:sp>
        <p:nvSpPr>
          <p:cNvPr id="2" name="TextBox 1"/>
          <p:cNvSpPr txBox="1"/>
          <p:nvPr/>
        </p:nvSpPr>
        <p:spPr>
          <a:xfrm>
            <a:off x="474849" y="4334116"/>
            <a:ext cx="16441551" cy="2366915"/>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algn="just"/>
            <a:r>
              <a:rPr lang="id-ID" dirty="0"/>
              <a:t>The conclusion that is an effect of functional training on increasing aerobic power in rowing athletes, so functional training can be used to increase aerobic </a:t>
            </a:r>
            <a:r>
              <a:rPr lang="id-ID" dirty="0" smtClean="0"/>
              <a:t>power for the athletes </a:t>
            </a:r>
            <a:r>
              <a:rPr lang="id-ID" dirty="0"/>
              <a:t>so that it can make a reference to variations in training </a:t>
            </a:r>
            <a:r>
              <a:rPr lang="id-ID" dirty="0" smtClean="0"/>
              <a:t>methods </a:t>
            </a:r>
            <a:r>
              <a:rPr lang="id-ID" dirty="0"/>
              <a:t>besides weight training</a:t>
            </a:r>
            <a:r>
              <a:rPr lang="id-ID" dirty="0" smtClean="0"/>
              <a:t> </a:t>
            </a:r>
            <a:r>
              <a:rPr lang="id-ID" dirty="0"/>
              <a:t>to increase aerobic power </a:t>
            </a:r>
            <a:r>
              <a:rPr lang="id-ID" dirty="0" smtClean="0"/>
              <a:t>in </a:t>
            </a:r>
            <a:r>
              <a:rPr lang="id-ID" dirty="0"/>
              <a:t>rowing </a:t>
            </a:r>
            <a:r>
              <a:rPr lang="id-ID" dirty="0" smtClean="0"/>
              <a:t>sports </a:t>
            </a:r>
            <a:r>
              <a:rPr lang="id-ID" dirty="0"/>
              <a:t>Kabupaten Bandung.</a:t>
            </a:r>
          </a:p>
        </p:txBody>
      </p:sp>
    </p:spTree>
    <p:extLst>
      <p:ext uri="{BB962C8B-B14F-4D97-AF65-F5344CB8AC3E}">
        <p14:creationId xmlns:p14="http://schemas.microsoft.com/office/powerpoint/2010/main" val="863177012"/>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extLst/>
          </a:blip>
          <a:stretch>
            <a:fillRect/>
          </a:stretch>
        </p:blipFill>
        <p:spPr>
          <a:xfrm>
            <a:off x="0" y="0"/>
            <a:ext cx="17348200" cy="9753600"/>
          </a:xfrm>
          <a:prstGeom prst="rect">
            <a:avLst/>
          </a:prstGeom>
          <a:ln w="3175">
            <a:miter lim="400000"/>
          </a:ln>
        </p:spPr>
      </p:pic>
      <p:sp>
        <p:nvSpPr>
          <p:cNvPr id="178" name="POWER POINT…"/>
          <p:cNvSpPr txBox="1"/>
          <p:nvPr/>
        </p:nvSpPr>
        <p:spPr>
          <a:xfrm>
            <a:off x="474849" y="2092725"/>
            <a:ext cx="4457167" cy="44972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6124" tIns="36124" rIns="36124" bIns="36124" anchor="ctr">
            <a:spAutoFit/>
          </a:bodyPr>
          <a:lstStyle/>
          <a:p>
            <a:pPr>
              <a:lnSpc>
                <a:spcPct val="40000"/>
              </a:lnSpc>
              <a:defRPr sz="5000" b="1"/>
            </a:pPr>
            <a:r>
              <a:rPr dirty="0" smtClean="0"/>
              <a:t>REFERENCES</a:t>
            </a:r>
            <a:endParaRPr dirty="0"/>
          </a:p>
        </p:txBody>
      </p:sp>
      <p:sp>
        <p:nvSpPr>
          <p:cNvPr id="2" name="TextBox 1"/>
          <p:cNvSpPr txBox="1"/>
          <p:nvPr/>
        </p:nvSpPr>
        <p:spPr>
          <a:xfrm>
            <a:off x="453324" y="2847843"/>
            <a:ext cx="16441551" cy="6228485"/>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algn="just">
              <a:lnSpc>
                <a:spcPct val="100000"/>
              </a:lnSpc>
            </a:pPr>
            <a:r>
              <a:rPr lang="tr-TR" sz="2000" dirty="0"/>
              <a:t>Crawford, D., Drake, N., Carper, M., DeBlauw, J., &amp; Heinrich, K. (2018). Are Changes in Physical Work Capacity Induced by High-Intensity Functional Training Related to Changes in Associated Physiologic Measures? </a:t>
            </a:r>
            <a:r>
              <a:rPr lang="tr-TR" sz="2000" i="1" dirty="0"/>
              <a:t>Sports</a:t>
            </a:r>
            <a:r>
              <a:rPr lang="tr-TR" sz="2000" dirty="0"/>
              <a:t>, </a:t>
            </a:r>
            <a:r>
              <a:rPr lang="tr-TR" sz="2000" i="1" dirty="0"/>
              <a:t>6</a:t>
            </a:r>
            <a:r>
              <a:rPr lang="tr-TR" sz="2000" dirty="0"/>
              <a:t>(2), 26. </a:t>
            </a:r>
            <a:r>
              <a:rPr lang="tr-TR" sz="2000" dirty="0">
                <a:hlinkClick r:id="rId3"/>
              </a:rPr>
              <a:t>https://</a:t>
            </a:r>
            <a:r>
              <a:rPr lang="tr-TR" sz="2000" dirty="0" smtClean="0">
                <a:hlinkClick r:id="rId3"/>
              </a:rPr>
              <a:t>doi.org/10.3390/sports6020026</a:t>
            </a:r>
            <a:endParaRPr lang="id-ID" sz="2000" dirty="0" smtClean="0"/>
          </a:p>
          <a:p>
            <a:pPr algn="just">
              <a:lnSpc>
                <a:spcPct val="100000"/>
              </a:lnSpc>
            </a:pPr>
            <a:r>
              <a:rPr lang="en-US" sz="2000" dirty="0"/>
              <a:t>Concept2 </a:t>
            </a:r>
            <a:r>
              <a:rPr lang="en-US" sz="2000" dirty="0" err="1"/>
              <a:t>n.d.</a:t>
            </a:r>
            <a:r>
              <a:rPr lang="en-US" sz="2000" dirty="0"/>
              <a:t> </a:t>
            </a:r>
            <a:r>
              <a:rPr lang="en-US" sz="2000" i="1" dirty="0"/>
              <a:t>The Biomechanics of Rowing</a:t>
            </a:r>
            <a:r>
              <a:rPr lang="en-US" sz="2000" dirty="0"/>
              <a:t>. </a:t>
            </a:r>
            <a:r>
              <a:rPr lang="en-US" sz="2000" dirty="0" err="1"/>
              <a:t>Tersedia</a:t>
            </a:r>
            <a:r>
              <a:rPr lang="en-US" sz="2000" dirty="0"/>
              <a:t> di www.concept2.com</a:t>
            </a:r>
            <a:r>
              <a:rPr lang="en-US" sz="2000" dirty="0" smtClean="0"/>
              <a:t>.</a:t>
            </a:r>
            <a:endParaRPr lang="id-ID" sz="2000" dirty="0" smtClean="0"/>
          </a:p>
          <a:p>
            <a:pPr algn="just">
              <a:lnSpc>
                <a:spcPct val="100000"/>
              </a:lnSpc>
            </a:pPr>
            <a:r>
              <a:rPr lang="tr-TR" sz="2000" dirty="0"/>
              <a:t>Feito, Y., Heinrich, K., Butcher, S., &amp; Poston, W. (2018). High-Intensity Functional Training (HIFT): Definition and Research Implications for Improved </a:t>
            </a:r>
            <a:r>
              <a:rPr lang="tr-TR" sz="2000" dirty="0" smtClean="0"/>
              <a:t>Fitness</a:t>
            </a:r>
            <a:r>
              <a:rPr lang="id-ID" sz="2000" dirty="0" smtClean="0"/>
              <a:t>. </a:t>
            </a:r>
            <a:r>
              <a:rPr lang="tr-TR" sz="2000" i="1" dirty="0"/>
              <a:t>Sports</a:t>
            </a:r>
            <a:r>
              <a:rPr lang="tr-TR" sz="2000" dirty="0"/>
              <a:t>, </a:t>
            </a:r>
            <a:r>
              <a:rPr lang="tr-TR" sz="2000" i="1" dirty="0"/>
              <a:t>6</a:t>
            </a:r>
            <a:r>
              <a:rPr lang="tr-TR" sz="2000" dirty="0"/>
              <a:t>(3), 76. https://doi.org/10.3390/sports6030076</a:t>
            </a:r>
            <a:endParaRPr lang="id-ID" sz="2000" dirty="0"/>
          </a:p>
          <a:p>
            <a:pPr algn="just">
              <a:lnSpc>
                <a:spcPct val="100000"/>
              </a:lnSpc>
            </a:pPr>
            <a:r>
              <a:rPr lang="tr-TR" sz="2000" dirty="0"/>
              <a:t>Nurjaya, D. R. (2019). Perbandingan Latihan Plyometric Jump to Box dan Knee Tuck Jump terhadap Peningkatan Muscle Power pada Atlet Dayung Rowing. </a:t>
            </a:r>
            <a:r>
              <a:rPr lang="tr-TR" sz="2000" i="1" dirty="0"/>
              <a:t>Jurnal Kepelatihan Olahraga</a:t>
            </a:r>
            <a:r>
              <a:rPr lang="tr-TR" sz="2000" dirty="0"/>
              <a:t>, </a:t>
            </a:r>
            <a:r>
              <a:rPr lang="tr-TR" sz="2000" i="1" dirty="0"/>
              <a:t>11</a:t>
            </a:r>
            <a:r>
              <a:rPr lang="tr-TR" sz="2000" dirty="0"/>
              <a:t>(1), 68–76. https://doi.org/10.17509/jko-upi.v11i1.16828</a:t>
            </a:r>
            <a:endParaRPr lang="id-ID" sz="2000" dirty="0"/>
          </a:p>
          <a:p>
            <a:pPr algn="just">
              <a:lnSpc>
                <a:spcPct val="100000"/>
              </a:lnSpc>
            </a:pPr>
            <a:r>
              <a:rPr lang="tr-TR" sz="2000" dirty="0"/>
              <a:t>Nurjaya, D. R., &amp; Rusdiana, A. M. A. (2019). Prediction of 2000 Meters Indoor Rowing Performance Using a 100 Meters Sprint, 60 Second Sprint and 6000 Meter Test. </a:t>
            </a:r>
            <a:r>
              <a:rPr lang="tr-TR" sz="2000" i="1" dirty="0"/>
              <a:t>Proceedings of the 3rd International Conference on Sport Science, Health, and Physical Education (ICSSHPE 2018)</a:t>
            </a:r>
            <a:r>
              <a:rPr lang="tr-TR" sz="2000" dirty="0"/>
              <a:t>, </a:t>
            </a:r>
            <a:r>
              <a:rPr lang="tr-TR" sz="2000" i="1" dirty="0"/>
              <a:t>11</a:t>
            </a:r>
            <a:r>
              <a:rPr lang="tr-TR" sz="2000" dirty="0"/>
              <a:t>(Icsshpe 2018), 316–321. </a:t>
            </a:r>
            <a:r>
              <a:rPr lang="tr-TR" sz="2000" dirty="0">
                <a:hlinkClick r:id="rId4"/>
              </a:rPr>
              <a:t>https://</a:t>
            </a:r>
            <a:r>
              <a:rPr lang="tr-TR" sz="2000" dirty="0" smtClean="0">
                <a:hlinkClick r:id="rId4"/>
              </a:rPr>
              <a:t>doi.org/10.2991/icsshpe-18.2019.89</a:t>
            </a:r>
            <a:endParaRPr lang="id-ID" sz="2000" dirty="0" smtClean="0"/>
          </a:p>
          <a:p>
            <a:pPr algn="just">
              <a:lnSpc>
                <a:spcPct val="100000"/>
              </a:lnSpc>
            </a:pPr>
            <a:r>
              <a:rPr lang="en-US" sz="2000" dirty="0"/>
              <a:t>Smith, T.B. &amp; Hopkins, W.G. 2012. </a:t>
            </a:r>
            <a:r>
              <a:rPr lang="en-US" sz="2000" i="1" dirty="0"/>
              <a:t>Measures of Rowing Performance. Sports Medicine,</a:t>
            </a:r>
            <a:r>
              <a:rPr lang="en-US" sz="2000" dirty="0"/>
              <a:t> 42(4): 343–358. </a:t>
            </a:r>
            <a:r>
              <a:rPr lang="en-US" sz="2000" dirty="0" err="1"/>
              <a:t>Tersedia</a:t>
            </a:r>
            <a:r>
              <a:rPr lang="en-US" sz="2000" dirty="0"/>
              <a:t> di http://link.springer.com/10.2165/11597230-000000000-00000</a:t>
            </a:r>
            <a:r>
              <a:rPr lang="en-US" sz="2000" dirty="0" smtClean="0"/>
              <a:t>.</a:t>
            </a:r>
            <a:endParaRPr lang="id-ID" sz="2000" dirty="0"/>
          </a:p>
        </p:txBody>
      </p:sp>
    </p:spTree>
    <p:extLst>
      <p:ext uri="{BB962C8B-B14F-4D97-AF65-F5344CB8AC3E}">
        <p14:creationId xmlns:p14="http://schemas.microsoft.com/office/powerpoint/2010/main" val="3441216986"/>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1562</TotalTime>
  <Words>692</Words>
  <Application>Microsoft Office PowerPoint</Application>
  <PresentationFormat>Custom</PresentationFormat>
  <Paragraphs>42</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Helvetica Neue</vt:lpstr>
      <vt:lpstr>Helvetica Neue Medium</vt:lpstr>
      <vt:lpstr>21_BasicWhite</vt:lpstr>
      <vt:lpstr>THE EFFECT OF FUNCTIONAL TRAINING ON INCREASING AEROBIC POWER IN ROWING ATHLETE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 OF FUNCTIONAL TRAINING ON INCREASING AEROBIC POWER IN ROWING ATHLETE</dc:title>
  <cp:lastModifiedBy>Windows User</cp:lastModifiedBy>
  <cp:revision>29</cp:revision>
  <dcterms:modified xsi:type="dcterms:W3CDTF">2024-08-04T15:17:17Z</dcterms:modified>
</cp:coreProperties>
</file>