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0"/>
  </p:notesMasterIdLst>
  <p:sldIdLst>
    <p:sldId id="256" r:id="rId2"/>
    <p:sldId id="257" r:id="rId3"/>
    <p:sldId id="261" r:id="rId4"/>
    <p:sldId id="258" r:id="rId5"/>
    <p:sldId id="259" r:id="rId6"/>
    <p:sldId id="260" r:id="rId7"/>
    <p:sldId id="262" r:id="rId8"/>
    <p:sldId id="263" r:id="rId9"/>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766" autoAdjust="0"/>
  </p:normalViewPr>
  <p:slideViewPr>
    <p:cSldViewPr snapToGrid="0">
      <p:cViewPr varScale="1">
        <p:scale>
          <a:sx n="42" d="100"/>
          <a:sy n="42" d="100"/>
        </p:scale>
        <p:origin x="10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all" spc="120" normalizeH="0" baseline="0">
                <a:solidFill>
                  <a:schemeClr val="tx1">
                    <a:lumMod val="65000"/>
                    <a:lumOff val="35000"/>
                  </a:schemeClr>
                </a:solidFill>
                <a:latin typeface="+mn-lt"/>
                <a:ea typeface="+mn-ea"/>
                <a:cs typeface="+mn-cs"/>
              </a:defRPr>
            </a:pPr>
            <a:r>
              <a:rPr lang="id-ID" sz="2000" dirty="0" smtClean="0"/>
              <a:t>RESULT</a:t>
            </a:r>
            <a:r>
              <a:rPr lang="id-ID" sz="2000" baseline="0" dirty="0" smtClean="0"/>
              <a:t> ERGOMETER TEST</a:t>
            </a:r>
            <a:endParaRPr lang="id-ID" sz="2000" dirty="0"/>
          </a:p>
        </c:rich>
      </c:tx>
      <c:overlay val="0"/>
      <c:spPr>
        <a:noFill/>
        <a:ln>
          <a:noFill/>
        </a:ln>
        <a:effectLst/>
      </c:spPr>
      <c:txPr>
        <a:bodyPr rot="0" spcFirstLastPara="1" vertOverflow="ellipsis" vert="horz" wrap="square" anchor="ctr" anchorCtr="1"/>
        <a:lstStyle/>
        <a:p>
          <a:pPr>
            <a:defRPr sz="2000" b="1" i="0" u="none" strike="noStrike" kern="1200" cap="all" spc="120" normalizeH="0" baseline="0">
              <a:solidFill>
                <a:schemeClr val="tx1">
                  <a:lumMod val="65000"/>
                  <a:lumOff val="35000"/>
                </a:schemeClr>
              </a:solidFill>
              <a:latin typeface="+mn-lt"/>
              <a:ea typeface="+mn-ea"/>
              <a:cs typeface="+mn-cs"/>
            </a:defRPr>
          </a:pPr>
          <a:endParaRPr lang="id-ID"/>
        </a:p>
      </c:txPr>
    </c:title>
    <c:autoTitleDeleted val="0"/>
    <c:plotArea>
      <c:layout/>
      <c:barChart>
        <c:barDir val="col"/>
        <c:grouping val="clustered"/>
        <c:varyColors val="0"/>
        <c:ser>
          <c:idx val="0"/>
          <c:order val="0"/>
          <c:tx>
            <c:strRef>
              <c:f>Sheet1!$B$1</c:f>
              <c:strCache>
                <c:ptCount val="1"/>
                <c:pt idx="0">
                  <c:v>Pre Test</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400" b="0" i="0" u="none" strike="noStrike" kern="1200" baseline="0">
                    <a:solidFill>
                      <a:schemeClr val="tx1">
                        <a:lumMod val="50000"/>
                        <a:lumOff val="50000"/>
                      </a:schemeClr>
                    </a:solidFill>
                    <a:latin typeface="+mn-lt"/>
                    <a:ea typeface="+mn-ea"/>
                    <a:cs typeface="+mn-cs"/>
                  </a:defRPr>
                </a:pPr>
                <a:endParaRPr lang="id-ID"/>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Sheet1!$A$2:$A$8</c:f>
              <c:strCache>
                <c:ptCount val="6"/>
                <c:pt idx="0">
                  <c:v>Atlet 1</c:v>
                </c:pt>
                <c:pt idx="1">
                  <c:v>Atlet 2</c:v>
                </c:pt>
                <c:pt idx="2">
                  <c:v>Atlet 3</c:v>
                </c:pt>
                <c:pt idx="3">
                  <c:v>Atlet 4</c:v>
                </c:pt>
                <c:pt idx="4">
                  <c:v>Atlet 5</c:v>
                </c:pt>
                <c:pt idx="5">
                  <c:v>Atlet 6</c:v>
                </c:pt>
              </c:strCache>
            </c:strRef>
          </c:cat>
          <c:val>
            <c:numRef>
              <c:f>Sheet1!$B$2:$B$8</c:f>
              <c:numCache>
                <c:formatCode>h:mm:ss</c:formatCode>
                <c:ptCount val="6"/>
                <c:pt idx="0" formatCode="[$-F400]h:mm:ss\ AM/PM">
                  <c:v>0.32923611111111112</c:v>
                </c:pt>
                <c:pt idx="1">
                  <c:v>0.31043981481481481</c:v>
                </c:pt>
                <c:pt idx="2">
                  <c:v>0.31810185185185186</c:v>
                </c:pt>
                <c:pt idx="3">
                  <c:v>0.33130787037037041</c:v>
                </c:pt>
                <c:pt idx="4">
                  <c:v>0.35555555555555557</c:v>
                </c:pt>
                <c:pt idx="5">
                  <c:v>0.37085648148148148</c:v>
                </c:pt>
              </c:numCache>
            </c:numRef>
          </c:val>
          <c:extLst>
            <c:ext xmlns:c16="http://schemas.microsoft.com/office/drawing/2014/chart" uri="{C3380CC4-5D6E-409C-BE32-E72D297353CC}">
              <c16:uniqueId val="{00000000-BE8E-4C77-802E-0B9F3750C4B5}"/>
            </c:ext>
          </c:extLst>
        </c:ser>
        <c:ser>
          <c:idx val="1"/>
          <c:order val="1"/>
          <c:tx>
            <c:strRef>
              <c:f>Sheet1!$C$1</c:f>
              <c:strCache>
                <c:ptCount val="1"/>
                <c:pt idx="0">
                  <c:v>Post Test</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400" b="0" i="0" u="none" strike="noStrike" kern="1200" baseline="0">
                    <a:solidFill>
                      <a:schemeClr val="tx1">
                        <a:lumMod val="50000"/>
                        <a:lumOff val="50000"/>
                      </a:schemeClr>
                    </a:solidFill>
                    <a:latin typeface="+mn-lt"/>
                    <a:ea typeface="+mn-ea"/>
                    <a:cs typeface="+mn-cs"/>
                  </a:defRPr>
                </a:pPr>
                <a:endParaRPr lang="id-ID"/>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Sheet1!$A$2:$A$8</c:f>
              <c:strCache>
                <c:ptCount val="6"/>
                <c:pt idx="0">
                  <c:v>Atlet 1</c:v>
                </c:pt>
                <c:pt idx="1">
                  <c:v>Atlet 2</c:v>
                </c:pt>
                <c:pt idx="2">
                  <c:v>Atlet 3</c:v>
                </c:pt>
                <c:pt idx="3">
                  <c:v>Atlet 4</c:v>
                </c:pt>
                <c:pt idx="4">
                  <c:v>Atlet 5</c:v>
                </c:pt>
                <c:pt idx="5">
                  <c:v>Atlet 6</c:v>
                </c:pt>
              </c:strCache>
            </c:strRef>
          </c:cat>
          <c:val>
            <c:numRef>
              <c:f>Sheet1!$C$2:$C$8</c:f>
              <c:numCache>
                <c:formatCode>h:mm:ss</c:formatCode>
                <c:ptCount val="6"/>
                <c:pt idx="0">
                  <c:v>0.32298611111111114</c:v>
                </c:pt>
                <c:pt idx="1">
                  <c:v>0.2951388888888889</c:v>
                </c:pt>
                <c:pt idx="2">
                  <c:v>0.31255787037037036</c:v>
                </c:pt>
                <c:pt idx="3">
                  <c:v>0.3153009259259259</c:v>
                </c:pt>
                <c:pt idx="4">
                  <c:v>0.34935185185185186</c:v>
                </c:pt>
                <c:pt idx="5">
                  <c:v>0.36537037037037035</c:v>
                </c:pt>
              </c:numCache>
            </c:numRef>
          </c:val>
          <c:extLst>
            <c:ext xmlns:c16="http://schemas.microsoft.com/office/drawing/2014/chart" uri="{C3380CC4-5D6E-409C-BE32-E72D297353CC}">
              <c16:uniqueId val="{00000001-BE8E-4C77-802E-0B9F3750C4B5}"/>
            </c:ext>
          </c:extLst>
        </c:ser>
        <c:ser>
          <c:idx val="2"/>
          <c:order val="2"/>
          <c:tx>
            <c:v>Improved</c:v>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400" b="0" i="0" u="none" strike="noStrike" kern="1200" baseline="0">
                    <a:solidFill>
                      <a:schemeClr val="tx1">
                        <a:lumMod val="50000"/>
                        <a:lumOff val="50000"/>
                      </a:schemeClr>
                    </a:solidFill>
                    <a:latin typeface="+mn-lt"/>
                    <a:ea typeface="+mn-ea"/>
                    <a:cs typeface="+mn-cs"/>
                  </a:defRPr>
                </a:pPr>
                <a:endParaRPr lang="id-ID"/>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Sheet1!$A$2:$A$8</c:f>
              <c:strCache>
                <c:ptCount val="6"/>
                <c:pt idx="0">
                  <c:v>Atlet 1</c:v>
                </c:pt>
                <c:pt idx="1">
                  <c:v>Atlet 2</c:v>
                </c:pt>
                <c:pt idx="2">
                  <c:v>Atlet 3</c:v>
                </c:pt>
                <c:pt idx="3">
                  <c:v>Atlet 4</c:v>
                </c:pt>
                <c:pt idx="4">
                  <c:v>Atlet 5</c:v>
                </c:pt>
                <c:pt idx="5">
                  <c:v>Atlet 6</c:v>
                </c:pt>
              </c:strCache>
            </c:strRef>
          </c:cat>
          <c:val>
            <c:numRef>
              <c:f>Sheet1!$D$2:$D$8</c:f>
              <c:numCache>
                <c:formatCode>[$-F400]h:mm:ss\ AM/PM</c:formatCode>
                <c:ptCount val="6"/>
                <c:pt idx="0">
                  <c:v>6.2499999999999778E-3</c:v>
                </c:pt>
                <c:pt idx="1">
                  <c:v>1.5300925925925912E-2</c:v>
                </c:pt>
                <c:pt idx="2">
                  <c:v>5.5439814814814969E-3</c:v>
                </c:pt>
                <c:pt idx="3">
                  <c:v>1.6006944444444504E-2</c:v>
                </c:pt>
                <c:pt idx="4">
                  <c:v>6.2037037037037113E-3</c:v>
                </c:pt>
                <c:pt idx="5">
                  <c:v>5.486111111111136E-3</c:v>
                </c:pt>
              </c:numCache>
            </c:numRef>
          </c:val>
          <c:extLst>
            <c:ext xmlns:c16="http://schemas.microsoft.com/office/drawing/2014/chart" uri="{C3380CC4-5D6E-409C-BE32-E72D297353CC}">
              <c16:uniqueId val="{00000002-BE8E-4C77-802E-0B9F3750C4B5}"/>
            </c:ext>
          </c:extLst>
        </c:ser>
        <c:dLbls>
          <c:dLblPos val="outEnd"/>
          <c:showLegendKey val="0"/>
          <c:showVal val="1"/>
          <c:showCatName val="0"/>
          <c:showSerName val="0"/>
          <c:showPercent val="0"/>
          <c:showBubbleSize val="0"/>
        </c:dLbls>
        <c:gapWidth val="444"/>
        <c:overlap val="-90"/>
        <c:axId val="1857413888"/>
        <c:axId val="1857420544"/>
      </c:barChart>
      <c:catAx>
        <c:axId val="18574138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cap="all" spc="120" normalizeH="0" baseline="0">
                <a:solidFill>
                  <a:schemeClr val="tx1">
                    <a:lumMod val="65000"/>
                    <a:lumOff val="35000"/>
                  </a:schemeClr>
                </a:solidFill>
                <a:latin typeface="+mn-lt"/>
                <a:ea typeface="+mn-ea"/>
                <a:cs typeface="+mn-cs"/>
              </a:defRPr>
            </a:pPr>
            <a:endParaRPr lang="id-ID"/>
          </a:p>
        </c:txPr>
        <c:crossAx val="1857420544"/>
        <c:crosses val="autoZero"/>
        <c:auto val="1"/>
        <c:lblAlgn val="ctr"/>
        <c:lblOffset val="100"/>
        <c:noMultiLvlLbl val="0"/>
      </c:catAx>
      <c:valAx>
        <c:axId val="1857420544"/>
        <c:scaling>
          <c:orientation val="minMax"/>
        </c:scaling>
        <c:delete val="1"/>
        <c:axPos val="l"/>
        <c:numFmt formatCode="[$-F400]h:mm:ss\ AM/PM" sourceLinked="1"/>
        <c:majorTickMark val="none"/>
        <c:minorTickMark val="none"/>
        <c:tickLblPos val="nextTo"/>
        <c:crossAx val="1857413888"/>
        <c:crosses val="autoZero"/>
        <c:crossBetween val="between"/>
      </c:valAx>
      <c:spPr>
        <a:noFill/>
        <a:ln>
          <a:noFill/>
        </a:ln>
        <a:effectLst/>
      </c:spPr>
    </c:plotArea>
    <c:legend>
      <c:legendPos val="t"/>
      <c:legendEntry>
        <c:idx val="0"/>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id-ID"/>
          </a:p>
        </c:txPr>
      </c:legendEntry>
      <c:legendEntry>
        <c:idx val="1"/>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id-ID"/>
          </a:p>
        </c:txPr>
      </c:legendEntry>
      <c:legendEntry>
        <c:idx val="2"/>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id-ID"/>
          </a:p>
        </c:txPr>
      </c:legendEntry>
      <c:layout>
        <c:manualLayout>
          <c:xMode val="edge"/>
          <c:yMode val="edge"/>
          <c:x val="0.25288681252020861"/>
          <c:y val="5.5664801913952122E-2"/>
          <c:w val="0.49424648005955779"/>
          <c:h val="7.4170158666922489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id-ID"/>
        </a:p>
      </c:txPr>
    </c:legend>
    <c:plotVisOnly val="1"/>
    <c:dispBlanksAs val="gap"/>
    <c:showDLblsOverMax val="0"/>
  </c:chart>
  <c:spPr>
    <a:solidFill>
      <a:schemeClr val="bg1">
        <a:lumMod val="85000"/>
      </a:schemeClr>
    </a:solidFill>
    <a:ln>
      <a:noFill/>
    </a:ln>
    <a:effectLst/>
  </c:spPr>
  <c:txPr>
    <a:bodyPr/>
    <a:lstStyle/>
    <a:p>
      <a:pPr>
        <a:defRPr/>
      </a:pPr>
      <a:endParaRPr lang="id-ID"/>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cap="all" spc="120" normalizeH="0" baseline="0">
                <a:solidFill>
                  <a:schemeClr val="tx1">
                    <a:lumMod val="65000"/>
                    <a:lumOff val="35000"/>
                  </a:schemeClr>
                </a:solidFill>
                <a:latin typeface="+mn-lt"/>
                <a:ea typeface="+mn-ea"/>
                <a:cs typeface="+mn-cs"/>
              </a:defRPr>
            </a:pPr>
            <a:r>
              <a:rPr lang="id-ID" sz="2000" dirty="0" smtClean="0"/>
              <a:t>RESULT</a:t>
            </a:r>
            <a:r>
              <a:rPr lang="id-ID" sz="2000" baseline="0" dirty="0" smtClean="0"/>
              <a:t> ERGOMETER TEST</a:t>
            </a:r>
            <a:endParaRPr lang="id-ID" sz="2000" dirty="0"/>
          </a:p>
        </c:rich>
      </c:tx>
      <c:overlay val="0"/>
      <c:spPr>
        <a:noFill/>
        <a:ln>
          <a:noFill/>
        </a:ln>
        <a:effectLst/>
      </c:spPr>
      <c:txPr>
        <a:bodyPr rot="0" spcFirstLastPara="1" vertOverflow="ellipsis" vert="horz" wrap="square" anchor="ctr" anchorCtr="1"/>
        <a:lstStyle/>
        <a:p>
          <a:pPr>
            <a:defRPr sz="2000" b="1" i="0" u="none" strike="noStrike" kern="1200" cap="all" spc="120" normalizeH="0" baseline="0">
              <a:solidFill>
                <a:schemeClr val="tx1">
                  <a:lumMod val="65000"/>
                  <a:lumOff val="35000"/>
                </a:schemeClr>
              </a:solidFill>
              <a:latin typeface="+mn-lt"/>
              <a:ea typeface="+mn-ea"/>
              <a:cs typeface="+mn-cs"/>
            </a:defRPr>
          </a:pPr>
          <a:endParaRPr lang="id-ID"/>
        </a:p>
      </c:txPr>
    </c:title>
    <c:autoTitleDeleted val="0"/>
    <c:plotArea>
      <c:layout/>
      <c:barChart>
        <c:barDir val="col"/>
        <c:grouping val="clustered"/>
        <c:varyColors val="0"/>
        <c:ser>
          <c:idx val="0"/>
          <c:order val="0"/>
          <c:tx>
            <c:strRef>
              <c:f>Sheet1!$B$1</c:f>
              <c:strCache>
                <c:ptCount val="1"/>
                <c:pt idx="0">
                  <c:v>Pre Test</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400" b="0" i="0" u="none" strike="noStrike" kern="1200" baseline="0">
                    <a:solidFill>
                      <a:schemeClr val="tx1">
                        <a:lumMod val="50000"/>
                        <a:lumOff val="50000"/>
                      </a:schemeClr>
                    </a:solidFill>
                    <a:latin typeface="+mn-lt"/>
                    <a:ea typeface="+mn-ea"/>
                    <a:cs typeface="+mn-cs"/>
                  </a:defRPr>
                </a:pPr>
                <a:endParaRPr lang="id-ID"/>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Sheet1!$A$2:$A$8</c:f>
              <c:strCache>
                <c:ptCount val="1"/>
                <c:pt idx="0">
                  <c:v>Rata-rata</c:v>
                </c:pt>
              </c:strCache>
            </c:strRef>
          </c:cat>
          <c:val>
            <c:numRef>
              <c:f>Sheet1!$B$2:$B$8</c:f>
              <c:numCache>
                <c:formatCode>h:mm:ss</c:formatCode>
                <c:ptCount val="1"/>
                <c:pt idx="0" formatCode="[$-F400]h:mm:ss\ AM/PM">
                  <c:v>0.33591628086419756</c:v>
                </c:pt>
              </c:numCache>
            </c:numRef>
          </c:val>
          <c:extLst>
            <c:ext xmlns:c16="http://schemas.microsoft.com/office/drawing/2014/chart" uri="{C3380CC4-5D6E-409C-BE32-E72D297353CC}">
              <c16:uniqueId val="{00000000-7B19-46FB-8418-2E37604B1448}"/>
            </c:ext>
          </c:extLst>
        </c:ser>
        <c:ser>
          <c:idx val="1"/>
          <c:order val="1"/>
          <c:tx>
            <c:strRef>
              <c:f>Sheet1!$C$1</c:f>
              <c:strCache>
                <c:ptCount val="1"/>
                <c:pt idx="0">
                  <c:v>Post Test</c:v>
                </c:pt>
              </c:strCache>
            </c:strRef>
          </c:tx>
          <c:spPr>
            <a:solidFill>
              <a:schemeClr val="accent3"/>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400" b="0" i="0" u="none" strike="noStrike" kern="1200" baseline="0">
                    <a:solidFill>
                      <a:schemeClr val="tx1">
                        <a:lumMod val="50000"/>
                        <a:lumOff val="50000"/>
                      </a:schemeClr>
                    </a:solidFill>
                    <a:latin typeface="+mn-lt"/>
                    <a:ea typeface="+mn-ea"/>
                    <a:cs typeface="+mn-cs"/>
                  </a:defRPr>
                </a:pPr>
                <a:endParaRPr lang="id-ID"/>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Sheet1!$A$2:$A$8</c:f>
              <c:strCache>
                <c:ptCount val="1"/>
                <c:pt idx="0">
                  <c:v>Rata-rata</c:v>
                </c:pt>
              </c:strCache>
            </c:strRef>
          </c:cat>
          <c:val>
            <c:numRef>
              <c:f>Sheet1!$C$2:$C$8</c:f>
              <c:numCache>
                <c:formatCode>h:mm:ss</c:formatCode>
                <c:ptCount val="1"/>
                <c:pt idx="0" formatCode="[$-F400]h:mm:ss\ AM/PM">
                  <c:v>0.32678433641975307</c:v>
                </c:pt>
              </c:numCache>
            </c:numRef>
          </c:val>
          <c:extLst>
            <c:ext xmlns:c16="http://schemas.microsoft.com/office/drawing/2014/chart" uri="{C3380CC4-5D6E-409C-BE32-E72D297353CC}">
              <c16:uniqueId val="{00000001-7B19-46FB-8418-2E37604B1448}"/>
            </c:ext>
          </c:extLst>
        </c:ser>
        <c:ser>
          <c:idx val="2"/>
          <c:order val="2"/>
          <c:tx>
            <c:strRef>
              <c:f>Sheet1!$D$1</c:f>
              <c:strCache>
                <c:ptCount val="1"/>
                <c:pt idx="0">
                  <c:v>Peningkatan</c:v>
                </c:pt>
              </c:strCache>
            </c:strRef>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400" b="0" i="0" u="none" strike="noStrike" kern="1200" baseline="0">
                    <a:solidFill>
                      <a:schemeClr val="tx1">
                        <a:lumMod val="50000"/>
                        <a:lumOff val="50000"/>
                      </a:schemeClr>
                    </a:solidFill>
                    <a:latin typeface="+mn-lt"/>
                    <a:ea typeface="+mn-ea"/>
                    <a:cs typeface="+mn-cs"/>
                  </a:defRPr>
                </a:pPr>
                <a:endParaRPr lang="id-ID"/>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Sheet1!$A$2:$A$8</c:f>
              <c:strCache>
                <c:ptCount val="1"/>
                <c:pt idx="0">
                  <c:v>Rata-rata</c:v>
                </c:pt>
              </c:strCache>
            </c:strRef>
          </c:cat>
          <c:val>
            <c:numRef>
              <c:f>Sheet1!$D$2:$D$8</c:f>
              <c:numCache>
                <c:formatCode>[$-F400]h:mm:ss\ AM/PM</c:formatCode>
                <c:ptCount val="1"/>
                <c:pt idx="0">
                  <c:v>9.1319444444444564E-3</c:v>
                </c:pt>
              </c:numCache>
            </c:numRef>
          </c:val>
          <c:extLst>
            <c:ext xmlns:c16="http://schemas.microsoft.com/office/drawing/2014/chart" uri="{C3380CC4-5D6E-409C-BE32-E72D297353CC}">
              <c16:uniqueId val="{00000002-7B19-46FB-8418-2E37604B1448}"/>
            </c:ext>
          </c:extLst>
        </c:ser>
        <c:dLbls>
          <c:dLblPos val="outEnd"/>
          <c:showLegendKey val="0"/>
          <c:showVal val="1"/>
          <c:showCatName val="0"/>
          <c:showSerName val="0"/>
          <c:showPercent val="0"/>
          <c:showBubbleSize val="0"/>
        </c:dLbls>
        <c:gapWidth val="444"/>
        <c:overlap val="-90"/>
        <c:axId val="1857413888"/>
        <c:axId val="1857420544"/>
      </c:barChart>
      <c:catAx>
        <c:axId val="185741388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cap="all" spc="120" normalizeH="0" baseline="0">
                <a:solidFill>
                  <a:schemeClr val="tx1">
                    <a:lumMod val="65000"/>
                    <a:lumOff val="35000"/>
                  </a:schemeClr>
                </a:solidFill>
                <a:latin typeface="+mn-lt"/>
                <a:ea typeface="+mn-ea"/>
                <a:cs typeface="+mn-cs"/>
              </a:defRPr>
            </a:pPr>
            <a:endParaRPr lang="id-ID"/>
          </a:p>
        </c:txPr>
        <c:crossAx val="1857420544"/>
        <c:crosses val="autoZero"/>
        <c:auto val="1"/>
        <c:lblAlgn val="ctr"/>
        <c:lblOffset val="100"/>
        <c:noMultiLvlLbl val="0"/>
      </c:catAx>
      <c:valAx>
        <c:axId val="1857420544"/>
        <c:scaling>
          <c:orientation val="minMax"/>
        </c:scaling>
        <c:delete val="1"/>
        <c:axPos val="l"/>
        <c:numFmt formatCode="[$-F400]h:mm:ss\ AM/PM" sourceLinked="1"/>
        <c:majorTickMark val="none"/>
        <c:minorTickMark val="none"/>
        <c:tickLblPos val="nextTo"/>
        <c:crossAx val="1857413888"/>
        <c:crosses val="autoZero"/>
        <c:crossBetween val="between"/>
      </c:valAx>
      <c:spPr>
        <a:noFill/>
        <a:ln>
          <a:noFill/>
        </a:ln>
        <a:effectLst/>
      </c:spPr>
    </c:plotArea>
    <c:legend>
      <c:legendPos val="t"/>
      <c:layout>
        <c:manualLayout>
          <c:xMode val="edge"/>
          <c:yMode val="edge"/>
          <c:x val="4.9999790312057604E-2"/>
          <c:y val="7.0129835556527659E-2"/>
          <c:w val="0.9"/>
          <c:h val="6.9738561731463894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id-ID"/>
        </a:p>
      </c:txPr>
    </c:legend>
    <c:plotVisOnly val="1"/>
    <c:dispBlanksAs val="gap"/>
    <c:showDLblsOverMax val="0"/>
  </c:chart>
  <c:spPr>
    <a:solidFill>
      <a:schemeClr val="bg1">
        <a:lumMod val="85000"/>
      </a:schemeClr>
    </a:solidFill>
    <a:ln>
      <a:noFill/>
    </a:ln>
    <a:effectLst/>
  </c:spPr>
  <c:txPr>
    <a:bodyPr/>
    <a:lstStyle/>
    <a:p>
      <a:pPr>
        <a:defRPr/>
      </a:pPr>
      <a:endParaRPr lang="id-ID"/>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id-ID" dirty="0" smtClean="0"/>
              <a:t>Rowing athlete in kabupaten bandung have problems</a:t>
            </a:r>
            <a:r>
              <a:rPr lang="id-ID" baseline="0" dirty="0" smtClean="0"/>
              <a:t> to increase aerobic power because they dont have complete equipment for doing weight training to increasing aerobic power so in this research the author tries to find out whether functional training can increase aerobic power or not.</a:t>
            </a:r>
            <a:endParaRPr lang="id-ID" dirty="0"/>
          </a:p>
        </p:txBody>
      </p:sp>
    </p:spTree>
    <p:extLst>
      <p:ext uri="{BB962C8B-B14F-4D97-AF65-F5344CB8AC3E}">
        <p14:creationId xmlns:p14="http://schemas.microsoft.com/office/powerpoint/2010/main" val="977080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7807113" y="-144498"/>
            <a:ext cx="8636330" cy="10051627"/>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862188" y="903111"/>
            <a:ext cx="6953957" cy="4182950"/>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862188" y="5020854"/>
            <a:ext cx="6953957" cy="3829636"/>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doi.org/10.3390/sports6020026"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hyperlink" Target="https://doi.org/10.2991/icsshpe-18.2019.8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extLst/>
          </a:blip>
          <a:stretch>
            <a:fillRect/>
          </a:stretch>
        </p:blipFill>
        <p:spPr>
          <a:xfrm>
            <a:off x="0" y="285"/>
            <a:ext cx="17348200" cy="9753030"/>
          </a:xfrm>
          <a:prstGeom prst="rect">
            <a:avLst/>
          </a:prstGeom>
          <a:ln w="3175">
            <a:miter lim="400000"/>
          </a:ln>
        </p:spPr>
      </p:pic>
      <p:sp>
        <p:nvSpPr>
          <p:cNvPr id="172" name="AFFILIATION"/>
          <p:cNvSpPr txBox="1">
            <a:spLocks noGrp="1"/>
          </p:cNvSpPr>
          <p:nvPr>
            <p:ph type="body" idx="21"/>
          </p:nvPr>
        </p:nvSpPr>
        <p:spPr>
          <a:xfrm>
            <a:off x="598775" y="8433680"/>
            <a:ext cx="15623824" cy="452963"/>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r>
              <a:rPr dirty="0" smtClean="0"/>
              <a:t>SPORT COACHING EDUCATION, UNIVERSITAS PENDIDIKAN INDONESIA </a:t>
            </a:r>
            <a:endParaRPr dirty="0"/>
          </a:p>
        </p:txBody>
      </p:sp>
      <p:sp>
        <p:nvSpPr>
          <p:cNvPr id="173" name="YOUR TITLE…"/>
          <p:cNvSpPr txBox="1">
            <a:spLocks noGrp="1"/>
          </p:cNvSpPr>
          <p:nvPr>
            <p:ph type="ctrTitle"/>
          </p:nvPr>
        </p:nvSpPr>
        <p:spPr>
          <a:xfrm>
            <a:off x="602441" y="2569064"/>
            <a:ext cx="15623826" cy="3305388"/>
          </a:xfrm>
          <a:prstGeom prst="rect">
            <a:avLst/>
          </a:prstGeom>
        </p:spPr>
        <p:txBody>
          <a:bodyPr>
            <a:normAutofit fontScale="90000"/>
          </a:bodyPr>
          <a:lstStyle/>
          <a:p>
            <a:r>
              <a:rPr dirty="0" smtClean="0"/>
              <a:t>THE EFFECT OF FUNCTIONAL TRAINING ON INCREASING AEROBIC POWER IN ROWING ATHLETE</a:t>
            </a:r>
            <a:endParaRPr dirty="0"/>
          </a:p>
        </p:txBody>
      </p:sp>
      <p:sp>
        <p:nvSpPr>
          <p:cNvPr id="174" name="YOUR NAME"/>
          <p:cNvSpPr txBox="1">
            <a:spLocks noGrp="1"/>
          </p:cNvSpPr>
          <p:nvPr>
            <p:ph type="subTitle" sz="quarter" idx="1"/>
          </p:nvPr>
        </p:nvSpPr>
        <p:spPr>
          <a:xfrm>
            <a:off x="598776" y="5874451"/>
            <a:ext cx="15623824" cy="1354667"/>
          </a:xfrm>
          <a:prstGeom prst="rect">
            <a:avLst/>
          </a:prstGeom>
        </p:spPr>
        <p:txBody>
          <a:bodyPr/>
          <a:lstStyle>
            <a:lvl1pPr>
              <a:defRPr b="0"/>
            </a:lvl1pPr>
          </a:lstStyle>
          <a:p>
            <a:r>
              <a:rPr dirty="0" smtClean="0"/>
              <a:t>RIZKY MUHAMMAD IKHSAN (1801701)</a:t>
            </a:r>
            <a:endParaRPr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3">
            <a:extLst/>
          </a:blip>
          <a:stretch>
            <a:fillRect/>
          </a:stretch>
        </p:blipFill>
        <p:spPr>
          <a:xfrm>
            <a:off x="0" y="0"/>
            <a:ext cx="17348200" cy="9753600"/>
          </a:xfrm>
          <a:prstGeom prst="rect">
            <a:avLst/>
          </a:prstGeom>
          <a:ln w="3175">
            <a:miter lim="400000"/>
          </a:ln>
        </p:spPr>
      </p:pic>
      <p:sp>
        <p:nvSpPr>
          <p:cNvPr id="178" name="POWER POINT…"/>
          <p:cNvSpPr txBox="1"/>
          <p:nvPr/>
        </p:nvSpPr>
        <p:spPr>
          <a:xfrm>
            <a:off x="474849" y="2215338"/>
            <a:ext cx="4987761"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dirty="0" smtClean="0"/>
              <a:t>INTRODUCTION</a:t>
            </a:r>
            <a:endParaRPr dirty="0"/>
          </a:p>
        </p:txBody>
      </p:sp>
      <p:sp>
        <p:nvSpPr>
          <p:cNvPr id="3" name="TextBox 2"/>
          <p:cNvSpPr txBox="1"/>
          <p:nvPr/>
        </p:nvSpPr>
        <p:spPr>
          <a:xfrm>
            <a:off x="474849" y="2215338"/>
            <a:ext cx="3283527" cy="95422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l" defTabSz="1733930" rtl="0" fontAlgn="auto" latinLnBrk="0" hangingPunct="0">
              <a:lnSpc>
                <a:spcPct val="90000"/>
              </a:lnSpc>
              <a:spcBef>
                <a:spcPts val="3200"/>
              </a:spcBef>
              <a:spcAft>
                <a:spcPts val="0"/>
              </a:spcAft>
              <a:buClrTx/>
              <a:buSzTx/>
              <a:buFontTx/>
              <a:buNone/>
              <a:tabLst/>
            </a:pPr>
            <a:r>
              <a:rPr kumimoji="0" lang="id-ID" sz="3400" b="0" i="0" u="none" strike="noStrike" cap="none" spc="0" normalizeH="0" baseline="0" dirty="0" smtClean="0">
                <a:ln>
                  <a:noFill/>
                </a:ln>
                <a:solidFill>
                  <a:srgbClr val="000000"/>
                </a:solidFill>
                <a:effectLst/>
                <a:uFillTx/>
                <a:latin typeface="+mn-lt"/>
                <a:ea typeface="+mn-ea"/>
                <a:cs typeface="+mn-cs"/>
                <a:sym typeface="Helvetica Neue"/>
              </a:rPr>
              <a:t>BACKGROUND</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4" name="TextBox 3"/>
          <p:cNvSpPr txBox="1"/>
          <p:nvPr/>
        </p:nvSpPr>
        <p:spPr>
          <a:xfrm>
            <a:off x="7527059" y="2847163"/>
            <a:ext cx="2286000" cy="95422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l" defTabSz="1733930" rtl="0" fontAlgn="auto" latinLnBrk="0" hangingPunct="0">
              <a:lnSpc>
                <a:spcPct val="90000"/>
              </a:lnSpc>
              <a:spcBef>
                <a:spcPts val="3200"/>
              </a:spcBef>
              <a:spcAft>
                <a:spcPts val="0"/>
              </a:spcAft>
              <a:buClrTx/>
              <a:buSzTx/>
              <a:buFontTx/>
              <a:buNone/>
              <a:tabLst/>
            </a:pPr>
            <a:r>
              <a:rPr kumimoji="0" lang="id-ID" sz="3400" b="0" i="0" u="none" strike="noStrike" cap="none" spc="0" normalizeH="0" baseline="0" dirty="0" smtClean="0">
                <a:ln>
                  <a:noFill/>
                </a:ln>
                <a:solidFill>
                  <a:srgbClr val="000000"/>
                </a:solidFill>
                <a:effectLst/>
                <a:uFillTx/>
                <a:latin typeface="+mn-lt"/>
                <a:ea typeface="+mn-ea"/>
                <a:cs typeface="+mn-cs"/>
                <a:sym typeface="Helvetica Neue"/>
              </a:rPr>
              <a:t>ROWING</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5" name="TextBox 4"/>
          <p:cNvSpPr txBox="1"/>
          <p:nvPr/>
        </p:nvSpPr>
        <p:spPr>
          <a:xfrm>
            <a:off x="6487968" y="4219227"/>
            <a:ext cx="4364182" cy="95422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l" defTabSz="1733930" rtl="0" fontAlgn="auto" latinLnBrk="0" hangingPunct="0">
              <a:lnSpc>
                <a:spcPct val="90000"/>
              </a:lnSpc>
              <a:spcBef>
                <a:spcPts val="3200"/>
              </a:spcBef>
              <a:spcAft>
                <a:spcPts val="0"/>
              </a:spcAft>
              <a:buClrTx/>
              <a:buSzTx/>
              <a:buFontTx/>
              <a:buNone/>
              <a:tabLst/>
            </a:pPr>
            <a:r>
              <a:rPr kumimoji="0" lang="id-ID" sz="3400" b="0" i="0" u="none" strike="noStrike" cap="none" spc="0" normalizeH="0" baseline="0" dirty="0" smtClean="0">
                <a:ln>
                  <a:noFill/>
                </a:ln>
                <a:solidFill>
                  <a:srgbClr val="000000"/>
                </a:solidFill>
                <a:effectLst/>
                <a:uFillTx/>
                <a:latin typeface="+mn-lt"/>
                <a:ea typeface="+mn-ea"/>
                <a:cs typeface="+mn-cs"/>
                <a:sym typeface="Helvetica Neue"/>
              </a:rPr>
              <a:t>AEROBIC</a:t>
            </a:r>
            <a:r>
              <a:rPr kumimoji="0" lang="id-ID" sz="3400" b="0" i="0" u="none" strike="noStrike" cap="none" spc="0" normalizeH="0" dirty="0" smtClean="0">
                <a:ln>
                  <a:noFill/>
                </a:ln>
                <a:solidFill>
                  <a:srgbClr val="000000"/>
                </a:solidFill>
                <a:effectLst/>
                <a:uFillTx/>
                <a:latin typeface="+mn-lt"/>
                <a:ea typeface="+mn-ea"/>
                <a:cs typeface="+mn-cs"/>
                <a:sym typeface="Helvetica Neue"/>
              </a:rPr>
              <a:t> POWER</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9" name="TextBox 8"/>
          <p:cNvSpPr txBox="1"/>
          <p:nvPr/>
        </p:nvSpPr>
        <p:spPr>
          <a:xfrm>
            <a:off x="5930900" y="5502475"/>
            <a:ext cx="5104246" cy="95422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l" defTabSz="1733930" rtl="0" fontAlgn="auto" latinLnBrk="0" hangingPunct="0">
              <a:lnSpc>
                <a:spcPct val="90000"/>
              </a:lnSpc>
              <a:spcBef>
                <a:spcPts val="3200"/>
              </a:spcBef>
              <a:spcAft>
                <a:spcPts val="0"/>
              </a:spcAft>
              <a:buClrTx/>
              <a:buSzTx/>
              <a:buFontTx/>
              <a:buNone/>
              <a:tabLst/>
            </a:pPr>
            <a:r>
              <a:rPr lang="id-ID" dirty="0" smtClean="0"/>
              <a:t>FUNCTIONAL TRAINING</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6" name="Down Arrow 5"/>
          <p:cNvSpPr/>
          <p:nvPr/>
        </p:nvSpPr>
        <p:spPr>
          <a:xfrm rot="10800000">
            <a:off x="8146473" y="3910527"/>
            <a:ext cx="673100" cy="547255"/>
          </a:xfrm>
          <a:prstGeom prst="downArrow">
            <a:avLst/>
          </a:prstGeom>
          <a:solidFill>
            <a:schemeClr val="accent1">
              <a:lumMod val="50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id-ID"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1" name="Down Arrow 10"/>
          <p:cNvSpPr/>
          <p:nvPr/>
        </p:nvSpPr>
        <p:spPr>
          <a:xfrm rot="10800000">
            <a:off x="8146473" y="5208519"/>
            <a:ext cx="673100" cy="547255"/>
          </a:xfrm>
          <a:prstGeom prst="downArrow">
            <a:avLst/>
          </a:prstGeom>
          <a:solidFill>
            <a:schemeClr val="accent1">
              <a:lumMod val="50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id-ID"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2" name="TextBox 11"/>
          <p:cNvSpPr txBox="1"/>
          <p:nvPr/>
        </p:nvSpPr>
        <p:spPr>
          <a:xfrm>
            <a:off x="358364" y="6922744"/>
            <a:ext cx="16682727" cy="2034516"/>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r>
              <a:rPr lang="id-ID" sz="2800" dirty="0"/>
              <a:t>Functional training is a training program that combines various functional movements, designed to improve physical fitness parameters in general to increase aerobic power and anaerobic capacity. The advantages of which do not have to use complete weight training equipment and can use simple equipment. </a:t>
            </a:r>
            <a:endParaRPr kumimoji="0" lang="id-ID" sz="2800" b="0" i="0" u="none" strike="noStrike" cap="none" spc="0" normalizeH="0" baseline="0" dirty="0">
              <a:ln>
                <a:noFill/>
              </a:ln>
              <a:solidFill>
                <a:srgbClr val="000000"/>
              </a:solidFill>
              <a:effectLst/>
              <a:uFillTx/>
              <a:sym typeface="Helvetica Neue"/>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8" name="POWER POINT…"/>
          <p:cNvSpPr txBox="1"/>
          <p:nvPr/>
        </p:nvSpPr>
        <p:spPr>
          <a:xfrm>
            <a:off x="474849" y="2092725"/>
            <a:ext cx="6948234"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dirty="0" smtClean="0"/>
              <a:t>LITELATURE  REVIEW</a:t>
            </a:r>
            <a:endParaRPr dirty="0"/>
          </a:p>
        </p:txBody>
      </p:sp>
      <p:sp>
        <p:nvSpPr>
          <p:cNvPr id="3" name="TextBox 2"/>
          <p:cNvSpPr txBox="1"/>
          <p:nvPr/>
        </p:nvSpPr>
        <p:spPr>
          <a:xfrm>
            <a:off x="560475" y="3456624"/>
            <a:ext cx="4917846" cy="377960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R="0" algn="just" defTabSz="1733930" rtl="0" fontAlgn="auto" latinLnBrk="0" hangingPunct="0">
              <a:lnSpc>
                <a:spcPct val="90000"/>
              </a:lnSpc>
              <a:spcBef>
                <a:spcPts val="3200"/>
              </a:spcBef>
              <a:spcAft>
                <a:spcPts val="0"/>
              </a:spcAft>
              <a:buClrTx/>
              <a:buSzTx/>
              <a:tabLst/>
            </a:pPr>
            <a:r>
              <a:rPr kumimoji="0" lang="id-ID" sz="3400" b="0" i="0" u="none" strike="noStrike" cap="none" spc="0" normalizeH="0" baseline="0" dirty="0" smtClean="0">
                <a:ln>
                  <a:noFill/>
                </a:ln>
                <a:solidFill>
                  <a:srgbClr val="000000"/>
                </a:solidFill>
                <a:effectLst/>
                <a:uFillTx/>
                <a:latin typeface="+mn-lt"/>
                <a:ea typeface="+mn-ea"/>
                <a:cs typeface="+mn-cs"/>
                <a:sym typeface="Helvetica Neue"/>
              </a:rPr>
              <a:t>The international</a:t>
            </a:r>
            <a:r>
              <a:rPr kumimoji="0" lang="id-ID" sz="3400" b="0" i="0" u="none" strike="noStrike" cap="none" spc="0" normalizeH="0" dirty="0" smtClean="0">
                <a:ln>
                  <a:noFill/>
                </a:ln>
                <a:solidFill>
                  <a:srgbClr val="000000"/>
                </a:solidFill>
                <a:effectLst/>
                <a:uFillTx/>
                <a:latin typeface="+mn-lt"/>
                <a:ea typeface="+mn-ea"/>
                <a:cs typeface="+mn-cs"/>
                <a:sym typeface="Helvetica Neue"/>
              </a:rPr>
              <a:t> rowing regatta describes rowing as consisting of heavyweight, lightweight class, men’s, women’s, single and team rowers. (Smith &amp; Hopkins, 2012).</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4" name="TextBox 3"/>
          <p:cNvSpPr txBox="1"/>
          <p:nvPr/>
        </p:nvSpPr>
        <p:spPr>
          <a:xfrm>
            <a:off x="2038872" y="2391154"/>
            <a:ext cx="2032662" cy="95422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l" defTabSz="1733930" rtl="0" fontAlgn="auto" latinLnBrk="0" hangingPunct="0">
              <a:lnSpc>
                <a:spcPct val="90000"/>
              </a:lnSpc>
              <a:spcBef>
                <a:spcPts val="3200"/>
              </a:spcBef>
              <a:spcAft>
                <a:spcPts val="0"/>
              </a:spcAft>
              <a:buClrTx/>
              <a:buSzTx/>
              <a:buFontTx/>
              <a:buNone/>
              <a:tabLst/>
            </a:pPr>
            <a:r>
              <a:rPr kumimoji="0" lang="id-ID" sz="3400" b="0" i="0" u="none" strike="noStrike" cap="none" spc="0" normalizeH="0" baseline="0" dirty="0" smtClean="0">
                <a:ln>
                  <a:noFill/>
                </a:ln>
                <a:solidFill>
                  <a:srgbClr val="000000"/>
                </a:solidFill>
                <a:effectLst/>
                <a:uFillTx/>
                <a:latin typeface="+mn-lt"/>
                <a:ea typeface="+mn-ea"/>
                <a:cs typeface="+mn-cs"/>
                <a:sym typeface="Helvetica Neue"/>
              </a:rPr>
              <a:t>ROWING</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8" name="TextBox 7"/>
          <p:cNvSpPr txBox="1"/>
          <p:nvPr/>
        </p:nvSpPr>
        <p:spPr>
          <a:xfrm>
            <a:off x="6305496" y="2391154"/>
            <a:ext cx="3973884" cy="95422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l" defTabSz="1733930" rtl="0" fontAlgn="auto" latinLnBrk="0" hangingPunct="0">
              <a:lnSpc>
                <a:spcPct val="90000"/>
              </a:lnSpc>
              <a:spcBef>
                <a:spcPts val="3200"/>
              </a:spcBef>
              <a:spcAft>
                <a:spcPts val="0"/>
              </a:spcAft>
              <a:buClrTx/>
              <a:buSzTx/>
              <a:buFontTx/>
              <a:buNone/>
              <a:tabLst/>
            </a:pPr>
            <a:r>
              <a:rPr lang="id-ID" dirty="0" smtClean="0"/>
              <a:t>AEROBIC POWER</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9" name="TextBox 8"/>
          <p:cNvSpPr txBox="1"/>
          <p:nvPr/>
        </p:nvSpPr>
        <p:spPr>
          <a:xfrm>
            <a:off x="5934721" y="3345374"/>
            <a:ext cx="4917846" cy="5663202"/>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R="0" algn="just" defTabSz="1733930" rtl="0" fontAlgn="auto" latinLnBrk="0" hangingPunct="0">
              <a:lnSpc>
                <a:spcPct val="90000"/>
              </a:lnSpc>
              <a:spcBef>
                <a:spcPts val="3200"/>
              </a:spcBef>
              <a:spcAft>
                <a:spcPts val="0"/>
              </a:spcAft>
              <a:buClrTx/>
              <a:buSzTx/>
              <a:tabLst/>
            </a:pPr>
            <a:r>
              <a:rPr lang="id-ID" dirty="0" smtClean="0"/>
              <a:t>Rowing races for 6.43 minutes requires 84% of the aerobic energy system. (Nurjaya, 2019b). An athlete’s aerobic ability can be tested using an ergometer / rowing machine which is a rowing simulation. (Concept2).</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10" name="TextBox 9"/>
          <p:cNvSpPr txBox="1"/>
          <p:nvPr/>
        </p:nvSpPr>
        <p:spPr>
          <a:xfrm>
            <a:off x="11311836" y="2391154"/>
            <a:ext cx="5273040" cy="95422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l" defTabSz="1733930" rtl="0" fontAlgn="auto" latinLnBrk="0" hangingPunct="0">
              <a:lnSpc>
                <a:spcPct val="90000"/>
              </a:lnSpc>
              <a:spcBef>
                <a:spcPts val="3200"/>
              </a:spcBef>
              <a:spcAft>
                <a:spcPts val="0"/>
              </a:spcAft>
              <a:buClrTx/>
              <a:buSzTx/>
              <a:buFontTx/>
              <a:buNone/>
              <a:tabLst/>
            </a:pPr>
            <a:r>
              <a:rPr lang="id-ID" dirty="0" smtClean="0"/>
              <a:t>FUNCTIONAL TRAINING</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11" name="TextBox 10"/>
          <p:cNvSpPr txBox="1"/>
          <p:nvPr/>
        </p:nvSpPr>
        <p:spPr>
          <a:xfrm>
            <a:off x="11308968" y="3148602"/>
            <a:ext cx="5467404" cy="6604998"/>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R="0" algn="just" defTabSz="1733930" rtl="0" fontAlgn="auto" latinLnBrk="0" hangingPunct="0">
              <a:lnSpc>
                <a:spcPct val="90000"/>
              </a:lnSpc>
              <a:spcBef>
                <a:spcPts val="3200"/>
              </a:spcBef>
              <a:spcAft>
                <a:spcPts val="0"/>
              </a:spcAft>
              <a:buClrTx/>
              <a:buSzTx/>
              <a:tabLst/>
            </a:pPr>
            <a:r>
              <a:rPr lang="id-ID" dirty="0" smtClean="0"/>
              <a:t>(Feito et al, 2018). Defines that functional training is an exercise programme that incorporates a variety of functional movements and is designed to improved general physical fitness parameters such as (cardiovascular endurance, body compotition, flexibility, etc.) and performance (agility, power, speed, strength).</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Tree>
    <p:extLst>
      <p:ext uri="{BB962C8B-B14F-4D97-AF65-F5344CB8AC3E}">
        <p14:creationId xmlns:p14="http://schemas.microsoft.com/office/powerpoint/2010/main" val="3279372662"/>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8" name="POWER POINT…"/>
          <p:cNvSpPr txBox="1"/>
          <p:nvPr/>
        </p:nvSpPr>
        <p:spPr>
          <a:xfrm>
            <a:off x="474849" y="1751882"/>
            <a:ext cx="2850958"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dirty="0" smtClean="0"/>
              <a:t>METHOD</a:t>
            </a:r>
            <a:endParaRPr dirty="0"/>
          </a:p>
        </p:txBody>
      </p:sp>
      <p:sp>
        <p:nvSpPr>
          <p:cNvPr id="2" name="TextBox 1"/>
          <p:cNvSpPr txBox="1"/>
          <p:nvPr/>
        </p:nvSpPr>
        <p:spPr>
          <a:xfrm>
            <a:off x="457541" y="7006122"/>
            <a:ext cx="7465124" cy="1425119"/>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r>
              <a:rPr lang="id-ID" dirty="0"/>
              <a:t>T</a:t>
            </a:r>
            <a:r>
              <a:rPr lang="id-ID" dirty="0" smtClean="0"/>
              <a:t>he </a:t>
            </a:r>
            <a:r>
              <a:rPr lang="id-ID" dirty="0"/>
              <a:t>instrument used is the 2000 m rowing machine </a:t>
            </a:r>
            <a:r>
              <a:rPr lang="id-ID" dirty="0" smtClean="0"/>
              <a:t>test or ergometer. </a:t>
            </a:r>
            <a:endParaRPr lang="id-ID" dirty="0"/>
          </a:p>
        </p:txBody>
      </p:sp>
      <p:sp>
        <p:nvSpPr>
          <p:cNvPr id="4" name="TextBox 3"/>
          <p:cNvSpPr txBox="1"/>
          <p:nvPr/>
        </p:nvSpPr>
        <p:spPr>
          <a:xfrm>
            <a:off x="405964" y="2854990"/>
            <a:ext cx="7516701" cy="236691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r>
              <a:rPr lang="id-ID" dirty="0"/>
              <a:t>The method used quantitative experiment and the reseacher used one group pre test and post test design for this </a:t>
            </a:r>
            <a:r>
              <a:rPr lang="id-ID" dirty="0" smtClean="0"/>
              <a:t>research.</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5" name="TextBox 4"/>
          <p:cNvSpPr txBox="1"/>
          <p:nvPr/>
        </p:nvSpPr>
        <p:spPr>
          <a:xfrm>
            <a:off x="8298180" y="2759144"/>
            <a:ext cx="8657181" cy="3248182"/>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r>
              <a:rPr kumimoji="0" lang="id-ID" sz="3400" b="0" i="0" u="none" strike="noStrike" cap="none" spc="0" normalizeH="0" baseline="0" dirty="0" smtClean="0">
                <a:ln>
                  <a:noFill/>
                </a:ln>
                <a:solidFill>
                  <a:srgbClr val="000000"/>
                </a:solidFill>
                <a:effectLst/>
                <a:uFillTx/>
                <a:latin typeface="+mn-lt"/>
                <a:ea typeface="+mn-ea"/>
                <a:cs typeface="+mn-cs"/>
                <a:sym typeface="Helvetica Neue"/>
              </a:rPr>
              <a:t>Population </a:t>
            </a:r>
            <a:r>
              <a:rPr lang="id-ID" dirty="0"/>
              <a:t>of all Kabupaten Bandung rowing </a:t>
            </a:r>
            <a:r>
              <a:rPr lang="id-ID" dirty="0" smtClean="0"/>
              <a:t>athletes </a:t>
            </a:r>
            <a:r>
              <a:rPr lang="id-ID" dirty="0"/>
              <a:t>totaling 4 male and 2 female with an age range of 15-21 years old</a:t>
            </a:r>
            <a:r>
              <a:rPr lang="id-ID" dirty="0" smtClean="0"/>
              <a:t>.</a:t>
            </a:r>
          </a:p>
          <a:p>
            <a:pPr algn="just"/>
            <a:r>
              <a:rPr lang="id-ID" dirty="0"/>
              <a:t>The sampling technique is total sampling and a sample of 6 </a:t>
            </a:r>
            <a:r>
              <a:rPr lang="id-ID" dirty="0" smtClean="0"/>
              <a:t>people.</a:t>
            </a:r>
            <a:endParaRPr kumimoji="0" lang="id-ID" sz="3400" b="0" i="0" u="none" strike="noStrike" cap="none" spc="0" normalizeH="0" baseline="0" dirty="0">
              <a:ln>
                <a:noFill/>
              </a:ln>
              <a:solidFill>
                <a:srgbClr val="000000"/>
              </a:solidFill>
              <a:effectLst/>
              <a:uFillTx/>
              <a:latin typeface="+mn-lt"/>
              <a:ea typeface="+mn-ea"/>
              <a:cs typeface="+mn-cs"/>
              <a:sym typeface="Helvetica Neue"/>
            </a:endParaRPr>
          </a:p>
        </p:txBody>
      </p:sp>
      <p:sp>
        <p:nvSpPr>
          <p:cNvPr id="6" name="TextBox 5"/>
          <p:cNvSpPr txBox="1"/>
          <p:nvPr/>
        </p:nvSpPr>
        <p:spPr>
          <a:xfrm>
            <a:off x="8298180" y="7006122"/>
            <a:ext cx="8499647" cy="189601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r>
              <a:rPr lang="id-ID" dirty="0"/>
              <a:t>Statistical tests of normality and hypothesis applied in this study are shapiro wilk and paired sample t test. </a:t>
            </a:r>
          </a:p>
        </p:txBody>
      </p:sp>
      <p:sp>
        <p:nvSpPr>
          <p:cNvPr id="9" name="Rounded Rectangle 8"/>
          <p:cNvSpPr/>
          <p:nvPr/>
        </p:nvSpPr>
        <p:spPr>
          <a:xfrm>
            <a:off x="1858731" y="6527380"/>
            <a:ext cx="4268620" cy="557441"/>
          </a:xfrm>
          <a:prstGeom prst="roundRect">
            <a:avLst/>
          </a:prstGeom>
          <a:solidFill>
            <a:schemeClr val="accent1">
              <a:lumMod val="50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kumimoji="0" lang="id-ID" sz="2800" b="0" i="0" u="none" strike="noStrike" cap="none" spc="0" normalizeH="0" baseline="0" dirty="0" smtClean="0">
                <a:ln>
                  <a:noFill/>
                </a:ln>
                <a:solidFill>
                  <a:srgbClr val="FFFFFF"/>
                </a:solidFill>
                <a:effectLst/>
                <a:uFillTx/>
                <a:latin typeface="Helvetica Neue Medium"/>
                <a:ea typeface="Helvetica Neue Medium"/>
                <a:cs typeface="Helvetica Neue Medium"/>
                <a:sym typeface="Helvetica Neue Medium"/>
              </a:rPr>
              <a:t>Instrumen</a:t>
            </a:r>
            <a:r>
              <a:rPr kumimoji="0" lang="id-ID" sz="2200" b="0" i="0" u="none" strike="noStrike" cap="none" spc="0" normalizeH="0" baseline="0" dirty="0" smtClean="0">
                <a:ln>
                  <a:noFill/>
                </a:ln>
                <a:solidFill>
                  <a:srgbClr val="FFFFFF"/>
                </a:solidFill>
                <a:effectLst/>
                <a:uFillTx/>
                <a:latin typeface="Helvetica Neue Medium"/>
                <a:ea typeface="Helvetica Neue Medium"/>
                <a:cs typeface="Helvetica Neue Medium"/>
                <a:sym typeface="Helvetica Neue Medium"/>
              </a:rPr>
              <a:t>t</a:t>
            </a:r>
          </a:p>
        </p:txBody>
      </p:sp>
      <p:sp>
        <p:nvSpPr>
          <p:cNvPr id="13" name="Rounded Rectangle 12"/>
          <p:cNvSpPr/>
          <p:nvPr/>
        </p:nvSpPr>
        <p:spPr>
          <a:xfrm>
            <a:off x="10048725" y="2399471"/>
            <a:ext cx="5156089" cy="557441"/>
          </a:xfrm>
          <a:prstGeom prst="roundRect">
            <a:avLst/>
          </a:prstGeom>
          <a:solidFill>
            <a:schemeClr val="accent1">
              <a:lumMod val="50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lang="id-ID" sz="2800" dirty="0" smtClean="0">
                <a:solidFill>
                  <a:srgbClr val="FFFFFF"/>
                </a:solidFill>
                <a:latin typeface="Helvetica Neue Medium"/>
                <a:ea typeface="Helvetica Neue Medium"/>
                <a:cs typeface="Helvetica Neue Medium"/>
                <a:sym typeface="Helvetica Neue Medium"/>
              </a:rPr>
              <a:t>Population and Samples</a:t>
            </a:r>
            <a:endParaRPr kumimoji="0" lang="id-ID" sz="2200" b="0" i="0" u="none" strike="noStrike" cap="none" spc="0" normalizeH="0" baseline="0" dirty="0" smtClean="0">
              <a:ln>
                <a:noFill/>
              </a:ln>
              <a:solidFill>
                <a:srgbClr val="FFFFFF"/>
              </a:solidFill>
              <a:effectLst/>
              <a:uFillTx/>
              <a:latin typeface="Helvetica Neue Medium"/>
              <a:ea typeface="Helvetica Neue Medium"/>
              <a:cs typeface="Helvetica Neue Medium"/>
              <a:sym typeface="Helvetica Neue Medium"/>
            </a:endParaRPr>
          </a:p>
        </p:txBody>
      </p:sp>
      <p:sp>
        <p:nvSpPr>
          <p:cNvPr id="14" name="Rounded Rectangle 13"/>
          <p:cNvSpPr/>
          <p:nvPr/>
        </p:nvSpPr>
        <p:spPr>
          <a:xfrm>
            <a:off x="11050106" y="6527380"/>
            <a:ext cx="3851245" cy="557441"/>
          </a:xfrm>
          <a:prstGeom prst="roundRect">
            <a:avLst/>
          </a:prstGeom>
          <a:solidFill>
            <a:schemeClr val="accent1">
              <a:lumMod val="50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lang="id-ID" sz="2800" dirty="0" smtClean="0">
                <a:solidFill>
                  <a:srgbClr val="FFFFFF"/>
                </a:solidFill>
                <a:latin typeface="Helvetica Neue Medium"/>
                <a:ea typeface="Helvetica Neue Medium"/>
                <a:cs typeface="Helvetica Neue Medium"/>
                <a:sym typeface="Helvetica Neue Medium"/>
              </a:rPr>
              <a:t>Statistical test</a:t>
            </a:r>
            <a:endParaRPr kumimoji="0" lang="id-ID" sz="2200" b="0" i="0" u="none" strike="noStrike" cap="none" spc="0" normalizeH="0" baseline="0" dirty="0" smtClean="0">
              <a:ln>
                <a:noFill/>
              </a:ln>
              <a:solidFill>
                <a:srgbClr val="FFFFFF"/>
              </a:solidFill>
              <a:effectLst/>
              <a:uFillTx/>
              <a:latin typeface="Helvetica Neue Medium"/>
              <a:ea typeface="Helvetica Neue Medium"/>
              <a:cs typeface="Helvetica Neue Medium"/>
              <a:sym typeface="Helvetica Neue Medium"/>
            </a:endParaRPr>
          </a:p>
        </p:txBody>
      </p:sp>
      <p:sp>
        <p:nvSpPr>
          <p:cNvPr id="15" name="Rounded Rectangle 14"/>
          <p:cNvSpPr/>
          <p:nvPr/>
        </p:nvSpPr>
        <p:spPr>
          <a:xfrm>
            <a:off x="1785039" y="2494271"/>
            <a:ext cx="4211147" cy="557441"/>
          </a:xfrm>
          <a:prstGeom prst="roundRect">
            <a:avLst/>
          </a:prstGeom>
          <a:solidFill>
            <a:schemeClr val="accent1">
              <a:lumMod val="50000"/>
            </a:schemeClr>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r>
              <a:rPr lang="id-ID" sz="2800" dirty="0" smtClean="0">
                <a:solidFill>
                  <a:srgbClr val="FFFFFF"/>
                </a:solidFill>
                <a:latin typeface="Helvetica Neue Medium"/>
                <a:ea typeface="Helvetica Neue Medium"/>
                <a:cs typeface="Helvetica Neue Medium"/>
                <a:sym typeface="Helvetica Neue Medium"/>
              </a:rPr>
              <a:t>Method</a:t>
            </a:r>
            <a:endParaRPr kumimoji="0" lang="id-ID" sz="2200" b="0" i="0" u="none" strike="noStrike" cap="none" spc="0" normalizeH="0" baseline="0" dirty="0" smtClean="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215232175"/>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8" name="POWER POINT…"/>
          <p:cNvSpPr txBox="1"/>
          <p:nvPr/>
        </p:nvSpPr>
        <p:spPr>
          <a:xfrm>
            <a:off x="6335322" y="861528"/>
            <a:ext cx="2637758"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dirty="0" smtClean="0"/>
              <a:t>RESULT</a:t>
            </a:r>
            <a:endParaRPr dirty="0"/>
          </a:p>
        </p:txBody>
      </p:sp>
      <p:sp>
        <p:nvSpPr>
          <p:cNvPr id="2" name="TextBox 1"/>
          <p:cNvSpPr txBox="1"/>
          <p:nvPr/>
        </p:nvSpPr>
        <p:spPr>
          <a:xfrm>
            <a:off x="474849" y="7610198"/>
            <a:ext cx="16524678" cy="1896017"/>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r>
              <a:rPr lang="id-ID" dirty="0"/>
              <a:t>The results of the study, Aerobic power increased after being given functional </a:t>
            </a:r>
            <a:r>
              <a:rPr lang="id-ID" dirty="0" smtClean="0"/>
              <a:t>training </a:t>
            </a:r>
            <a:r>
              <a:rPr lang="id-ID" dirty="0"/>
              <a:t>based on the results of the rowing machine </a:t>
            </a:r>
            <a:r>
              <a:rPr lang="id-ID" dirty="0" smtClean="0"/>
              <a:t>or ergometer test </a:t>
            </a:r>
            <a:r>
              <a:rPr lang="id-ID" dirty="0"/>
              <a:t>in an average increase of 13 seconds. </a:t>
            </a:r>
          </a:p>
        </p:txBody>
      </p:sp>
      <p:graphicFrame>
        <p:nvGraphicFramePr>
          <p:cNvPr id="7" name="Chart 6"/>
          <p:cNvGraphicFramePr/>
          <p:nvPr>
            <p:extLst>
              <p:ext uri="{D42A27DB-BD31-4B8C-83A1-F6EECF244321}">
                <p14:modId xmlns:p14="http://schemas.microsoft.com/office/powerpoint/2010/main" val="1055022160"/>
              </p:ext>
            </p:extLst>
          </p:nvPr>
        </p:nvGraphicFramePr>
        <p:xfrm>
          <a:off x="474849" y="1851019"/>
          <a:ext cx="9708242" cy="60515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extLst>
              <p:ext uri="{D42A27DB-BD31-4B8C-83A1-F6EECF244321}">
                <p14:modId xmlns:p14="http://schemas.microsoft.com/office/powerpoint/2010/main" val="1194855219"/>
              </p:ext>
            </p:extLst>
          </p:nvPr>
        </p:nvGraphicFramePr>
        <p:xfrm>
          <a:off x="11087588" y="1817268"/>
          <a:ext cx="5007441" cy="608531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19398787"/>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8" name="POWER POINT…"/>
          <p:cNvSpPr txBox="1"/>
          <p:nvPr/>
        </p:nvSpPr>
        <p:spPr>
          <a:xfrm>
            <a:off x="474848" y="2384905"/>
            <a:ext cx="4064431"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dirty="0" smtClean="0"/>
              <a:t>DISCUSSION</a:t>
            </a:r>
            <a:endParaRPr dirty="0"/>
          </a:p>
        </p:txBody>
      </p:sp>
      <p:sp>
        <p:nvSpPr>
          <p:cNvPr id="2" name="TextBox 1"/>
          <p:cNvSpPr txBox="1"/>
          <p:nvPr/>
        </p:nvSpPr>
        <p:spPr>
          <a:xfrm>
            <a:off x="474848" y="3825116"/>
            <a:ext cx="16566243" cy="3308711"/>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r>
              <a:rPr lang="id-ID" dirty="0" smtClean="0"/>
              <a:t>	The </a:t>
            </a:r>
            <a:r>
              <a:rPr lang="id-ID" dirty="0"/>
              <a:t>main benefit of </a:t>
            </a:r>
            <a:r>
              <a:rPr lang="id-ID" dirty="0" smtClean="0"/>
              <a:t>functional training </a:t>
            </a:r>
            <a:r>
              <a:rPr lang="id-ID" dirty="0"/>
              <a:t>is that it can stimulate various body systems, with the potential to increase aerobic power and anaerobic capacity, as well as muscular endurance, strength, and power, while having a positive impact on body composition and work capacity. (Crawford et al., 2018). </a:t>
            </a:r>
            <a:r>
              <a:rPr lang="id-ID" dirty="0" smtClean="0"/>
              <a:t>Evident from the result of ergometer test and statistical test that have been carried out there is a significant increase.</a:t>
            </a:r>
            <a:endParaRPr lang="id-ID" dirty="0"/>
          </a:p>
        </p:txBody>
      </p:sp>
    </p:spTree>
    <p:extLst>
      <p:ext uri="{BB962C8B-B14F-4D97-AF65-F5344CB8AC3E}">
        <p14:creationId xmlns:p14="http://schemas.microsoft.com/office/powerpoint/2010/main" val="399903265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8" name="POWER POINT…"/>
          <p:cNvSpPr txBox="1"/>
          <p:nvPr/>
        </p:nvSpPr>
        <p:spPr>
          <a:xfrm>
            <a:off x="474849" y="2755665"/>
            <a:ext cx="4383429"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dirty="0" smtClean="0"/>
              <a:t>CONCLUSION</a:t>
            </a:r>
            <a:endParaRPr dirty="0"/>
          </a:p>
        </p:txBody>
      </p:sp>
      <p:sp>
        <p:nvSpPr>
          <p:cNvPr id="2" name="TextBox 1"/>
          <p:cNvSpPr txBox="1"/>
          <p:nvPr/>
        </p:nvSpPr>
        <p:spPr>
          <a:xfrm>
            <a:off x="474849" y="4334116"/>
            <a:ext cx="16441551" cy="236691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r>
              <a:rPr lang="id-ID" dirty="0"/>
              <a:t>The conclusion that is an effect of functional training on increasing aerobic power in rowing athletes, so functional training can be used to increase aerobic </a:t>
            </a:r>
            <a:r>
              <a:rPr lang="id-ID" dirty="0" smtClean="0"/>
              <a:t>power for the athletes </a:t>
            </a:r>
            <a:r>
              <a:rPr lang="id-ID" dirty="0"/>
              <a:t>so that it can make a reference to variations in training </a:t>
            </a:r>
            <a:r>
              <a:rPr lang="id-ID" dirty="0" smtClean="0"/>
              <a:t>methods </a:t>
            </a:r>
            <a:r>
              <a:rPr lang="id-ID" dirty="0"/>
              <a:t>besides weight training</a:t>
            </a:r>
            <a:r>
              <a:rPr lang="id-ID" dirty="0" smtClean="0"/>
              <a:t> </a:t>
            </a:r>
            <a:r>
              <a:rPr lang="id-ID" dirty="0"/>
              <a:t>to increase aerobic power </a:t>
            </a:r>
            <a:r>
              <a:rPr lang="id-ID" dirty="0" smtClean="0"/>
              <a:t>in </a:t>
            </a:r>
            <a:r>
              <a:rPr lang="id-ID" dirty="0"/>
              <a:t>rowing </a:t>
            </a:r>
            <a:r>
              <a:rPr lang="id-ID" dirty="0" smtClean="0"/>
              <a:t>sports </a:t>
            </a:r>
            <a:r>
              <a:rPr lang="id-ID" dirty="0"/>
              <a:t>Kabupaten Bandung.</a:t>
            </a:r>
          </a:p>
        </p:txBody>
      </p:sp>
    </p:spTree>
    <p:extLst>
      <p:ext uri="{BB962C8B-B14F-4D97-AF65-F5344CB8AC3E}">
        <p14:creationId xmlns:p14="http://schemas.microsoft.com/office/powerpoint/2010/main" val="863177012"/>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extLst/>
          </a:blip>
          <a:stretch>
            <a:fillRect/>
          </a:stretch>
        </p:blipFill>
        <p:spPr>
          <a:xfrm>
            <a:off x="0" y="0"/>
            <a:ext cx="17348200" cy="9753600"/>
          </a:xfrm>
          <a:prstGeom prst="rect">
            <a:avLst/>
          </a:prstGeom>
          <a:ln w="3175">
            <a:miter lim="400000"/>
          </a:ln>
        </p:spPr>
      </p:pic>
      <p:sp>
        <p:nvSpPr>
          <p:cNvPr id="178" name="POWER POINT…"/>
          <p:cNvSpPr txBox="1"/>
          <p:nvPr/>
        </p:nvSpPr>
        <p:spPr>
          <a:xfrm>
            <a:off x="474849" y="2092725"/>
            <a:ext cx="4457167" cy="449723"/>
          </a:xfrm>
          <a:prstGeom prst="rect">
            <a:avLst/>
          </a:prstGeom>
          <a:ln w="3175">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36124" tIns="36124" rIns="36124" bIns="36124" anchor="ctr">
            <a:spAutoFit/>
          </a:bodyPr>
          <a:lstStyle/>
          <a:p>
            <a:pPr>
              <a:lnSpc>
                <a:spcPct val="40000"/>
              </a:lnSpc>
              <a:defRPr sz="5000" b="1"/>
            </a:pPr>
            <a:r>
              <a:rPr dirty="0" smtClean="0"/>
              <a:t>REFERENCES</a:t>
            </a:r>
            <a:endParaRPr dirty="0"/>
          </a:p>
        </p:txBody>
      </p:sp>
      <p:sp>
        <p:nvSpPr>
          <p:cNvPr id="2" name="TextBox 1"/>
          <p:cNvSpPr txBox="1"/>
          <p:nvPr/>
        </p:nvSpPr>
        <p:spPr>
          <a:xfrm>
            <a:off x="453324" y="2847843"/>
            <a:ext cx="16441551" cy="6228485"/>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lnSpc>
                <a:spcPct val="100000"/>
              </a:lnSpc>
            </a:pPr>
            <a:r>
              <a:rPr lang="tr-TR" sz="2000" dirty="0"/>
              <a:t>Crawford, D., Drake, N., Carper, M., DeBlauw, J., &amp; Heinrich, K. (2018). Are Changes in Physical Work Capacity Induced by High-Intensity Functional Training Related to Changes in Associated Physiologic Measures? </a:t>
            </a:r>
            <a:r>
              <a:rPr lang="tr-TR" sz="2000" i="1" dirty="0"/>
              <a:t>Sports</a:t>
            </a:r>
            <a:r>
              <a:rPr lang="tr-TR" sz="2000" dirty="0"/>
              <a:t>, </a:t>
            </a:r>
            <a:r>
              <a:rPr lang="tr-TR" sz="2000" i="1" dirty="0"/>
              <a:t>6</a:t>
            </a:r>
            <a:r>
              <a:rPr lang="tr-TR" sz="2000" dirty="0"/>
              <a:t>(2), 26. </a:t>
            </a:r>
            <a:r>
              <a:rPr lang="tr-TR" sz="2000" dirty="0">
                <a:hlinkClick r:id="rId3"/>
              </a:rPr>
              <a:t>https://</a:t>
            </a:r>
            <a:r>
              <a:rPr lang="tr-TR" sz="2000" dirty="0" smtClean="0">
                <a:hlinkClick r:id="rId3"/>
              </a:rPr>
              <a:t>doi.org/10.3390/sports6020026</a:t>
            </a:r>
            <a:endParaRPr lang="id-ID" sz="2000" dirty="0" smtClean="0"/>
          </a:p>
          <a:p>
            <a:pPr algn="just">
              <a:lnSpc>
                <a:spcPct val="100000"/>
              </a:lnSpc>
            </a:pPr>
            <a:r>
              <a:rPr lang="en-US" sz="2000" dirty="0"/>
              <a:t>Concept2 </a:t>
            </a:r>
            <a:r>
              <a:rPr lang="en-US" sz="2000" dirty="0" err="1"/>
              <a:t>n.d.</a:t>
            </a:r>
            <a:r>
              <a:rPr lang="en-US" sz="2000" dirty="0"/>
              <a:t> </a:t>
            </a:r>
            <a:r>
              <a:rPr lang="en-US" sz="2000" i="1" dirty="0"/>
              <a:t>The Biomechanics of Rowing</a:t>
            </a:r>
            <a:r>
              <a:rPr lang="en-US" sz="2000" dirty="0"/>
              <a:t>. </a:t>
            </a:r>
            <a:r>
              <a:rPr lang="en-US" sz="2000" dirty="0" err="1"/>
              <a:t>Tersedia</a:t>
            </a:r>
            <a:r>
              <a:rPr lang="en-US" sz="2000" dirty="0"/>
              <a:t> di www.concept2.com</a:t>
            </a:r>
            <a:r>
              <a:rPr lang="en-US" sz="2000" dirty="0" smtClean="0"/>
              <a:t>.</a:t>
            </a:r>
            <a:endParaRPr lang="id-ID" sz="2000" dirty="0" smtClean="0"/>
          </a:p>
          <a:p>
            <a:pPr algn="just">
              <a:lnSpc>
                <a:spcPct val="100000"/>
              </a:lnSpc>
            </a:pPr>
            <a:r>
              <a:rPr lang="tr-TR" sz="2000" dirty="0"/>
              <a:t>Feito, Y., Heinrich, K., Butcher, S., &amp; Poston, W. (2018). High-Intensity Functional Training (HIFT): Definition and Research Implications for Improved </a:t>
            </a:r>
            <a:r>
              <a:rPr lang="tr-TR" sz="2000" dirty="0" smtClean="0"/>
              <a:t>Fitness</a:t>
            </a:r>
            <a:r>
              <a:rPr lang="id-ID" sz="2000" dirty="0" smtClean="0"/>
              <a:t>. </a:t>
            </a:r>
            <a:r>
              <a:rPr lang="tr-TR" sz="2000" i="1" dirty="0"/>
              <a:t>Sports</a:t>
            </a:r>
            <a:r>
              <a:rPr lang="tr-TR" sz="2000" dirty="0"/>
              <a:t>, </a:t>
            </a:r>
            <a:r>
              <a:rPr lang="tr-TR" sz="2000" i="1" dirty="0"/>
              <a:t>6</a:t>
            </a:r>
            <a:r>
              <a:rPr lang="tr-TR" sz="2000" dirty="0"/>
              <a:t>(3), 76. https://doi.org/10.3390/sports6030076</a:t>
            </a:r>
            <a:endParaRPr lang="id-ID" sz="2000" dirty="0"/>
          </a:p>
          <a:p>
            <a:pPr algn="just">
              <a:lnSpc>
                <a:spcPct val="100000"/>
              </a:lnSpc>
            </a:pPr>
            <a:r>
              <a:rPr lang="tr-TR" sz="2000" dirty="0"/>
              <a:t>Nurjaya, D. R. (2019). Perbandingan Latihan Plyometric Jump to Box dan Knee Tuck Jump terhadap Peningkatan Muscle Power pada Atlet Dayung Rowing. </a:t>
            </a:r>
            <a:r>
              <a:rPr lang="tr-TR" sz="2000" i="1" dirty="0"/>
              <a:t>Jurnal Kepelatihan Olahraga</a:t>
            </a:r>
            <a:r>
              <a:rPr lang="tr-TR" sz="2000" dirty="0"/>
              <a:t>, </a:t>
            </a:r>
            <a:r>
              <a:rPr lang="tr-TR" sz="2000" i="1" dirty="0"/>
              <a:t>11</a:t>
            </a:r>
            <a:r>
              <a:rPr lang="tr-TR" sz="2000" dirty="0"/>
              <a:t>(1), 68–76. https://doi.org/10.17509/jko-upi.v11i1.16828</a:t>
            </a:r>
            <a:endParaRPr lang="id-ID" sz="2000" dirty="0"/>
          </a:p>
          <a:p>
            <a:pPr algn="just">
              <a:lnSpc>
                <a:spcPct val="100000"/>
              </a:lnSpc>
            </a:pPr>
            <a:r>
              <a:rPr lang="tr-TR" sz="2000" dirty="0"/>
              <a:t>Nurjaya, D. R., &amp; Rusdiana, A. M. A. (2019). Prediction of 2000 Meters Indoor Rowing Performance Using a 100 Meters Sprint, 60 Second Sprint and 6000 Meter Test. </a:t>
            </a:r>
            <a:r>
              <a:rPr lang="tr-TR" sz="2000" i="1" dirty="0"/>
              <a:t>Proceedings of the 3rd International Conference on Sport Science, Health, and Physical Education (ICSSHPE 2018)</a:t>
            </a:r>
            <a:r>
              <a:rPr lang="tr-TR" sz="2000" dirty="0"/>
              <a:t>, </a:t>
            </a:r>
            <a:r>
              <a:rPr lang="tr-TR" sz="2000" i="1" dirty="0"/>
              <a:t>11</a:t>
            </a:r>
            <a:r>
              <a:rPr lang="tr-TR" sz="2000" dirty="0"/>
              <a:t>(Icsshpe 2018), 316–321. </a:t>
            </a:r>
            <a:r>
              <a:rPr lang="tr-TR" sz="2000" dirty="0">
                <a:hlinkClick r:id="rId4"/>
              </a:rPr>
              <a:t>https://</a:t>
            </a:r>
            <a:r>
              <a:rPr lang="tr-TR" sz="2000" dirty="0" smtClean="0">
                <a:hlinkClick r:id="rId4"/>
              </a:rPr>
              <a:t>doi.org/10.2991/icsshpe-18.2019.89</a:t>
            </a:r>
            <a:endParaRPr lang="id-ID" sz="2000" dirty="0" smtClean="0"/>
          </a:p>
          <a:p>
            <a:pPr algn="just">
              <a:lnSpc>
                <a:spcPct val="100000"/>
              </a:lnSpc>
            </a:pPr>
            <a:r>
              <a:rPr lang="en-US" sz="2000" dirty="0"/>
              <a:t>Smith, T.B. &amp; Hopkins, W.G. 2012. </a:t>
            </a:r>
            <a:r>
              <a:rPr lang="en-US" sz="2000" i="1" dirty="0"/>
              <a:t>Measures of Rowing Performance. Sports Medicine,</a:t>
            </a:r>
            <a:r>
              <a:rPr lang="en-US" sz="2000" dirty="0"/>
              <a:t> 42(4): 343–358. </a:t>
            </a:r>
            <a:r>
              <a:rPr lang="en-US" sz="2000" dirty="0" err="1"/>
              <a:t>Tersedia</a:t>
            </a:r>
            <a:r>
              <a:rPr lang="en-US" sz="2000" dirty="0"/>
              <a:t> di http://link.springer.com/10.2165/11597230-000000000-00000</a:t>
            </a:r>
            <a:r>
              <a:rPr lang="en-US" sz="2000" dirty="0" smtClean="0"/>
              <a:t>.</a:t>
            </a:r>
            <a:endParaRPr lang="id-ID" sz="2000" dirty="0"/>
          </a:p>
        </p:txBody>
      </p:sp>
    </p:spTree>
    <p:extLst>
      <p:ext uri="{BB962C8B-B14F-4D97-AF65-F5344CB8AC3E}">
        <p14:creationId xmlns:p14="http://schemas.microsoft.com/office/powerpoint/2010/main" val="3441216986"/>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1562</TotalTime>
  <Words>692</Words>
  <Application>Microsoft Office PowerPoint</Application>
  <PresentationFormat>Custom</PresentationFormat>
  <Paragraphs>42</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Helvetica Neue</vt:lpstr>
      <vt:lpstr>Helvetica Neue Medium</vt:lpstr>
      <vt:lpstr>21_BasicWhite</vt:lpstr>
      <vt:lpstr>THE EFFECT OF FUNCTIONAL TRAINING ON INCREASING AEROBIC POWER IN ROWING ATHLETE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EFFECT OF FUNCTIONAL TRAINING ON INCREASING AEROBIC POWER IN ROWING ATHLETE</dc:title>
  <cp:lastModifiedBy>Windows User</cp:lastModifiedBy>
  <cp:revision>29</cp:revision>
  <dcterms:modified xsi:type="dcterms:W3CDTF">2024-08-04T15:17:17Z</dcterms:modified>
</cp:coreProperties>
</file>