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60" r:id="rId5"/>
    <p:sldId id="259" r:id="rId6"/>
    <p:sldId id="261" r:id="rId7"/>
    <p:sldId id="262" r:id="rId8"/>
    <p:sldId id="263" r:id="rId9"/>
    <p:sldId id="264" r:id="rId10"/>
    <p:sldId id="265" r:id="rId11"/>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88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D" dirty="0"/>
          </a:p>
        </p:txBody>
      </p:sp>
    </p:spTree>
    <p:extLst>
      <p:ext uri="{BB962C8B-B14F-4D97-AF65-F5344CB8AC3E}">
        <p14:creationId xmlns:p14="http://schemas.microsoft.com/office/powerpoint/2010/main" val="3349896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D" dirty="0"/>
          </a:p>
        </p:txBody>
      </p:sp>
    </p:spTree>
    <p:extLst>
      <p:ext uri="{BB962C8B-B14F-4D97-AF65-F5344CB8AC3E}">
        <p14:creationId xmlns:p14="http://schemas.microsoft.com/office/powerpoint/2010/main" val="3557271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D" dirty="0"/>
          </a:p>
        </p:txBody>
      </p:sp>
    </p:spTree>
    <p:extLst>
      <p:ext uri="{BB962C8B-B14F-4D97-AF65-F5344CB8AC3E}">
        <p14:creationId xmlns:p14="http://schemas.microsoft.com/office/powerpoint/2010/main" val="1154416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817598" y="-921174"/>
            <a:ext cx="19019520" cy="11391242"/>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862188" y="5066453"/>
            <a:ext cx="15623824" cy="3305387"/>
          </a:xfrm>
          <a:prstGeom prst="rect">
            <a:avLst/>
          </a:prstGeom>
        </p:spPr>
        <p:txBody>
          <a:bodyPr anchor="b"/>
          <a:lstStyle>
            <a:lvl1pPr>
              <a:defRPr sz="8200" spc="-164"/>
            </a:lvl1pPr>
          </a:lstStyle>
          <a:p>
            <a:r>
              <a:t>Presentation Title</a:t>
            </a:r>
          </a:p>
        </p:txBody>
      </p:sp>
      <p:sp>
        <p:nvSpPr>
          <p:cNvPr id="23" name="Author and Date"/>
          <p:cNvSpPr txBox="1">
            <a:spLocks noGrp="1"/>
          </p:cNvSpPr>
          <p:nvPr>
            <p:ph type="body" sz="quarter" idx="22" hasCustomPrompt="1"/>
          </p:nvPr>
        </p:nvSpPr>
        <p:spPr>
          <a:xfrm>
            <a:off x="863035" y="786586"/>
            <a:ext cx="15622131" cy="452964"/>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24" name="Body Level One…"/>
          <p:cNvSpPr txBox="1">
            <a:spLocks noGrp="1"/>
          </p:cNvSpPr>
          <p:nvPr>
            <p:ph type="body" sz="quarter" idx="1" hasCustomPrompt="1"/>
          </p:nvPr>
        </p:nvSpPr>
        <p:spPr>
          <a:xfrm>
            <a:off x="862188" y="8255936"/>
            <a:ext cx="15623824" cy="79427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7807113" y="-144498"/>
            <a:ext cx="8636330" cy="10051627"/>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862188" y="903111"/>
            <a:ext cx="6953957" cy="4182950"/>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862188" y="5020854"/>
            <a:ext cx="6953957" cy="382963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598775" y="8433680"/>
            <a:ext cx="15623824" cy="45296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lang="en-US" dirty="0"/>
              <a:t>Malang State University</a:t>
            </a:r>
            <a:endParaRPr dirty="0"/>
          </a:p>
        </p:txBody>
      </p:sp>
      <p:sp>
        <p:nvSpPr>
          <p:cNvPr id="173" name="YOUR TITLE…"/>
          <p:cNvSpPr txBox="1">
            <a:spLocks noGrp="1"/>
          </p:cNvSpPr>
          <p:nvPr>
            <p:ph type="ctrTitle"/>
          </p:nvPr>
        </p:nvSpPr>
        <p:spPr>
          <a:xfrm>
            <a:off x="602440" y="2569064"/>
            <a:ext cx="16745760" cy="3305388"/>
          </a:xfrm>
          <a:prstGeom prst="rect">
            <a:avLst/>
          </a:prstGeom>
        </p:spPr>
        <p:txBody>
          <a:bodyPr>
            <a:normAutofit fontScale="90000"/>
          </a:bodyPr>
          <a:lstStyle/>
          <a:p>
            <a:r>
              <a:rPr lang="en-US" dirty="0"/>
              <a:t>A DESCRIPTIVE KUALITATIVE STUDY ON NEWS COVERAGE KANJURUHAN EVENTS ON INTERNET MEDIA IN OCTOBER 2022</a:t>
            </a:r>
            <a:endParaRPr dirty="0"/>
          </a:p>
        </p:txBody>
      </p:sp>
      <p:sp>
        <p:nvSpPr>
          <p:cNvPr id="174" name="YOUR NAME"/>
          <p:cNvSpPr txBox="1">
            <a:spLocks noGrp="1"/>
          </p:cNvSpPr>
          <p:nvPr>
            <p:ph type="subTitle" sz="quarter" idx="1"/>
          </p:nvPr>
        </p:nvSpPr>
        <p:spPr>
          <a:xfrm>
            <a:off x="598776" y="5874451"/>
            <a:ext cx="15623824" cy="1354667"/>
          </a:xfrm>
          <a:prstGeom prst="rect">
            <a:avLst/>
          </a:prstGeom>
        </p:spPr>
        <p:txBody>
          <a:bodyPr/>
          <a:lstStyle>
            <a:lvl1pPr>
              <a:defRPr b="0"/>
            </a:lvl1pPr>
          </a:lstStyle>
          <a:p>
            <a:r>
              <a:rPr lang="en-US" dirty="0"/>
              <a:t>Sri Wulandari</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3"/>
          <a:stretch>
            <a:fillRect/>
          </a:stretch>
        </p:blipFill>
        <p:spPr>
          <a:xfrm>
            <a:off x="-2" y="0"/>
            <a:ext cx="17348202" cy="9753601"/>
          </a:xfrm>
          <a:prstGeom prst="rect">
            <a:avLst/>
          </a:prstGeom>
          <a:solidFill>
            <a:schemeClr val="bg1"/>
          </a:solidFill>
          <a:ln w="3175">
            <a:miter lim="400000"/>
          </a:ln>
        </p:spPr>
      </p:pic>
      <p:sp>
        <p:nvSpPr>
          <p:cNvPr id="3" name="Text Placeholder 2">
            <a:extLst>
              <a:ext uri="{FF2B5EF4-FFF2-40B4-BE49-F238E27FC236}">
                <a16:creationId xmlns:a16="http://schemas.microsoft.com/office/drawing/2014/main" id="{E524B27E-82B6-A4AE-EEEF-D1109A982BA6}"/>
              </a:ext>
            </a:extLst>
          </p:cNvPr>
          <p:cNvSpPr>
            <a:spLocks noGrp="1"/>
          </p:cNvSpPr>
          <p:nvPr>
            <p:ph type="body" sz="quarter" idx="21"/>
          </p:nvPr>
        </p:nvSpPr>
        <p:spPr>
          <a:xfrm>
            <a:off x="644527" y="9186621"/>
            <a:ext cx="15623824" cy="452963"/>
          </a:xfrm>
        </p:spPr>
        <p:txBody>
          <a:bodyPr>
            <a:normAutofit lnSpcReduction="10000"/>
          </a:bodyPr>
          <a:lstStyle/>
          <a:p>
            <a:r>
              <a:rPr lang="en-US" dirty="0"/>
              <a:t>Sri Wulandari – August 08</a:t>
            </a:r>
            <a:r>
              <a:rPr lang="en-US" sz="2800" baseline="30000" dirty="0"/>
              <a:t>th</a:t>
            </a:r>
            <a:r>
              <a:rPr lang="en-US" sz="2800" dirty="0"/>
              <a:t> 2024</a:t>
            </a:r>
            <a:endParaRPr lang="en-ID" dirty="0"/>
          </a:p>
        </p:txBody>
      </p:sp>
      <p:grpSp>
        <p:nvGrpSpPr>
          <p:cNvPr id="5" name="Group 2">
            <a:extLst>
              <a:ext uri="{FF2B5EF4-FFF2-40B4-BE49-F238E27FC236}">
                <a16:creationId xmlns:a16="http://schemas.microsoft.com/office/drawing/2014/main" id="{96F9E690-C27B-769D-F927-6AA65A505537}"/>
              </a:ext>
            </a:extLst>
          </p:cNvPr>
          <p:cNvGrpSpPr/>
          <p:nvPr/>
        </p:nvGrpSpPr>
        <p:grpSpPr>
          <a:xfrm>
            <a:off x="838053" y="2292145"/>
            <a:ext cx="14592243" cy="1203619"/>
            <a:chOff x="0" y="0"/>
            <a:chExt cx="3843224" cy="317003"/>
          </a:xfrm>
          <a:solidFill>
            <a:srgbClr val="C00000"/>
          </a:solidFill>
        </p:grpSpPr>
        <p:sp>
          <p:nvSpPr>
            <p:cNvPr id="6" name="Freeform 3">
              <a:extLst>
                <a:ext uri="{FF2B5EF4-FFF2-40B4-BE49-F238E27FC236}">
                  <a16:creationId xmlns:a16="http://schemas.microsoft.com/office/drawing/2014/main" id="{558CEB5A-EF2F-B93E-ACB8-2CB836A59C91}"/>
                </a:ext>
              </a:extLst>
            </p:cNvPr>
            <p:cNvSpPr/>
            <p:nvPr/>
          </p:nvSpPr>
          <p:spPr>
            <a:xfrm>
              <a:off x="0" y="0"/>
              <a:ext cx="3843224" cy="317003"/>
            </a:xfrm>
            <a:custGeom>
              <a:avLst/>
              <a:gdLst/>
              <a:ahLst/>
              <a:cxnLst/>
              <a:rect l="l" t="t" r="r" b="b"/>
              <a:pathLst>
                <a:path w="3843224" h="317003">
                  <a:moveTo>
                    <a:pt x="0" y="0"/>
                  </a:moveTo>
                  <a:lnTo>
                    <a:pt x="3843224" y="0"/>
                  </a:lnTo>
                  <a:lnTo>
                    <a:pt x="3843224" y="317003"/>
                  </a:lnTo>
                  <a:lnTo>
                    <a:pt x="0" y="317003"/>
                  </a:lnTo>
                  <a:close/>
                </a:path>
              </a:pathLst>
            </a:custGeom>
            <a:grpFill/>
          </p:spPr>
        </p:sp>
        <p:sp>
          <p:nvSpPr>
            <p:cNvPr id="10" name="TextBox 4">
              <a:extLst>
                <a:ext uri="{FF2B5EF4-FFF2-40B4-BE49-F238E27FC236}">
                  <a16:creationId xmlns:a16="http://schemas.microsoft.com/office/drawing/2014/main" id="{350751E6-ACB7-B2E9-94BD-6CD9FB0D701C}"/>
                </a:ext>
              </a:extLst>
            </p:cNvPr>
            <p:cNvSpPr txBox="1"/>
            <p:nvPr/>
          </p:nvSpPr>
          <p:spPr>
            <a:xfrm>
              <a:off x="0" y="-38100"/>
              <a:ext cx="3843224" cy="355103"/>
            </a:xfrm>
            <a:prstGeom prst="rect">
              <a:avLst/>
            </a:prstGeom>
            <a:grpFill/>
          </p:spPr>
          <p:txBody>
            <a:bodyPr lIns="50800" tIns="50800" rIns="50800" bIns="50800" rtlCol="0" anchor="ctr"/>
            <a:lstStyle/>
            <a:p>
              <a:pPr algn="ctr">
                <a:lnSpc>
                  <a:spcPts val="2659"/>
                </a:lnSpc>
              </a:pPr>
              <a:endParaRPr/>
            </a:p>
          </p:txBody>
        </p:sp>
      </p:grpSp>
      <p:sp>
        <p:nvSpPr>
          <p:cNvPr id="20" name="TextBox 19">
            <a:extLst>
              <a:ext uri="{FF2B5EF4-FFF2-40B4-BE49-F238E27FC236}">
                <a16:creationId xmlns:a16="http://schemas.microsoft.com/office/drawing/2014/main" id="{B9D1D25E-C5F9-3C6D-956E-636BE9E9722B}"/>
              </a:ext>
            </a:extLst>
          </p:cNvPr>
          <p:cNvSpPr txBox="1"/>
          <p:nvPr/>
        </p:nvSpPr>
        <p:spPr>
          <a:xfrm>
            <a:off x="2081254" y="2440625"/>
            <a:ext cx="11420334" cy="90665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lvl="0" indent="0" algn="ctr">
              <a:lnSpc>
                <a:spcPts val="6600"/>
              </a:lnSpc>
              <a:spcBef>
                <a:spcPct val="0"/>
              </a:spcBef>
            </a:pPr>
            <a:r>
              <a:rPr lang="en-US" sz="5000" spc="300" dirty="0">
                <a:solidFill>
                  <a:srgbClr val="FFFFFF"/>
                </a:solidFill>
                <a:latin typeface="Poppins Bold"/>
              </a:rPr>
              <a:t>CONCLUTION </a:t>
            </a:r>
          </a:p>
        </p:txBody>
      </p:sp>
      <p:sp>
        <p:nvSpPr>
          <p:cNvPr id="2" name="Rectangle 1">
            <a:extLst>
              <a:ext uri="{FF2B5EF4-FFF2-40B4-BE49-F238E27FC236}">
                <a16:creationId xmlns:a16="http://schemas.microsoft.com/office/drawing/2014/main" id="{C9E2452D-97D8-527B-58B9-566473D7BDDA}"/>
              </a:ext>
            </a:extLst>
          </p:cNvPr>
          <p:cNvSpPr>
            <a:spLocks noChangeArrowheads="1"/>
          </p:cNvSpPr>
          <p:nvPr/>
        </p:nvSpPr>
        <p:spPr bwMode="auto">
          <a:xfrm>
            <a:off x="1275771" y="3907535"/>
            <a:ext cx="13716806" cy="3949815"/>
          </a:xfrm>
          <a:prstGeom prst="rect">
            <a:avLst/>
          </a:prstGeom>
          <a:solidFill>
            <a:schemeClr val="bg1"/>
          </a:solidFill>
          <a:ln>
            <a:noFill/>
          </a:ln>
          <a:effectLst/>
        </p:spPr>
        <p:txBody>
          <a:bodyPr vert="horz" wrap="square" lIns="0" tIns="-25392" rIns="0" bIns="-2539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Based on the results of the research that has been carried out and the results and discussions described above regarding the reporting of the </a:t>
            </a:r>
            <a:r>
              <a:rPr kumimoji="0" lang="en-US" altLang="en-US" sz="26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Kanjuruhan</a:t>
            </a:r>
            <a:r>
              <a:rPr kumimoji="0" lang="en-US" altLang="en-US" sz="2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incident on the internet media in October 2022, the results obtained are that in 2 news portals, namely Detik.com and CNN Indonesia. In the news portal Detik.com, a total of 317 reports were found, many of which were about "Statements from several parties", namely a total of 219 reports released and in the daily news the most were released on October 3 2022 with a total of 61 reports. Meanwhile, on the CNN Indonesia portal, a total of 920 news reports were obtained, most of which were included in "Response from several parties", namely with a total of 234 reports released and in the daily news the most was released on October 3 2022 with a total of 122 reports. From the data obtained, it can be seen that the news about the </a:t>
            </a:r>
            <a:r>
              <a:rPr kumimoji="0" lang="en-US" altLang="en-US" sz="26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Kanjuruhan</a:t>
            </a:r>
            <a:r>
              <a:rPr kumimoji="0" lang="en-US" altLang="en-US" sz="2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incident has been reported chronologically. </a:t>
            </a:r>
          </a:p>
        </p:txBody>
      </p:sp>
    </p:spTree>
    <p:extLst>
      <p:ext uri="{BB962C8B-B14F-4D97-AF65-F5344CB8AC3E}">
        <p14:creationId xmlns:p14="http://schemas.microsoft.com/office/powerpoint/2010/main" val="15498447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solidFill>
            <a:schemeClr val="bg1"/>
          </a:solidFill>
          <a:ln w="3175">
            <a:miter lim="400000"/>
          </a:ln>
        </p:spPr>
      </p:pic>
      <p:sp>
        <p:nvSpPr>
          <p:cNvPr id="3" name="Text Placeholder 2">
            <a:extLst>
              <a:ext uri="{FF2B5EF4-FFF2-40B4-BE49-F238E27FC236}">
                <a16:creationId xmlns:a16="http://schemas.microsoft.com/office/drawing/2014/main" id="{E524B27E-82B6-A4AE-EEEF-D1109A982BA6}"/>
              </a:ext>
            </a:extLst>
          </p:cNvPr>
          <p:cNvSpPr>
            <a:spLocks noGrp="1"/>
          </p:cNvSpPr>
          <p:nvPr>
            <p:ph type="body" sz="quarter" idx="21"/>
          </p:nvPr>
        </p:nvSpPr>
        <p:spPr/>
        <p:txBody>
          <a:bodyPr>
            <a:normAutofit lnSpcReduction="10000"/>
          </a:bodyPr>
          <a:lstStyle/>
          <a:p>
            <a:r>
              <a:rPr lang="en-US" dirty="0"/>
              <a:t>Sri Wulandari – August 08</a:t>
            </a:r>
            <a:r>
              <a:rPr lang="en-US" sz="2800" baseline="30000" dirty="0"/>
              <a:t>th</a:t>
            </a:r>
            <a:r>
              <a:rPr lang="en-US" sz="2800" dirty="0"/>
              <a:t> 2024</a:t>
            </a:r>
            <a:endParaRPr lang="en-ID" dirty="0"/>
          </a:p>
        </p:txBody>
      </p:sp>
      <p:grpSp>
        <p:nvGrpSpPr>
          <p:cNvPr id="7" name="Group 4">
            <a:extLst>
              <a:ext uri="{FF2B5EF4-FFF2-40B4-BE49-F238E27FC236}">
                <a16:creationId xmlns:a16="http://schemas.microsoft.com/office/drawing/2014/main" id="{5460E9DC-CB49-3E79-A724-D3AAE6C44416}"/>
              </a:ext>
            </a:extLst>
          </p:cNvPr>
          <p:cNvGrpSpPr/>
          <p:nvPr/>
        </p:nvGrpSpPr>
        <p:grpSpPr>
          <a:xfrm>
            <a:off x="4098297" y="1428676"/>
            <a:ext cx="9144268" cy="1203619"/>
            <a:chOff x="0" y="0"/>
            <a:chExt cx="2408367" cy="317003"/>
          </a:xfrm>
          <a:solidFill>
            <a:srgbClr val="C00000"/>
          </a:solidFill>
        </p:grpSpPr>
        <p:sp>
          <p:nvSpPr>
            <p:cNvPr id="8" name="Freeform 5">
              <a:extLst>
                <a:ext uri="{FF2B5EF4-FFF2-40B4-BE49-F238E27FC236}">
                  <a16:creationId xmlns:a16="http://schemas.microsoft.com/office/drawing/2014/main" id="{3F32E67C-179B-9D82-CA5B-2B1F86843EEA}"/>
                </a:ext>
              </a:extLst>
            </p:cNvPr>
            <p:cNvSpPr/>
            <p:nvPr/>
          </p:nvSpPr>
          <p:spPr>
            <a:xfrm>
              <a:off x="0" y="0"/>
              <a:ext cx="2408367" cy="317003"/>
            </a:xfrm>
            <a:custGeom>
              <a:avLst/>
              <a:gdLst/>
              <a:ahLst/>
              <a:cxnLst/>
              <a:rect l="l" t="t" r="r" b="b"/>
              <a:pathLst>
                <a:path w="2408367" h="317003">
                  <a:moveTo>
                    <a:pt x="0" y="0"/>
                  </a:moveTo>
                  <a:lnTo>
                    <a:pt x="2408367" y="0"/>
                  </a:lnTo>
                  <a:lnTo>
                    <a:pt x="2408367" y="317003"/>
                  </a:lnTo>
                  <a:lnTo>
                    <a:pt x="0" y="317003"/>
                  </a:lnTo>
                  <a:close/>
                </a:path>
              </a:pathLst>
            </a:custGeom>
            <a:grpFill/>
            <a:ln w="38100">
              <a:solidFill>
                <a:schemeClr val="tx1"/>
              </a:solidFill>
            </a:ln>
          </p:spPr>
        </p:sp>
        <p:sp>
          <p:nvSpPr>
            <p:cNvPr id="9" name="TextBox 6">
              <a:extLst>
                <a:ext uri="{FF2B5EF4-FFF2-40B4-BE49-F238E27FC236}">
                  <a16:creationId xmlns:a16="http://schemas.microsoft.com/office/drawing/2014/main" id="{74154B8E-6DAB-C990-C9C6-2C40857C4CEB}"/>
                </a:ext>
              </a:extLst>
            </p:cNvPr>
            <p:cNvSpPr txBox="1"/>
            <p:nvPr/>
          </p:nvSpPr>
          <p:spPr>
            <a:xfrm>
              <a:off x="0" y="-38100"/>
              <a:ext cx="2408367" cy="355103"/>
            </a:xfrm>
            <a:prstGeom prst="rect">
              <a:avLst/>
            </a:prstGeom>
            <a:grpFill/>
          </p:spPr>
          <p:txBody>
            <a:bodyPr lIns="50800" tIns="50800" rIns="50800" bIns="50800" rtlCol="0" anchor="ctr"/>
            <a:lstStyle/>
            <a:p>
              <a:pPr algn="ctr">
                <a:lnSpc>
                  <a:spcPts val="2659"/>
                </a:lnSpc>
              </a:pPr>
              <a:endParaRPr/>
            </a:p>
          </p:txBody>
        </p:sp>
      </p:grpSp>
      <p:sp>
        <p:nvSpPr>
          <p:cNvPr id="11" name="TextBox 10">
            <a:extLst>
              <a:ext uri="{FF2B5EF4-FFF2-40B4-BE49-F238E27FC236}">
                <a16:creationId xmlns:a16="http://schemas.microsoft.com/office/drawing/2014/main" id="{C73DE611-A883-BFE5-3CED-EA9F4C5893F9}"/>
              </a:ext>
            </a:extLst>
          </p:cNvPr>
          <p:cNvSpPr txBox="1"/>
          <p:nvPr/>
        </p:nvSpPr>
        <p:spPr>
          <a:xfrm>
            <a:off x="4332227" y="1542047"/>
            <a:ext cx="8676408" cy="942566"/>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lvl="0" indent="0" algn="ctr">
              <a:lnSpc>
                <a:spcPts val="6600"/>
              </a:lnSpc>
              <a:spcBef>
                <a:spcPct val="0"/>
              </a:spcBef>
            </a:pPr>
            <a:r>
              <a:rPr lang="en-US" sz="6000" b="1" spc="300" dirty="0">
                <a:solidFill>
                  <a:schemeClr val="bg1"/>
                </a:solidFill>
                <a:latin typeface="Poppins Bold"/>
              </a:rPr>
              <a:t>INTRODUCTION</a:t>
            </a:r>
          </a:p>
        </p:txBody>
      </p:sp>
      <p:grpSp>
        <p:nvGrpSpPr>
          <p:cNvPr id="12" name="Group 14">
            <a:extLst>
              <a:ext uri="{FF2B5EF4-FFF2-40B4-BE49-F238E27FC236}">
                <a16:creationId xmlns:a16="http://schemas.microsoft.com/office/drawing/2014/main" id="{E2991E81-7FCD-9EE8-058A-AE980BEFCD57}"/>
              </a:ext>
            </a:extLst>
          </p:cNvPr>
          <p:cNvGrpSpPr/>
          <p:nvPr/>
        </p:nvGrpSpPr>
        <p:grpSpPr>
          <a:xfrm>
            <a:off x="247212" y="3129453"/>
            <a:ext cx="5309330" cy="4705084"/>
            <a:chOff x="0" y="0"/>
            <a:chExt cx="1398342" cy="1753108"/>
          </a:xfrm>
          <a:solidFill>
            <a:srgbClr val="C00000"/>
          </a:solidFill>
        </p:grpSpPr>
        <p:sp>
          <p:nvSpPr>
            <p:cNvPr id="13" name="Freeform 15">
              <a:extLst>
                <a:ext uri="{FF2B5EF4-FFF2-40B4-BE49-F238E27FC236}">
                  <a16:creationId xmlns:a16="http://schemas.microsoft.com/office/drawing/2014/main" id="{BC9CA0D2-BE7D-4600-232A-E022A334447B}"/>
                </a:ext>
              </a:extLst>
            </p:cNvPr>
            <p:cNvSpPr/>
            <p:nvPr/>
          </p:nvSpPr>
          <p:spPr>
            <a:xfrm>
              <a:off x="0" y="0"/>
              <a:ext cx="1398342" cy="1753108"/>
            </a:xfrm>
            <a:custGeom>
              <a:avLst/>
              <a:gdLst/>
              <a:ahLst/>
              <a:cxnLst/>
              <a:rect l="l" t="t" r="r" b="b"/>
              <a:pathLst>
                <a:path w="1398342" h="1753108">
                  <a:moveTo>
                    <a:pt x="0" y="0"/>
                  </a:moveTo>
                  <a:lnTo>
                    <a:pt x="1398342" y="0"/>
                  </a:lnTo>
                  <a:lnTo>
                    <a:pt x="1398342" y="1753108"/>
                  </a:lnTo>
                  <a:lnTo>
                    <a:pt x="0" y="1753108"/>
                  </a:lnTo>
                  <a:close/>
                </a:path>
              </a:pathLst>
            </a:custGeom>
            <a:grpFill/>
          </p:spPr>
        </p:sp>
        <p:sp>
          <p:nvSpPr>
            <p:cNvPr id="14" name="TextBox 16">
              <a:extLst>
                <a:ext uri="{FF2B5EF4-FFF2-40B4-BE49-F238E27FC236}">
                  <a16:creationId xmlns:a16="http://schemas.microsoft.com/office/drawing/2014/main" id="{6A4B6E6A-7942-D6A9-D26E-E97E45626CA7}"/>
                </a:ext>
              </a:extLst>
            </p:cNvPr>
            <p:cNvSpPr txBox="1"/>
            <p:nvPr/>
          </p:nvSpPr>
          <p:spPr>
            <a:xfrm>
              <a:off x="0" y="-38100"/>
              <a:ext cx="1398342" cy="1791208"/>
            </a:xfrm>
            <a:prstGeom prst="rect">
              <a:avLst/>
            </a:prstGeom>
            <a:grpFill/>
          </p:spPr>
          <p:txBody>
            <a:bodyPr lIns="50800" tIns="50800" rIns="50800" bIns="50800" rtlCol="0" anchor="ctr"/>
            <a:lstStyle/>
            <a:p>
              <a:pPr algn="ctr">
                <a:lnSpc>
                  <a:spcPts val="2659"/>
                </a:lnSpc>
              </a:pPr>
              <a:endParaRPr/>
            </a:p>
          </p:txBody>
        </p:sp>
      </p:grpSp>
      <p:sp>
        <p:nvSpPr>
          <p:cNvPr id="15" name="Freeform 15">
            <a:extLst>
              <a:ext uri="{FF2B5EF4-FFF2-40B4-BE49-F238E27FC236}">
                <a16:creationId xmlns:a16="http://schemas.microsoft.com/office/drawing/2014/main" id="{5967C9B2-2F67-9D47-0970-8525278AD83A}"/>
              </a:ext>
            </a:extLst>
          </p:cNvPr>
          <p:cNvSpPr/>
          <p:nvPr/>
        </p:nvSpPr>
        <p:spPr>
          <a:xfrm>
            <a:off x="6007956" y="3129453"/>
            <a:ext cx="5309330" cy="4705084"/>
          </a:xfrm>
          <a:custGeom>
            <a:avLst/>
            <a:gdLst/>
            <a:ahLst/>
            <a:cxnLst/>
            <a:rect l="l" t="t" r="r" b="b"/>
            <a:pathLst>
              <a:path w="1398342" h="1753108">
                <a:moveTo>
                  <a:pt x="0" y="0"/>
                </a:moveTo>
                <a:lnTo>
                  <a:pt x="1398342" y="0"/>
                </a:lnTo>
                <a:lnTo>
                  <a:pt x="1398342" y="1753108"/>
                </a:lnTo>
                <a:lnTo>
                  <a:pt x="0" y="1753108"/>
                </a:lnTo>
                <a:close/>
              </a:path>
            </a:pathLst>
          </a:custGeom>
          <a:solidFill>
            <a:srgbClr val="C00000"/>
          </a:solidFill>
        </p:spPr>
      </p:sp>
      <p:sp>
        <p:nvSpPr>
          <p:cNvPr id="16" name="Freeform 15">
            <a:extLst>
              <a:ext uri="{FF2B5EF4-FFF2-40B4-BE49-F238E27FC236}">
                <a16:creationId xmlns:a16="http://schemas.microsoft.com/office/drawing/2014/main" id="{F503E5EC-AD40-C5FE-8ED1-8117B4CDAA62}"/>
              </a:ext>
            </a:extLst>
          </p:cNvPr>
          <p:cNvSpPr/>
          <p:nvPr/>
        </p:nvSpPr>
        <p:spPr>
          <a:xfrm>
            <a:off x="11771597" y="3129453"/>
            <a:ext cx="5309330" cy="4705084"/>
          </a:xfrm>
          <a:custGeom>
            <a:avLst/>
            <a:gdLst/>
            <a:ahLst/>
            <a:cxnLst/>
            <a:rect l="l" t="t" r="r" b="b"/>
            <a:pathLst>
              <a:path w="1398342" h="1753108">
                <a:moveTo>
                  <a:pt x="0" y="0"/>
                </a:moveTo>
                <a:lnTo>
                  <a:pt x="1398342" y="0"/>
                </a:lnTo>
                <a:lnTo>
                  <a:pt x="1398342" y="1753108"/>
                </a:lnTo>
                <a:lnTo>
                  <a:pt x="0" y="1753108"/>
                </a:lnTo>
                <a:close/>
              </a:path>
            </a:pathLst>
          </a:custGeom>
          <a:solidFill>
            <a:srgbClr val="C00000"/>
          </a:solidFill>
        </p:spPr>
      </p:sp>
      <p:grpSp>
        <p:nvGrpSpPr>
          <p:cNvPr id="17" name="Group 18">
            <a:extLst>
              <a:ext uri="{FF2B5EF4-FFF2-40B4-BE49-F238E27FC236}">
                <a16:creationId xmlns:a16="http://schemas.microsoft.com/office/drawing/2014/main" id="{5C2D4D50-5FD9-0373-26BF-0BB2C6CE9FF3}"/>
              </a:ext>
            </a:extLst>
          </p:cNvPr>
          <p:cNvGrpSpPr/>
          <p:nvPr/>
        </p:nvGrpSpPr>
        <p:grpSpPr>
          <a:xfrm>
            <a:off x="668428" y="3334079"/>
            <a:ext cx="4466897" cy="2325414"/>
            <a:chOff x="0" y="0"/>
            <a:chExt cx="5955862" cy="3100552"/>
          </a:xfrm>
        </p:grpSpPr>
        <p:pic>
          <p:nvPicPr>
            <p:cNvPr id="18" name="Picture 19">
              <a:extLst>
                <a:ext uri="{FF2B5EF4-FFF2-40B4-BE49-F238E27FC236}">
                  <a16:creationId xmlns:a16="http://schemas.microsoft.com/office/drawing/2014/main" id="{C2016FC0-C92A-71FB-D326-31D0526A334B}"/>
                </a:ext>
              </a:extLst>
            </p:cNvPr>
            <p:cNvPicPr>
              <a:picLocks noChangeAspect="1"/>
            </p:cNvPicPr>
            <p:nvPr/>
          </p:nvPicPr>
          <p:blipFill>
            <a:blip r:embed="rId3"/>
            <a:srcRect t="3518" b="3518"/>
            <a:stretch>
              <a:fillRect/>
            </a:stretch>
          </p:blipFill>
          <p:spPr>
            <a:xfrm>
              <a:off x="0" y="0"/>
              <a:ext cx="5955862" cy="3100552"/>
            </a:xfrm>
            <a:prstGeom prst="rect">
              <a:avLst/>
            </a:prstGeom>
          </p:spPr>
        </p:pic>
      </p:grpSp>
      <p:grpSp>
        <p:nvGrpSpPr>
          <p:cNvPr id="19" name="Group 11">
            <a:extLst>
              <a:ext uri="{FF2B5EF4-FFF2-40B4-BE49-F238E27FC236}">
                <a16:creationId xmlns:a16="http://schemas.microsoft.com/office/drawing/2014/main" id="{4759B1EE-7900-6996-34E0-1194894D063E}"/>
              </a:ext>
            </a:extLst>
          </p:cNvPr>
          <p:cNvGrpSpPr/>
          <p:nvPr/>
        </p:nvGrpSpPr>
        <p:grpSpPr>
          <a:xfrm>
            <a:off x="6429172" y="3364189"/>
            <a:ext cx="4466897" cy="2325414"/>
            <a:chOff x="0" y="0"/>
            <a:chExt cx="5955862" cy="3100552"/>
          </a:xfrm>
        </p:grpSpPr>
        <p:pic>
          <p:nvPicPr>
            <p:cNvPr id="20" name="Picture 12">
              <a:extLst>
                <a:ext uri="{FF2B5EF4-FFF2-40B4-BE49-F238E27FC236}">
                  <a16:creationId xmlns:a16="http://schemas.microsoft.com/office/drawing/2014/main" id="{9FDAC8C5-EA87-31D0-0F9F-D51A785149AE}"/>
                </a:ext>
              </a:extLst>
            </p:cNvPr>
            <p:cNvPicPr>
              <a:picLocks noChangeAspect="1"/>
            </p:cNvPicPr>
            <p:nvPr/>
          </p:nvPicPr>
          <p:blipFill>
            <a:blip r:embed="rId4"/>
            <a:srcRect t="3021" b="3021"/>
            <a:stretch>
              <a:fillRect/>
            </a:stretch>
          </p:blipFill>
          <p:spPr>
            <a:xfrm>
              <a:off x="0" y="0"/>
              <a:ext cx="5955862" cy="3100552"/>
            </a:xfrm>
            <a:prstGeom prst="rect">
              <a:avLst/>
            </a:prstGeom>
          </p:spPr>
        </p:pic>
      </p:grpSp>
      <p:grpSp>
        <p:nvGrpSpPr>
          <p:cNvPr id="22" name="Group 25">
            <a:extLst>
              <a:ext uri="{FF2B5EF4-FFF2-40B4-BE49-F238E27FC236}">
                <a16:creationId xmlns:a16="http://schemas.microsoft.com/office/drawing/2014/main" id="{60598EFE-088B-B2F5-1AE8-F579C74097FB}"/>
              </a:ext>
            </a:extLst>
          </p:cNvPr>
          <p:cNvGrpSpPr/>
          <p:nvPr/>
        </p:nvGrpSpPr>
        <p:grpSpPr>
          <a:xfrm>
            <a:off x="12212875" y="3364189"/>
            <a:ext cx="4466897" cy="2325414"/>
            <a:chOff x="0" y="0"/>
            <a:chExt cx="5955862" cy="3100552"/>
          </a:xfrm>
        </p:grpSpPr>
        <p:pic>
          <p:nvPicPr>
            <p:cNvPr id="23" name="Picture 26">
              <a:extLst>
                <a:ext uri="{FF2B5EF4-FFF2-40B4-BE49-F238E27FC236}">
                  <a16:creationId xmlns:a16="http://schemas.microsoft.com/office/drawing/2014/main" id="{62A20674-9839-235D-73B9-CE9BD227D6CB}"/>
                </a:ext>
              </a:extLst>
            </p:cNvPr>
            <p:cNvPicPr>
              <a:picLocks noChangeAspect="1"/>
            </p:cNvPicPr>
            <p:nvPr/>
          </p:nvPicPr>
          <p:blipFill>
            <a:blip r:embed="rId5"/>
            <a:srcRect t="10955" b="10955"/>
            <a:stretch>
              <a:fillRect/>
            </a:stretch>
          </p:blipFill>
          <p:spPr>
            <a:xfrm>
              <a:off x="0" y="0"/>
              <a:ext cx="5955862" cy="3100552"/>
            </a:xfrm>
            <a:prstGeom prst="rect">
              <a:avLst/>
            </a:prstGeom>
          </p:spPr>
        </p:pic>
      </p:grpSp>
      <p:sp>
        <p:nvSpPr>
          <p:cNvPr id="24" name="Freeform 20">
            <a:extLst>
              <a:ext uri="{FF2B5EF4-FFF2-40B4-BE49-F238E27FC236}">
                <a16:creationId xmlns:a16="http://schemas.microsoft.com/office/drawing/2014/main" id="{C8D2FE12-29DC-65DD-6C56-2E72E19F7845}"/>
              </a:ext>
            </a:extLst>
          </p:cNvPr>
          <p:cNvSpPr/>
          <p:nvPr/>
        </p:nvSpPr>
        <p:spPr>
          <a:xfrm>
            <a:off x="4634512" y="2933720"/>
            <a:ext cx="1211368" cy="1366847"/>
          </a:xfrm>
          <a:custGeom>
            <a:avLst/>
            <a:gdLst/>
            <a:ahLst/>
            <a:cxnLst/>
            <a:rect l="l" t="t" r="r" b="b"/>
            <a:pathLst>
              <a:path w="1211368" h="1366847">
                <a:moveTo>
                  <a:pt x="0" y="0"/>
                </a:moveTo>
                <a:lnTo>
                  <a:pt x="1211368" y="0"/>
                </a:lnTo>
                <a:lnTo>
                  <a:pt x="1211368" y="1366846"/>
                </a:lnTo>
                <a:lnTo>
                  <a:pt x="0" y="1366846"/>
                </a:lnTo>
                <a:lnTo>
                  <a:pt x="0" y="0"/>
                </a:lnTo>
                <a:close/>
              </a:path>
            </a:pathLst>
          </a:custGeom>
          <a:blipFill>
            <a:blip r:embed="rId6"/>
            <a:stretch>
              <a:fillRect/>
            </a:stretch>
          </a:blipFill>
        </p:spPr>
      </p:sp>
      <p:sp>
        <p:nvSpPr>
          <p:cNvPr id="25" name="Freeform 20">
            <a:extLst>
              <a:ext uri="{FF2B5EF4-FFF2-40B4-BE49-F238E27FC236}">
                <a16:creationId xmlns:a16="http://schemas.microsoft.com/office/drawing/2014/main" id="{BCA58852-2315-B0F0-990C-B7FF9D1F0A9F}"/>
              </a:ext>
            </a:extLst>
          </p:cNvPr>
          <p:cNvSpPr/>
          <p:nvPr/>
        </p:nvSpPr>
        <p:spPr>
          <a:xfrm>
            <a:off x="10632939" y="3005558"/>
            <a:ext cx="1211368" cy="1366847"/>
          </a:xfrm>
          <a:custGeom>
            <a:avLst/>
            <a:gdLst/>
            <a:ahLst/>
            <a:cxnLst/>
            <a:rect l="l" t="t" r="r" b="b"/>
            <a:pathLst>
              <a:path w="1211368" h="1366847">
                <a:moveTo>
                  <a:pt x="0" y="0"/>
                </a:moveTo>
                <a:lnTo>
                  <a:pt x="1211368" y="0"/>
                </a:lnTo>
                <a:lnTo>
                  <a:pt x="1211368" y="1366846"/>
                </a:lnTo>
                <a:lnTo>
                  <a:pt x="0" y="1366846"/>
                </a:lnTo>
                <a:lnTo>
                  <a:pt x="0" y="0"/>
                </a:lnTo>
                <a:close/>
              </a:path>
            </a:pathLst>
          </a:custGeom>
          <a:blipFill>
            <a:blip r:embed="rId6"/>
            <a:stretch>
              <a:fillRect/>
            </a:stretch>
          </a:blipFill>
        </p:spPr>
        <p:txBody>
          <a:bodyPr/>
          <a:lstStyle/>
          <a:p>
            <a:endParaRPr lang="en-ID" dirty="0"/>
          </a:p>
        </p:txBody>
      </p:sp>
      <p:sp>
        <p:nvSpPr>
          <p:cNvPr id="26" name="Freeform 20">
            <a:extLst>
              <a:ext uri="{FF2B5EF4-FFF2-40B4-BE49-F238E27FC236}">
                <a16:creationId xmlns:a16="http://schemas.microsoft.com/office/drawing/2014/main" id="{F036AEE5-66D7-DE98-7295-2589303D32A7}"/>
              </a:ext>
            </a:extLst>
          </p:cNvPr>
          <p:cNvSpPr/>
          <p:nvPr/>
        </p:nvSpPr>
        <p:spPr>
          <a:xfrm>
            <a:off x="16272782" y="3005558"/>
            <a:ext cx="1211368" cy="1366847"/>
          </a:xfrm>
          <a:custGeom>
            <a:avLst/>
            <a:gdLst/>
            <a:ahLst/>
            <a:cxnLst/>
            <a:rect l="l" t="t" r="r" b="b"/>
            <a:pathLst>
              <a:path w="1211368" h="1366847">
                <a:moveTo>
                  <a:pt x="0" y="0"/>
                </a:moveTo>
                <a:lnTo>
                  <a:pt x="1211368" y="0"/>
                </a:lnTo>
                <a:lnTo>
                  <a:pt x="1211368" y="1366846"/>
                </a:lnTo>
                <a:lnTo>
                  <a:pt x="0" y="1366846"/>
                </a:lnTo>
                <a:lnTo>
                  <a:pt x="0" y="0"/>
                </a:lnTo>
                <a:close/>
              </a:path>
            </a:pathLst>
          </a:custGeom>
          <a:blipFill>
            <a:blip r:embed="rId6"/>
            <a:stretch>
              <a:fillRect/>
            </a:stretch>
          </a:blipFill>
        </p:spPr>
      </p:sp>
      <p:sp>
        <p:nvSpPr>
          <p:cNvPr id="27" name="TextBox 31">
            <a:extLst>
              <a:ext uri="{FF2B5EF4-FFF2-40B4-BE49-F238E27FC236}">
                <a16:creationId xmlns:a16="http://schemas.microsoft.com/office/drawing/2014/main" id="{E6293B8E-F664-3C3C-AD7A-00D950B3029C}"/>
              </a:ext>
            </a:extLst>
          </p:cNvPr>
          <p:cNvSpPr txBox="1"/>
          <p:nvPr/>
        </p:nvSpPr>
        <p:spPr>
          <a:xfrm>
            <a:off x="723195" y="5881446"/>
            <a:ext cx="4466897" cy="975780"/>
          </a:xfrm>
          <a:prstGeom prst="rect">
            <a:avLst/>
          </a:prstGeom>
        </p:spPr>
        <p:txBody>
          <a:bodyPr lIns="0" tIns="0" rIns="0" bIns="0" rtlCol="0" anchor="t">
            <a:spAutoFit/>
          </a:bodyPr>
          <a:lstStyle/>
          <a:p>
            <a:pPr marL="0" lvl="0" indent="0" algn="ctr">
              <a:lnSpc>
                <a:spcPts val="3850"/>
              </a:lnSpc>
              <a:spcBef>
                <a:spcPct val="0"/>
              </a:spcBef>
            </a:pPr>
            <a:r>
              <a:rPr lang="en-US" sz="2800" b="1" spc="175" dirty="0">
                <a:solidFill>
                  <a:schemeClr val="bg1"/>
                </a:solidFill>
                <a:latin typeface="Poppins Bold"/>
              </a:rPr>
              <a:t>THERE ARE INDUSTRIAL REVOLUTION 4.0</a:t>
            </a:r>
          </a:p>
        </p:txBody>
      </p:sp>
      <p:sp>
        <p:nvSpPr>
          <p:cNvPr id="28" name="TextBox 30">
            <a:extLst>
              <a:ext uri="{FF2B5EF4-FFF2-40B4-BE49-F238E27FC236}">
                <a16:creationId xmlns:a16="http://schemas.microsoft.com/office/drawing/2014/main" id="{8CEA6870-7EE3-4034-1450-2E4FF71864F9}"/>
              </a:ext>
            </a:extLst>
          </p:cNvPr>
          <p:cNvSpPr txBox="1"/>
          <p:nvPr/>
        </p:nvSpPr>
        <p:spPr>
          <a:xfrm>
            <a:off x="6218563" y="5843481"/>
            <a:ext cx="4888114" cy="1475917"/>
          </a:xfrm>
          <a:prstGeom prst="rect">
            <a:avLst/>
          </a:prstGeom>
        </p:spPr>
        <p:txBody>
          <a:bodyPr wrap="square" lIns="0" tIns="0" rIns="0" bIns="0" rtlCol="0" anchor="t">
            <a:spAutoFit/>
          </a:bodyPr>
          <a:lstStyle/>
          <a:p>
            <a:pPr marL="0" lvl="0" indent="0" algn="ctr">
              <a:lnSpc>
                <a:spcPts val="3850"/>
              </a:lnSpc>
              <a:spcBef>
                <a:spcPct val="0"/>
              </a:spcBef>
            </a:pPr>
            <a:r>
              <a:rPr lang="en-US" sz="2800" spc="175" dirty="0">
                <a:solidFill>
                  <a:schemeClr val="bg1"/>
                </a:solidFill>
                <a:latin typeface="Poppins Bold"/>
              </a:rPr>
              <a:t>ACCORDING TO DATA FROM WE ARE SOCIAL AND HOOTSUITE (2021)</a:t>
            </a:r>
          </a:p>
        </p:txBody>
      </p:sp>
      <p:sp>
        <p:nvSpPr>
          <p:cNvPr id="29" name="TextBox 32">
            <a:extLst>
              <a:ext uri="{FF2B5EF4-FFF2-40B4-BE49-F238E27FC236}">
                <a16:creationId xmlns:a16="http://schemas.microsoft.com/office/drawing/2014/main" id="{6C286E9A-D5B4-1037-E0DC-F598CD85043A}"/>
              </a:ext>
            </a:extLst>
          </p:cNvPr>
          <p:cNvSpPr txBox="1"/>
          <p:nvPr/>
        </p:nvSpPr>
        <p:spPr>
          <a:xfrm>
            <a:off x="12100090" y="5761748"/>
            <a:ext cx="4878713" cy="1976054"/>
          </a:xfrm>
          <a:prstGeom prst="rect">
            <a:avLst/>
          </a:prstGeom>
        </p:spPr>
        <p:txBody>
          <a:bodyPr wrap="square" lIns="0" tIns="0" rIns="0" bIns="0" rtlCol="0" anchor="t">
            <a:spAutoFit/>
          </a:bodyPr>
          <a:lstStyle/>
          <a:p>
            <a:pPr marL="0" lvl="0" indent="0" algn="ctr">
              <a:lnSpc>
                <a:spcPts val="3850"/>
              </a:lnSpc>
              <a:spcBef>
                <a:spcPct val="0"/>
              </a:spcBef>
            </a:pPr>
            <a:r>
              <a:rPr lang="en-US" sz="2800" spc="175" dirty="0">
                <a:solidFill>
                  <a:schemeClr val="bg1"/>
                </a:solidFill>
                <a:latin typeface="Poppins Bold"/>
              </a:rPr>
              <a:t>THERE WAS A POST AFTER  MATCH  FORM AREMA FC VS PERSEBAYA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solidFill>
            <a:schemeClr val="bg1"/>
          </a:solidFill>
          <a:ln w="3175">
            <a:miter lim="400000"/>
          </a:ln>
        </p:spPr>
      </p:pic>
      <p:sp>
        <p:nvSpPr>
          <p:cNvPr id="3" name="Text Placeholder 2">
            <a:extLst>
              <a:ext uri="{FF2B5EF4-FFF2-40B4-BE49-F238E27FC236}">
                <a16:creationId xmlns:a16="http://schemas.microsoft.com/office/drawing/2014/main" id="{E524B27E-82B6-A4AE-EEEF-D1109A982BA6}"/>
              </a:ext>
            </a:extLst>
          </p:cNvPr>
          <p:cNvSpPr>
            <a:spLocks noGrp="1"/>
          </p:cNvSpPr>
          <p:nvPr>
            <p:ph type="body" sz="quarter" idx="21"/>
          </p:nvPr>
        </p:nvSpPr>
        <p:spPr/>
        <p:txBody>
          <a:bodyPr>
            <a:normAutofit lnSpcReduction="10000"/>
          </a:bodyPr>
          <a:lstStyle/>
          <a:p>
            <a:r>
              <a:rPr lang="en-US" dirty="0"/>
              <a:t>Sri Wulandari – August 08</a:t>
            </a:r>
            <a:r>
              <a:rPr lang="en-US" sz="2800" baseline="30000" dirty="0"/>
              <a:t>th</a:t>
            </a:r>
            <a:r>
              <a:rPr lang="en-US" sz="2800" dirty="0"/>
              <a:t> 2024</a:t>
            </a:r>
            <a:endParaRPr lang="en-ID" dirty="0"/>
          </a:p>
        </p:txBody>
      </p:sp>
      <p:grpSp>
        <p:nvGrpSpPr>
          <p:cNvPr id="7" name="Group 4">
            <a:extLst>
              <a:ext uri="{FF2B5EF4-FFF2-40B4-BE49-F238E27FC236}">
                <a16:creationId xmlns:a16="http://schemas.microsoft.com/office/drawing/2014/main" id="{5460E9DC-CB49-3E79-A724-D3AAE6C44416}"/>
              </a:ext>
            </a:extLst>
          </p:cNvPr>
          <p:cNvGrpSpPr/>
          <p:nvPr/>
        </p:nvGrpSpPr>
        <p:grpSpPr>
          <a:xfrm>
            <a:off x="4098297" y="1428676"/>
            <a:ext cx="9144268" cy="1203619"/>
            <a:chOff x="0" y="0"/>
            <a:chExt cx="2408367" cy="317003"/>
          </a:xfrm>
          <a:solidFill>
            <a:srgbClr val="C00000"/>
          </a:solidFill>
        </p:grpSpPr>
        <p:sp>
          <p:nvSpPr>
            <p:cNvPr id="8" name="Freeform 5">
              <a:extLst>
                <a:ext uri="{FF2B5EF4-FFF2-40B4-BE49-F238E27FC236}">
                  <a16:creationId xmlns:a16="http://schemas.microsoft.com/office/drawing/2014/main" id="{3F32E67C-179B-9D82-CA5B-2B1F86843EEA}"/>
                </a:ext>
              </a:extLst>
            </p:cNvPr>
            <p:cNvSpPr/>
            <p:nvPr/>
          </p:nvSpPr>
          <p:spPr>
            <a:xfrm>
              <a:off x="0" y="0"/>
              <a:ext cx="2408367" cy="317003"/>
            </a:xfrm>
            <a:custGeom>
              <a:avLst/>
              <a:gdLst/>
              <a:ahLst/>
              <a:cxnLst/>
              <a:rect l="l" t="t" r="r" b="b"/>
              <a:pathLst>
                <a:path w="2408367" h="317003">
                  <a:moveTo>
                    <a:pt x="0" y="0"/>
                  </a:moveTo>
                  <a:lnTo>
                    <a:pt x="2408367" y="0"/>
                  </a:lnTo>
                  <a:lnTo>
                    <a:pt x="2408367" y="317003"/>
                  </a:lnTo>
                  <a:lnTo>
                    <a:pt x="0" y="317003"/>
                  </a:lnTo>
                  <a:close/>
                </a:path>
              </a:pathLst>
            </a:custGeom>
            <a:grpFill/>
            <a:ln w="38100">
              <a:solidFill>
                <a:schemeClr val="tx1"/>
              </a:solidFill>
            </a:ln>
          </p:spPr>
        </p:sp>
        <p:sp>
          <p:nvSpPr>
            <p:cNvPr id="9" name="TextBox 6">
              <a:extLst>
                <a:ext uri="{FF2B5EF4-FFF2-40B4-BE49-F238E27FC236}">
                  <a16:creationId xmlns:a16="http://schemas.microsoft.com/office/drawing/2014/main" id="{74154B8E-6DAB-C990-C9C6-2C40857C4CEB}"/>
                </a:ext>
              </a:extLst>
            </p:cNvPr>
            <p:cNvSpPr txBox="1"/>
            <p:nvPr/>
          </p:nvSpPr>
          <p:spPr>
            <a:xfrm>
              <a:off x="0" y="-38100"/>
              <a:ext cx="2408367" cy="355103"/>
            </a:xfrm>
            <a:prstGeom prst="rect">
              <a:avLst/>
            </a:prstGeom>
            <a:grpFill/>
          </p:spPr>
          <p:txBody>
            <a:bodyPr lIns="50800" tIns="50800" rIns="50800" bIns="50800" rtlCol="0" anchor="ctr"/>
            <a:lstStyle/>
            <a:p>
              <a:pPr algn="ctr">
                <a:lnSpc>
                  <a:spcPts val="2659"/>
                </a:lnSpc>
              </a:pPr>
              <a:endParaRPr/>
            </a:p>
          </p:txBody>
        </p:sp>
      </p:grpSp>
      <p:sp>
        <p:nvSpPr>
          <p:cNvPr id="11" name="TextBox 10">
            <a:extLst>
              <a:ext uri="{FF2B5EF4-FFF2-40B4-BE49-F238E27FC236}">
                <a16:creationId xmlns:a16="http://schemas.microsoft.com/office/drawing/2014/main" id="{C73DE611-A883-BFE5-3CED-EA9F4C5893F9}"/>
              </a:ext>
            </a:extLst>
          </p:cNvPr>
          <p:cNvSpPr txBox="1"/>
          <p:nvPr/>
        </p:nvSpPr>
        <p:spPr>
          <a:xfrm>
            <a:off x="4332227" y="1542047"/>
            <a:ext cx="8676408" cy="942566"/>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lvl="0" indent="0" algn="ctr">
              <a:lnSpc>
                <a:spcPts val="6600"/>
              </a:lnSpc>
              <a:spcBef>
                <a:spcPct val="0"/>
              </a:spcBef>
            </a:pPr>
            <a:r>
              <a:rPr lang="en-US" sz="6000" b="1" spc="300" dirty="0">
                <a:solidFill>
                  <a:schemeClr val="bg1"/>
                </a:solidFill>
                <a:latin typeface="Poppins Bold"/>
              </a:rPr>
              <a:t>LITERATURE REVIEW </a:t>
            </a:r>
          </a:p>
        </p:txBody>
      </p:sp>
      <p:grpSp>
        <p:nvGrpSpPr>
          <p:cNvPr id="12" name="Group 14">
            <a:extLst>
              <a:ext uri="{FF2B5EF4-FFF2-40B4-BE49-F238E27FC236}">
                <a16:creationId xmlns:a16="http://schemas.microsoft.com/office/drawing/2014/main" id="{E2991E81-7FCD-9EE8-058A-AE980BEFCD57}"/>
              </a:ext>
            </a:extLst>
          </p:cNvPr>
          <p:cNvGrpSpPr/>
          <p:nvPr/>
        </p:nvGrpSpPr>
        <p:grpSpPr>
          <a:xfrm>
            <a:off x="247212" y="3129453"/>
            <a:ext cx="5309330" cy="4705084"/>
            <a:chOff x="0" y="0"/>
            <a:chExt cx="1398342" cy="1753108"/>
          </a:xfrm>
          <a:solidFill>
            <a:schemeClr val="accent5">
              <a:lumMod val="50000"/>
            </a:schemeClr>
          </a:solidFill>
        </p:grpSpPr>
        <p:sp>
          <p:nvSpPr>
            <p:cNvPr id="13" name="Freeform 15">
              <a:extLst>
                <a:ext uri="{FF2B5EF4-FFF2-40B4-BE49-F238E27FC236}">
                  <a16:creationId xmlns:a16="http://schemas.microsoft.com/office/drawing/2014/main" id="{BC9CA0D2-BE7D-4600-232A-E022A334447B}"/>
                </a:ext>
              </a:extLst>
            </p:cNvPr>
            <p:cNvSpPr/>
            <p:nvPr/>
          </p:nvSpPr>
          <p:spPr>
            <a:xfrm>
              <a:off x="0" y="0"/>
              <a:ext cx="1398342" cy="1753108"/>
            </a:xfrm>
            <a:custGeom>
              <a:avLst/>
              <a:gdLst/>
              <a:ahLst/>
              <a:cxnLst/>
              <a:rect l="l" t="t" r="r" b="b"/>
              <a:pathLst>
                <a:path w="1398342" h="1753108">
                  <a:moveTo>
                    <a:pt x="0" y="0"/>
                  </a:moveTo>
                  <a:lnTo>
                    <a:pt x="1398342" y="0"/>
                  </a:lnTo>
                  <a:lnTo>
                    <a:pt x="1398342" y="1753108"/>
                  </a:lnTo>
                  <a:lnTo>
                    <a:pt x="0" y="1753108"/>
                  </a:lnTo>
                  <a:close/>
                </a:path>
              </a:pathLst>
            </a:custGeom>
            <a:grpFill/>
          </p:spPr>
        </p:sp>
        <p:sp>
          <p:nvSpPr>
            <p:cNvPr id="14" name="TextBox 16">
              <a:extLst>
                <a:ext uri="{FF2B5EF4-FFF2-40B4-BE49-F238E27FC236}">
                  <a16:creationId xmlns:a16="http://schemas.microsoft.com/office/drawing/2014/main" id="{6A4B6E6A-7942-D6A9-D26E-E97E45626CA7}"/>
                </a:ext>
              </a:extLst>
            </p:cNvPr>
            <p:cNvSpPr txBox="1"/>
            <p:nvPr/>
          </p:nvSpPr>
          <p:spPr>
            <a:xfrm>
              <a:off x="0" y="-38100"/>
              <a:ext cx="1398342" cy="1791208"/>
            </a:xfrm>
            <a:prstGeom prst="rect">
              <a:avLst/>
            </a:prstGeom>
            <a:grpFill/>
          </p:spPr>
          <p:txBody>
            <a:bodyPr lIns="50800" tIns="50800" rIns="50800" bIns="50800" rtlCol="0" anchor="ctr"/>
            <a:lstStyle/>
            <a:p>
              <a:pPr algn="ctr">
                <a:lnSpc>
                  <a:spcPts val="2659"/>
                </a:lnSpc>
              </a:pPr>
              <a:endParaRPr/>
            </a:p>
          </p:txBody>
        </p:sp>
      </p:grpSp>
      <p:sp>
        <p:nvSpPr>
          <p:cNvPr id="15" name="Freeform 15">
            <a:extLst>
              <a:ext uri="{FF2B5EF4-FFF2-40B4-BE49-F238E27FC236}">
                <a16:creationId xmlns:a16="http://schemas.microsoft.com/office/drawing/2014/main" id="{5967C9B2-2F67-9D47-0970-8525278AD83A}"/>
              </a:ext>
            </a:extLst>
          </p:cNvPr>
          <p:cNvSpPr/>
          <p:nvPr/>
        </p:nvSpPr>
        <p:spPr>
          <a:xfrm>
            <a:off x="6007956" y="3129453"/>
            <a:ext cx="5309330" cy="4705084"/>
          </a:xfrm>
          <a:custGeom>
            <a:avLst/>
            <a:gdLst/>
            <a:ahLst/>
            <a:cxnLst/>
            <a:rect l="l" t="t" r="r" b="b"/>
            <a:pathLst>
              <a:path w="1398342" h="1753108">
                <a:moveTo>
                  <a:pt x="0" y="0"/>
                </a:moveTo>
                <a:lnTo>
                  <a:pt x="1398342" y="0"/>
                </a:lnTo>
                <a:lnTo>
                  <a:pt x="1398342" y="1753108"/>
                </a:lnTo>
                <a:lnTo>
                  <a:pt x="0" y="1753108"/>
                </a:lnTo>
                <a:close/>
              </a:path>
            </a:pathLst>
          </a:custGeom>
          <a:solidFill>
            <a:srgbClr val="C00000"/>
          </a:solidFill>
        </p:spPr>
      </p:sp>
      <p:sp>
        <p:nvSpPr>
          <p:cNvPr id="16" name="Freeform 15">
            <a:extLst>
              <a:ext uri="{FF2B5EF4-FFF2-40B4-BE49-F238E27FC236}">
                <a16:creationId xmlns:a16="http://schemas.microsoft.com/office/drawing/2014/main" id="{F503E5EC-AD40-C5FE-8ED1-8117B4CDAA62}"/>
              </a:ext>
            </a:extLst>
          </p:cNvPr>
          <p:cNvSpPr/>
          <p:nvPr/>
        </p:nvSpPr>
        <p:spPr>
          <a:xfrm>
            <a:off x="11771597" y="3129453"/>
            <a:ext cx="5309330" cy="4705084"/>
          </a:xfrm>
          <a:custGeom>
            <a:avLst/>
            <a:gdLst/>
            <a:ahLst/>
            <a:cxnLst/>
            <a:rect l="l" t="t" r="r" b="b"/>
            <a:pathLst>
              <a:path w="1398342" h="1753108">
                <a:moveTo>
                  <a:pt x="0" y="0"/>
                </a:moveTo>
                <a:lnTo>
                  <a:pt x="1398342" y="0"/>
                </a:lnTo>
                <a:lnTo>
                  <a:pt x="1398342" y="1753108"/>
                </a:lnTo>
                <a:lnTo>
                  <a:pt x="0" y="1753108"/>
                </a:lnTo>
                <a:close/>
              </a:path>
            </a:pathLst>
          </a:custGeom>
          <a:solidFill>
            <a:srgbClr val="C00000"/>
          </a:solidFill>
        </p:spPr>
      </p:sp>
      <p:sp>
        <p:nvSpPr>
          <p:cNvPr id="24" name="Freeform 20">
            <a:extLst>
              <a:ext uri="{FF2B5EF4-FFF2-40B4-BE49-F238E27FC236}">
                <a16:creationId xmlns:a16="http://schemas.microsoft.com/office/drawing/2014/main" id="{C8D2FE12-29DC-65DD-6C56-2E72E19F7845}"/>
              </a:ext>
            </a:extLst>
          </p:cNvPr>
          <p:cNvSpPr/>
          <p:nvPr/>
        </p:nvSpPr>
        <p:spPr>
          <a:xfrm>
            <a:off x="4932927" y="2787555"/>
            <a:ext cx="1211368" cy="1366847"/>
          </a:xfrm>
          <a:custGeom>
            <a:avLst/>
            <a:gdLst/>
            <a:ahLst/>
            <a:cxnLst/>
            <a:rect l="l" t="t" r="r" b="b"/>
            <a:pathLst>
              <a:path w="1211368" h="1366847">
                <a:moveTo>
                  <a:pt x="0" y="0"/>
                </a:moveTo>
                <a:lnTo>
                  <a:pt x="1211368" y="0"/>
                </a:lnTo>
                <a:lnTo>
                  <a:pt x="1211368" y="1366846"/>
                </a:lnTo>
                <a:lnTo>
                  <a:pt x="0" y="1366846"/>
                </a:lnTo>
                <a:lnTo>
                  <a:pt x="0" y="0"/>
                </a:lnTo>
                <a:close/>
              </a:path>
            </a:pathLst>
          </a:custGeom>
          <a:blipFill>
            <a:blip r:embed="rId3"/>
            <a:stretch>
              <a:fillRect/>
            </a:stretch>
          </a:blipFill>
        </p:spPr>
      </p:sp>
      <p:sp>
        <p:nvSpPr>
          <p:cNvPr id="25" name="Freeform 20">
            <a:extLst>
              <a:ext uri="{FF2B5EF4-FFF2-40B4-BE49-F238E27FC236}">
                <a16:creationId xmlns:a16="http://schemas.microsoft.com/office/drawing/2014/main" id="{BCA58852-2315-B0F0-990C-B7FF9D1F0A9F}"/>
              </a:ext>
            </a:extLst>
          </p:cNvPr>
          <p:cNvSpPr/>
          <p:nvPr/>
        </p:nvSpPr>
        <p:spPr>
          <a:xfrm>
            <a:off x="10716067" y="2714610"/>
            <a:ext cx="1211368" cy="1366847"/>
          </a:xfrm>
          <a:custGeom>
            <a:avLst/>
            <a:gdLst/>
            <a:ahLst/>
            <a:cxnLst/>
            <a:rect l="l" t="t" r="r" b="b"/>
            <a:pathLst>
              <a:path w="1211368" h="1366847">
                <a:moveTo>
                  <a:pt x="0" y="0"/>
                </a:moveTo>
                <a:lnTo>
                  <a:pt x="1211368" y="0"/>
                </a:lnTo>
                <a:lnTo>
                  <a:pt x="1211368" y="1366846"/>
                </a:lnTo>
                <a:lnTo>
                  <a:pt x="0" y="1366846"/>
                </a:lnTo>
                <a:lnTo>
                  <a:pt x="0" y="0"/>
                </a:lnTo>
                <a:close/>
              </a:path>
            </a:pathLst>
          </a:custGeom>
          <a:blipFill>
            <a:blip r:embed="rId3"/>
            <a:stretch>
              <a:fillRect/>
            </a:stretch>
          </a:blipFill>
        </p:spPr>
        <p:txBody>
          <a:bodyPr/>
          <a:lstStyle/>
          <a:p>
            <a:endParaRPr lang="en-ID" dirty="0"/>
          </a:p>
        </p:txBody>
      </p:sp>
      <p:sp>
        <p:nvSpPr>
          <p:cNvPr id="26" name="Freeform 20">
            <a:extLst>
              <a:ext uri="{FF2B5EF4-FFF2-40B4-BE49-F238E27FC236}">
                <a16:creationId xmlns:a16="http://schemas.microsoft.com/office/drawing/2014/main" id="{F036AEE5-66D7-DE98-7295-2589303D32A7}"/>
              </a:ext>
            </a:extLst>
          </p:cNvPr>
          <p:cNvSpPr/>
          <p:nvPr/>
        </p:nvSpPr>
        <p:spPr>
          <a:xfrm>
            <a:off x="16272782" y="3005558"/>
            <a:ext cx="1211368" cy="1366847"/>
          </a:xfrm>
          <a:custGeom>
            <a:avLst/>
            <a:gdLst/>
            <a:ahLst/>
            <a:cxnLst/>
            <a:rect l="l" t="t" r="r" b="b"/>
            <a:pathLst>
              <a:path w="1211368" h="1366847">
                <a:moveTo>
                  <a:pt x="0" y="0"/>
                </a:moveTo>
                <a:lnTo>
                  <a:pt x="1211368" y="0"/>
                </a:lnTo>
                <a:lnTo>
                  <a:pt x="1211368" y="1366846"/>
                </a:lnTo>
                <a:lnTo>
                  <a:pt x="0" y="1366846"/>
                </a:lnTo>
                <a:lnTo>
                  <a:pt x="0" y="0"/>
                </a:lnTo>
                <a:close/>
              </a:path>
            </a:pathLst>
          </a:custGeom>
          <a:blipFill>
            <a:blip r:embed="rId3"/>
            <a:stretch>
              <a:fillRect/>
            </a:stretch>
          </a:blipFill>
        </p:spPr>
      </p:sp>
      <p:sp>
        <p:nvSpPr>
          <p:cNvPr id="27" name="TextBox 31">
            <a:extLst>
              <a:ext uri="{FF2B5EF4-FFF2-40B4-BE49-F238E27FC236}">
                <a16:creationId xmlns:a16="http://schemas.microsoft.com/office/drawing/2014/main" id="{E6293B8E-F664-3C3C-AD7A-00D950B3029C}"/>
              </a:ext>
            </a:extLst>
          </p:cNvPr>
          <p:cNvSpPr txBox="1"/>
          <p:nvPr/>
        </p:nvSpPr>
        <p:spPr>
          <a:xfrm>
            <a:off x="309161" y="3202055"/>
            <a:ext cx="4561817" cy="475643"/>
          </a:xfrm>
          <a:prstGeom prst="rect">
            <a:avLst/>
          </a:prstGeom>
        </p:spPr>
        <p:txBody>
          <a:bodyPr wrap="square" lIns="0" tIns="0" rIns="0" bIns="0" rtlCol="0" anchor="t">
            <a:spAutoFit/>
          </a:bodyPr>
          <a:lstStyle/>
          <a:p>
            <a:pPr marL="0" lvl="0" indent="0" algn="ctr">
              <a:lnSpc>
                <a:spcPts val="3850"/>
              </a:lnSpc>
              <a:spcBef>
                <a:spcPct val="0"/>
              </a:spcBef>
            </a:pPr>
            <a:r>
              <a:rPr lang="en-US" sz="2800" b="1" spc="175" dirty="0">
                <a:solidFill>
                  <a:schemeClr val="bg1"/>
                </a:solidFill>
                <a:latin typeface="Poppins Bold"/>
              </a:rPr>
              <a:t>INDONESIAN FOOTBALL</a:t>
            </a:r>
          </a:p>
        </p:txBody>
      </p:sp>
      <p:sp>
        <p:nvSpPr>
          <p:cNvPr id="28" name="TextBox 30">
            <a:extLst>
              <a:ext uri="{FF2B5EF4-FFF2-40B4-BE49-F238E27FC236}">
                <a16:creationId xmlns:a16="http://schemas.microsoft.com/office/drawing/2014/main" id="{8CEA6870-7EE3-4034-1450-2E4FF71864F9}"/>
              </a:ext>
            </a:extLst>
          </p:cNvPr>
          <p:cNvSpPr txBox="1"/>
          <p:nvPr/>
        </p:nvSpPr>
        <p:spPr>
          <a:xfrm>
            <a:off x="5944560" y="3202055"/>
            <a:ext cx="4888114" cy="475643"/>
          </a:xfrm>
          <a:prstGeom prst="rect">
            <a:avLst/>
          </a:prstGeom>
        </p:spPr>
        <p:txBody>
          <a:bodyPr wrap="square" lIns="0" tIns="0" rIns="0" bIns="0" rtlCol="0" anchor="t">
            <a:spAutoFit/>
          </a:bodyPr>
          <a:lstStyle/>
          <a:p>
            <a:pPr marL="0" lvl="0" indent="0" algn="ctr">
              <a:lnSpc>
                <a:spcPts val="3850"/>
              </a:lnSpc>
              <a:spcBef>
                <a:spcPct val="0"/>
              </a:spcBef>
            </a:pPr>
            <a:r>
              <a:rPr lang="en-US" sz="2800" spc="175" dirty="0">
                <a:solidFill>
                  <a:schemeClr val="bg1"/>
                </a:solidFill>
                <a:latin typeface="Poppins Bold"/>
              </a:rPr>
              <a:t> KANJURUHAN TRAGEDY</a:t>
            </a:r>
          </a:p>
        </p:txBody>
      </p:sp>
      <p:sp>
        <p:nvSpPr>
          <p:cNvPr id="29" name="TextBox 32">
            <a:extLst>
              <a:ext uri="{FF2B5EF4-FFF2-40B4-BE49-F238E27FC236}">
                <a16:creationId xmlns:a16="http://schemas.microsoft.com/office/drawing/2014/main" id="{6C286E9A-D5B4-1037-E0DC-F598CD85043A}"/>
              </a:ext>
            </a:extLst>
          </p:cNvPr>
          <p:cNvSpPr txBox="1"/>
          <p:nvPr/>
        </p:nvSpPr>
        <p:spPr>
          <a:xfrm>
            <a:off x="11844307" y="3254145"/>
            <a:ext cx="4878713" cy="1107996"/>
          </a:xfrm>
          <a:prstGeom prst="rect">
            <a:avLst/>
          </a:prstGeom>
        </p:spPr>
        <p:txBody>
          <a:bodyPr wrap="square" lIns="0" tIns="0" rIns="0" bIns="0" rtlCol="0" anchor="t">
            <a:spAutoFit/>
          </a:bodyPr>
          <a:lstStyle/>
          <a:p>
            <a:pPr marL="0" lvl="0" indent="0" algn="ctr">
              <a:lnSpc>
                <a:spcPct val="100000"/>
              </a:lnSpc>
              <a:spcBef>
                <a:spcPct val="0"/>
              </a:spcBef>
            </a:pPr>
            <a:r>
              <a:rPr lang="en-US" sz="2400" spc="175" dirty="0">
                <a:solidFill>
                  <a:schemeClr val="bg1"/>
                </a:solidFill>
                <a:latin typeface="Poppins Bold"/>
              </a:rPr>
              <a:t>TAKSONOMY SPECTATOR IDENTITY BY RICARD GIULIANOTTI</a:t>
            </a:r>
          </a:p>
        </p:txBody>
      </p:sp>
      <p:sp>
        <p:nvSpPr>
          <p:cNvPr id="5" name="TextBox 31">
            <a:extLst>
              <a:ext uri="{FF2B5EF4-FFF2-40B4-BE49-F238E27FC236}">
                <a16:creationId xmlns:a16="http://schemas.microsoft.com/office/drawing/2014/main" id="{344FD3BF-7FD9-536B-0D14-175EA3768AD2}"/>
              </a:ext>
            </a:extLst>
          </p:cNvPr>
          <p:cNvSpPr txBox="1"/>
          <p:nvPr/>
        </p:nvSpPr>
        <p:spPr>
          <a:xfrm>
            <a:off x="371110" y="4227004"/>
            <a:ext cx="1435727" cy="437364"/>
          </a:xfrm>
          <a:prstGeom prst="rect">
            <a:avLst/>
          </a:prstGeom>
        </p:spPr>
        <p:txBody>
          <a:bodyPr wrap="square" lIns="0" tIns="0" rIns="0" bIns="0" rtlCol="0" anchor="t">
            <a:spAutoFit/>
          </a:bodyPr>
          <a:lstStyle/>
          <a:p>
            <a:pPr marL="0" lvl="0" indent="0" algn="ctr">
              <a:lnSpc>
                <a:spcPts val="3850"/>
              </a:lnSpc>
              <a:spcBef>
                <a:spcPct val="0"/>
              </a:spcBef>
            </a:pPr>
            <a:r>
              <a:rPr lang="en-US" sz="1800" kern="0" dirty="0">
                <a:effectLst/>
                <a:latin typeface="Times New Roman" panose="02020603050405020304" pitchFamily="18" charset="0"/>
                <a:ea typeface="Calibri" panose="020F0502020204030204" pitchFamily="34" charset="0"/>
              </a:rPr>
              <a:t>). </a:t>
            </a:r>
            <a:endParaRPr lang="en-US" sz="2800" b="1" spc="175" dirty="0">
              <a:solidFill>
                <a:schemeClr val="bg1"/>
              </a:solidFill>
              <a:latin typeface="Poppins Bold"/>
            </a:endParaRPr>
          </a:p>
        </p:txBody>
      </p:sp>
      <p:sp>
        <p:nvSpPr>
          <p:cNvPr id="6" name="Rectangle 1">
            <a:extLst>
              <a:ext uri="{FF2B5EF4-FFF2-40B4-BE49-F238E27FC236}">
                <a16:creationId xmlns:a16="http://schemas.microsoft.com/office/drawing/2014/main" id="{4CCF6550-0B69-85EB-8F56-03E660F2EC46}"/>
              </a:ext>
            </a:extLst>
          </p:cNvPr>
          <p:cNvSpPr>
            <a:spLocks noChangeArrowheads="1"/>
          </p:cNvSpPr>
          <p:nvPr/>
        </p:nvSpPr>
        <p:spPr bwMode="auto">
          <a:xfrm>
            <a:off x="504452" y="4023139"/>
            <a:ext cx="4731624" cy="3272707"/>
          </a:xfrm>
          <a:prstGeom prst="rect">
            <a:avLst/>
          </a:prstGeom>
          <a:solidFill>
            <a:schemeClr val="bg1"/>
          </a:solidFill>
          <a:ln>
            <a:noFill/>
          </a:ln>
          <a:effectLst/>
        </p:spPr>
        <p:txBody>
          <a:bodyPr vert="horz" wrap="square" lIns="0" tIns="-25392" rIns="0" bIns="-25392"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Sports is one of the fields that is popular with people around the world. One of the most popular sports is football (Putra, 2021). Football is a sport using a ball played by two teams, each consisting of 11 (eleven) people. Where both teams try to put as many balls into the opponent's goal as possible to score goals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Amiq</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2016)</a:t>
            </a:r>
          </a:p>
        </p:txBody>
      </p:sp>
      <p:sp>
        <p:nvSpPr>
          <p:cNvPr id="10" name="Rectangle 2">
            <a:extLst>
              <a:ext uri="{FF2B5EF4-FFF2-40B4-BE49-F238E27FC236}">
                <a16:creationId xmlns:a16="http://schemas.microsoft.com/office/drawing/2014/main" id="{25383538-FE3F-7C00-4468-402189C57FE0}"/>
              </a:ext>
            </a:extLst>
          </p:cNvPr>
          <p:cNvSpPr>
            <a:spLocks noChangeArrowheads="1"/>
          </p:cNvSpPr>
          <p:nvPr/>
        </p:nvSpPr>
        <p:spPr bwMode="auto">
          <a:xfrm>
            <a:off x="6351722" y="3838473"/>
            <a:ext cx="4637417" cy="3642039"/>
          </a:xfrm>
          <a:prstGeom prst="rect">
            <a:avLst/>
          </a:prstGeom>
          <a:solidFill>
            <a:schemeClr val="bg1"/>
          </a:solidFill>
          <a:ln>
            <a:noFill/>
          </a:ln>
          <a:effectLst/>
        </p:spPr>
        <p:txBody>
          <a:bodyPr vert="horz" wrap="square" lIns="0" tIns="-25392" rIns="0" bIns="-25392"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The tragedy that occurred at the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Kanjuruhan</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Stadium, Malang Regency in October 2022 has become a public concern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Pratama</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D. E., &amp;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Apriani</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2023). The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Kanjuruhan</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incident was a riot that occurred after the match between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Arema</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FC and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Persebaya</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 League 1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Sausina</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2022). This riot occurred due to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Arema</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FC supporters' dissatisfaction with the final result of the match, which resulted in taking to the field as a form of protest. Seeing the action on the field carried out by several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Arema</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FC supporters. </a:t>
            </a:r>
          </a:p>
        </p:txBody>
      </p:sp>
      <p:sp>
        <p:nvSpPr>
          <p:cNvPr id="21" name="Rectangle 3">
            <a:extLst>
              <a:ext uri="{FF2B5EF4-FFF2-40B4-BE49-F238E27FC236}">
                <a16:creationId xmlns:a16="http://schemas.microsoft.com/office/drawing/2014/main" id="{487C8683-E875-71F0-CF76-6394330969EB}"/>
              </a:ext>
            </a:extLst>
          </p:cNvPr>
          <p:cNvSpPr>
            <a:spLocks noChangeArrowheads="1"/>
          </p:cNvSpPr>
          <p:nvPr/>
        </p:nvSpPr>
        <p:spPr bwMode="auto">
          <a:xfrm>
            <a:off x="11999753" y="4749242"/>
            <a:ext cx="4878713" cy="2534043"/>
          </a:xfrm>
          <a:prstGeom prst="rect">
            <a:avLst/>
          </a:prstGeom>
          <a:solidFill>
            <a:schemeClr val="bg1"/>
          </a:solidFill>
          <a:ln>
            <a:noFill/>
          </a:ln>
          <a:effectLst/>
        </p:spPr>
        <p:txBody>
          <a:bodyPr vert="horz" wrap="square" lIns="0" tIns="-25392" rIns="0" bIns="-25392"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Traditional/Hot Sector Supporters </a:t>
            </a: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Traditional/Cool Spectators: Followers </a:t>
            </a: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The Hot/Consumer Spectators: Fans </a:t>
            </a: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Cool/Consumer Spectators: Flaneurs </a:t>
            </a:r>
          </a:p>
        </p:txBody>
      </p:sp>
    </p:spTree>
    <p:extLst>
      <p:ext uri="{BB962C8B-B14F-4D97-AF65-F5344CB8AC3E}">
        <p14:creationId xmlns:p14="http://schemas.microsoft.com/office/powerpoint/2010/main" val="158044297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solidFill>
            <a:schemeClr val="bg1"/>
          </a:solidFill>
          <a:ln w="3175">
            <a:miter lim="400000"/>
          </a:ln>
        </p:spPr>
      </p:pic>
      <p:sp>
        <p:nvSpPr>
          <p:cNvPr id="3" name="Text Placeholder 2">
            <a:extLst>
              <a:ext uri="{FF2B5EF4-FFF2-40B4-BE49-F238E27FC236}">
                <a16:creationId xmlns:a16="http://schemas.microsoft.com/office/drawing/2014/main" id="{E524B27E-82B6-A4AE-EEEF-D1109A982BA6}"/>
              </a:ext>
            </a:extLst>
          </p:cNvPr>
          <p:cNvSpPr>
            <a:spLocks noGrp="1"/>
          </p:cNvSpPr>
          <p:nvPr>
            <p:ph type="body" sz="quarter" idx="21"/>
          </p:nvPr>
        </p:nvSpPr>
        <p:spPr/>
        <p:txBody>
          <a:bodyPr>
            <a:normAutofit lnSpcReduction="10000"/>
          </a:bodyPr>
          <a:lstStyle/>
          <a:p>
            <a:r>
              <a:rPr lang="en-US" dirty="0"/>
              <a:t>Sri Wulandari – August 08</a:t>
            </a:r>
            <a:r>
              <a:rPr lang="en-US" sz="2800" baseline="30000" dirty="0"/>
              <a:t>th</a:t>
            </a:r>
            <a:r>
              <a:rPr lang="en-US" sz="2800" dirty="0"/>
              <a:t> 2024</a:t>
            </a:r>
            <a:endParaRPr lang="en-ID" dirty="0"/>
          </a:p>
        </p:txBody>
      </p:sp>
      <p:grpSp>
        <p:nvGrpSpPr>
          <p:cNvPr id="7" name="Group 4">
            <a:extLst>
              <a:ext uri="{FF2B5EF4-FFF2-40B4-BE49-F238E27FC236}">
                <a16:creationId xmlns:a16="http://schemas.microsoft.com/office/drawing/2014/main" id="{5460E9DC-CB49-3E79-A724-D3AAE6C44416}"/>
              </a:ext>
            </a:extLst>
          </p:cNvPr>
          <p:cNvGrpSpPr/>
          <p:nvPr/>
        </p:nvGrpSpPr>
        <p:grpSpPr>
          <a:xfrm>
            <a:off x="4098297" y="1428676"/>
            <a:ext cx="9144268" cy="1203619"/>
            <a:chOff x="0" y="0"/>
            <a:chExt cx="2408367" cy="317003"/>
          </a:xfrm>
          <a:solidFill>
            <a:srgbClr val="C00000"/>
          </a:solidFill>
        </p:grpSpPr>
        <p:sp>
          <p:nvSpPr>
            <p:cNvPr id="8" name="Freeform 5">
              <a:extLst>
                <a:ext uri="{FF2B5EF4-FFF2-40B4-BE49-F238E27FC236}">
                  <a16:creationId xmlns:a16="http://schemas.microsoft.com/office/drawing/2014/main" id="{3F32E67C-179B-9D82-CA5B-2B1F86843EEA}"/>
                </a:ext>
              </a:extLst>
            </p:cNvPr>
            <p:cNvSpPr/>
            <p:nvPr/>
          </p:nvSpPr>
          <p:spPr>
            <a:xfrm>
              <a:off x="0" y="0"/>
              <a:ext cx="2408367" cy="317003"/>
            </a:xfrm>
            <a:custGeom>
              <a:avLst/>
              <a:gdLst/>
              <a:ahLst/>
              <a:cxnLst/>
              <a:rect l="l" t="t" r="r" b="b"/>
              <a:pathLst>
                <a:path w="2408367" h="317003">
                  <a:moveTo>
                    <a:pt x="0" y="0"/>
                  </a:moveTo>
                  <a:lnTo>
                    <a:pt x="2408367" y="0"/>
                  </a:lnTo>
                  <a:lnTo>
                    <a:pt x="2408367" y="317003"/>
                  </a:lnTo>
                  <a:lnTo>
                    <a:pt x="0" y="317003"/>
                  </a:lnTo>
                  <a:close/>
                </a:path>
              </a:pathLst>
            </a:custGeom>
            <a:grpFill/>
            <a:ln w="38100">
              <a:solidFill>
                <a:schemeClr val="tx1"/>
              </a:solidFill>
            </a:ln>
          </p:spPr>
        </p:sp>
        <p:sp>
          <p:nvSpPr>
            <p:cNvPr id="9" name="TextBox 6">
              <a:extLst>
                <a:ext uri="{FF2B5EF4-FFF2-40B4-BE49-F238E27FC236}">
                  <a16:creationId xmlns:a16="http://schemas.microsoft.com/office/drawing/2014/main" id="{74154B8E-6DAB-C990-C9C6-2C40857C4CEB}"/>
                </a:ext>
              </a:extLst>
            </p:cNvPr>
            <p:cNvSpPr txBox="1"/>
            <p:nvPr/>
          </p:nvSpPr>
          <p:spPr>
            <a:xfrm>
              <a:off x="0" y="-38100"/>
              <a:ext cx="2408367" cy="355103"/>
            </a:xfrm>
            <a:prstGeom prst="rect">
              <a:avLst/>
            </a:prstGeom>
            <a:grpFill/>
          </p:spPr>
          <p:txBody>
            <a:bodyPr lIns="50800" tIns="50800" rIns="50800" bIns="50800" rtlCol="0" anchor="ctr"/>
            <a:lstStyle/>
            <a:p>
              <a:pPr algn="ctr">
                <a:lnSpc>
                  <a:spcPts val="2659"/>
                </a:lnSpc>
              </a:pPr>
              <a:endParaRPr/>
            </a:p>
          </p:txBody>
        </p:sp>
      </p:grpSp>
      <p:sp>
        <p:nvSpPr>
          <p:cNvPr id="11" name="TextBox 10">
            <a:extLst>
              <a:ext uri="{FF2B5EF4-FFF2-40B4-BE49-F238E27FC236}">
                <a16:creationId xmlns:a16="http://schemas.microsoft.com/office/drawing/2014/main" id="{C73DE611-A883-BFE5-3CED-EA9F4C5893F9}"/>
              </a:ext>
            </a:extLst>
          </p:cNvPr>
          <p:cNvSpPr txBox="1"/>
          <p:nvPr/>
        </p:nvSpPr>
        <p:spPr>
          <a:xfrm>
            <a:off x="4332227" y="1542047"/>
            <a:ext cx="8676408" cy="942566"/>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lvl="0" indent="0" algn="ctr">
              <a:lnSpc>
                <a:spcPts val="6600"/>
              </a:lnSpc>
              <a:spcBef>
                <a:spcPct val="0"/>
              </a:spcBef>
            </a:pPr>
            <a:r>
              <a:rPr lang="en-US" sz="6000" b="1" spc="300" dirty="0">
                <a:solidFill>
                  <a:schemeClr val="bg1"/>
                </a:solidFill>
                <a:latin typeface="Poppins Bold"/>
              </a:rPr>
              <a:t>LITERATURE REVIEW </a:t>
            </a:r>
          </a:p>
        </p:txBody>
      </p:sp>
      <p:grpSp>
        <p:nvGrpSpPr>
          <p:cNvPr id="18" name="Group 17">
            <a:extLst>
              <a:ext uri="{FF2B5EF4-FFF2-40B4-BE49-F238E27FC236}">
                <a16:creationId xmlns:a16="http://schemas.microsoft.com/office/drawing/2014/main" id="{A7DC1172-DE4E-8381-9A32-9F41021F1E2A}"/>
              </a:ext>
            </a:extLst>
          </p:cNvPr>
          <p:cNvGrpSpPr/>
          <p:nvPr/>
        </p:nvGrpSpPr>
        <p:grpSpPr>
          <a:xfrm>
            <a:off x="1727080" y="3009496"/>
            <a:ext cx="5897083" cy="5046982"/>
            <a:chOff x="247212" y="2787555"/>
            <a:chExt cx="5897083" cy="5046982"/>
          </a:xfrm>
        </p:grpSpPr>
        <p:grpSp>
          <p:nvGrpSpPr>
            <p:cNvPr id="12" name="Group 14">
              <a:extLst>
                <a:ext uri="{FF2B5EF4-FFF2-40B4-BE49-F238E27FC236}">
                  <a16:creationId xmlns:a16="http://schemas.microsoft.com/office/drawing/2014/main" id="{E2991E81-7FCD-9EE8-058A-AE980BEFCD57}"/>
                </a:ext>
              </a:extLst>
            </p:cNvPr>
            <p:cNvGrpSpPr/>
            <p:nvPr/>
          </p:nvGrpSpPr>
          <p:grpSpPr>
            <a:xfrm>
              <a:off x="247212" y="3129453"/>
              <a:ext cx="5309330" cy="4705084"/>
              <a:chOff x="0" y="0"/>
              <a:chExt cx="1398342" cy="1753108"/>
            </a:xfrm>
            <a:solidFill>
              <a:schemeClr val="accent5">
                <a:lumMod val="50000"/>
              </a:schemeClr>
            </a:solidFill>
          </p:grpSpPr>
          <p:sp>
            <p:nvSpPr>
              <p:cNvPr id="13" name="Freeform 15">
                <a:extLst>
                  <a:ext uri="{FF2B5EF4-FFF2-40B4-BE49-F238E27FC236}">
                    <a16:creationId xmlns:a16="http://schemas.microsoft.com/office/drawing/2014/main" id="{BC9CA0D2-BE7D-4600-232A-E022A334447B}"/>
                  </a:ext>
                </a:extLst>
              </p:cNvPr>
              <p:cNvSpPr/>
              <p:nvPr/>
            </p:nvSpPr>
            <p:spPr>
              <a:xfrm>
                <a:off x="0" y="0"/>
                <a:ext cx="1398342" cy="1753108"/>
              </a:xfrm>
              <a:custGeom>
                <a:avLst/>
                <a:gdLst/>
                <a:ahLst/>
                <a:cxnLst/>
                <a:rect l="l" t="t" r="r" b="b"/>
                <a:pathLst>
                  <a:path w="1398342" h="1753108">
                    <a:moveTo>
                      <a:pt x="0" y="0"/>
                    </a:moveTo>
                    <a:lnTo>
                      <a:pt x="1398342" y="0"/>
                    </a:lnTo>
                    <a:lnTo>
                      <a:pt x="1398342" y="1753108"/>
                    </a:lnTo>
                    <a:lnTo>
                      <a:pt x="0" y="1753108"/>
                    </a:lnTo>
                    <a:close/>
                  </a:path>
                </a:pathLst>
              </a:custGeom>
              <a:grpFill/>
            </p:spPr>
          </p:sp>
          <p:sp>
            <p:nvSpPr>
              <p:cNvPr id="14" name="TextBox 16">
                <a:extLst>
                  <a:ext uri="{FF2B5EF4-FFF2-40B4-BE49-F238E27FC236}">
                    <a16:creationId xmlns:a16="http://schemas.microsoft.com/office/drawing/2014/main" id="{6A4B6E6A-7942-D6A9-D26E-E97E45626CA7}"/>
                  </a:ext>
                </a:extLst>
              </p:cNvPr>
              <p:cNvSpPr txBox="1"/>
              <p:nvPr/>
            </p:nvSpPr>
            <p:spPr>
              <a:xfrm>
                <a:off x="0" y="-38100"/>
                <a:ext cx="1398342" cy="1791208"/>
              </a:xfrm>
              <a:prstGeom prst="rect">
                <a:avLst/>
              </a:prstGeom>
              <a:grpFill/>
            </p:spPr>
            <p:txBody>
              <a:bodyPr lIns="50800" tIns="50800" rIns="50800" bIns="50800" rtlCol="0" anchor="ctr"/>
              <a:lstStyle/>
              <a:p>
                <a:pPr algn="ctr">
                  <a:lnSpc>
                    <a:spcPts val="2659"/>
                  </a:lnSpc>
                </a:pPr>
                <a:endParaRPr/>
              </a:p>
            </p:txBody>
          </p:sp>
        </p:grpSp>
        <p:sp>
          <p:nvSpPr>
            <p:cNvPr id="24" name="Freeform 20">
              <a:extLst>
                <a:ext uri="{FF2B5EF4-FFF2-40B4-BE49-F238E27FC236}">
                  <a16:creationId xmlns:a16="http://schemas.microsoft.com/office/drawing/2014/main" id="{C8D2FE12-29DC-65DD-6C56-2E72E19F7845}"/>
                </a:ext>
              </a:extLst>
            </p:cNvPr>
            <p:cNvSpPr/>
            <p:nvPr/>
          </p:nvSpPr>
          <p:spPr>
            <a:xfrm>
              <a:off x="4932927" y="2787555"/>
              <a:ext cx="1211368" cy="1366847"/>
            </a:xfrm>
            <a:custGeom>
              <a:avLst/>
              <a:gdLst/>
              <a:ahLst/>
              <a:cxnLst/>
              <a:rect l="l" t="t" r="r" b="b"/>
              <a:pathLst>
                <a:path w="1211368" h="1366847">
                  <a:moveTo>
                    <a:pt x="0" y="0"/>
                  </a:moveTo>
                  <a:lnTo>
                    <a:pt x="1211368" y="0"/>
                  </a:lnTo>
                  <a:lnTo>
                    <a:pt x="1211368" y="1366846"/>
                  </a:lnTo>
                  <a:lnTo>
                    <a:pt x="0" y="1366846"/>
                  </a:lnTo>
                  <a:lnTo>
                    <a:pt x="0" y="0"/>
                  </a:lnTo>
                  <a:close/>
                </a:path>
              </a:pathLst>
            </a:custGeom>
            <a:blipFill>
              <a:blip r:embed="rId3"/>
              <a:stretch>
                <a:fillRect/>
              </a:stretch>
            </a:blipFill>
          </p:spPr>
        </p:sp>
        <p:sp>
          <p:nvSpPr>
            <p:cNvPr id="27" name="TextBox 31">
              <a:extLst>
                <a:ext uri="{FF2B5EF4-FFF2-40B4-BE49-F238E27FC236}">
                  <a16:creationId xmlns:a16="http://schemas.microsoft.com/office/drawing/2014/main" id="{E6293B8E-F664-3C3C-AD7A-00D950B3029C}"/>
                </a:ext>
              </a:extLst>
            </p:cNvPr>
            <p:cNvSpPr txBox="1"/>
            <p:nvPr/>
          </p:nvSpPr>
          <p:spPr>
            <a:xfrm>
              <a:off x="620968" y="3027198"/>
              <a:ext cx="4561817" cy="975780"/>
            </a:xfrm>
            <a:prstGeom prst="rect">
              <a:avLst/>
            </a:prstGeom>
          </p:spPr>
          <p:txBody>
            <a:bodyPr wrap="square" lIns="0" tIns="0" rIns="0" bIns="0" rtlCol="0" anchor="t">
              <a:spAutoFit/>
            </a:bodyPr>
            <a:lstStyle/>
            <a:p>
              <a:pPr marL="0" lvl="0" indent="0" algn="ctr">
                <a:lnSpc>
                  <a:spcPts val="3850"/>
                </a:lnSpc>
                <a:spcBef>
                  <a:spcPct val="0"/>
                </a:spcBef>
              </a:pPr>
              <a:r>
                <a:rPr lang="en-US" sz="2800" b="1" spc="175" dirty="0">
                  <a:solidFill>
                    <a:schemeClr val="bg1"/>
                  </a:solidFill>
                  <a:latin typeface="Poppins Bold"/>
                </a:rPr>
                <a:t>DEFINITION INTERNET</a:t>
              </a:r>
            </a:p>
            <a:p>
              <a:pPr marL="0" lvl="0" indent="0" algn="ctr">
                <a:lnSpc>
                  <a:spcPts val="3850"/>
                </a:lnSpc>
                <a:spcBef>
                  <a:spcPct val="0"/>
                </a:spcBef>
              </a:pPr>
              <a:r>
                <a:rPr lang="en-US" sz="2800" b="1" spc="175" dirty="0">
                  <a:solidFill>
                    <a:schemeClr val="bg1"/>
                  </a:solidFill>
                  <a:latin typeface="Poppins Bold"/>
                </a:rPr>
                <a:t>MEDIA </a:t>
              </a:r>
            </a:p>
          </p:txBody>
        </p:sp>
        <p:sp>
          <p:nvSpPr>
            <p:cNvPr id="2" name="Rectangle 1">
              <a:extLst>
                <a:ext uri="{FF2B5EF4-FFF2-40B4-BE49-F238E27FC236}">
                  <a16:creationId xmlns:a16="http://schemas.microsoft.com/office/drawing/2014/main" id="{B2AF7173-8BA8-AB7E-FA22-080EBE92B84F}"/>
                </a:ext>
              </a:extLst>
            </p:cNvPr>
            <p:cNvSpPr>
              <a:spLocks noChangeArrowheads="1"/>
            </p:cNvSpPr>
            <p:nvPr/>
          </p:nvSpPr>
          <p:spPr bwMode="auto">
            <a:xfrm>
              <a:off x="427834" y="4328570"/>
              <a:ext cx="4906520" cy="3180374"/>
            </a:xfrm>
            <a:prstGeom prst="rect">
              <a:avLst/>
            </a:prstGeom>
            <a:solidFill>
              <a:schemeClr val="bg1"/>
            </a:solidFill>
            <a:ln>
              <a:noFill/>
            </a:ln>
            <a:effectLst/>
          </p:spPr>
          <p:txBody>
            <a:bodyPr vert="horz" wrap="square" lIns="0" tIns="-25392" rIns="0" bIns="-25392"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According to the Big Indonesian Dictionary (KBBI), media is a tool (means) of communication, such as newspapers, magazines, radio, television, posters, films and banners. Then "Internet" is an electronic communications network that connects organized computer networks and computer facilities throughout the world via telephone or satellite. The internet is a form of new media in the 21st century.</a:t>
              </a:r>
              <a:r>
                <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pSp>
      <p:grpSp>
        <p:nvGrpSpPr>
          <p:cNvPr id="17" name="Group 16">
            <a:extLst>
              <a:ext uri="{FF2B5EF4-FFF2-40B4-BE49-F238E27FC236}">
                <a16:creationId xmlns:a16="http://schemas.microsoft.com/office/drawing/2014/main" id="{EABBCD81-0661-4CE4-835C-24337D31DB87}"/>
              </a:ext>
            </a:extLst>
          </p:cNvPr>
          <p:cNvGrpSpPr/>
          <p:nvPr/>
        </p:nvGrpSpPr>
        <p:grpSpPr>
          <a:xfrm>
            <a:off x="9494744" y="2870903"/>
            <a:ext cx="5982875" cy="5119927"/>
            <a:chOff x="5944560" y="2714610"/>
            <a:chExt cx="5982875" cy="5119927"/>
          </a:xfrm>
        </p:grpSpPr>
        <p:sp>
          <p:nvSpPr>
            <p:cNvPr id="15" name="Freeform 15">
              <a:extLst>
                <a:ext uri="{FF2B5EF4-FFF2-40B4-BE49-F238E27FC236}">
                  <a16:creationId xmlns:a16="http://schemas.microsoft.com/office/drawing/2014/main" id="{5967C9B2-2F67-9D47-0970-8525278AD83A}"/>
                </a:ext>
              </a:extLst>
            </p:cNvPr>
            <p:cNvSpPr/>
            <p:nvPr/>
          </p:nvSpPr>
          <p:spPr>
            <a:xfrm>
              <a:off x="6007956" y="3129453"/>
              <a:ext cx="5309330" cy="4705084"/>
            </a:xfrm>
            <a:custGeom>
              <a:avLst/>
              <a:gdLst/>
              <a:ahLst/>
              <a:cxnLst/>
              <a:rect l="l" t="t" r="r" b="b"/>
              <a:pathLst>
                <a:path w="1398342" h="1753108">
                  <a:moveTo>
                    <a:pt x="0" y="0"/>
                  </a:moveTo>
                  <a:lnTo>
                    <a:pt x="1398342" y="0"/>
                  </a:lnTo>
                  <a:lnTo>
                    <a:pt x="1398342" y="1753108"/>
                  </a:lnTo>
                  <a:lnTo>
                    <a:pt x="0" y="1753108"/>
                  </a:lnTo>
                  <a:close/>
                </a:path>
              </a:pathLst>
            </a:custGeom>
            <a:solidFill>
              <a:srgbClr val="C00000"/>
            </a:solidFill>
          </p:spPr>
        </p:sp>
        <p:sp>
          <p:nvSpPr>
            <p:cNvPr id="25" name="Freeform 20">
              <a:extLst>
                <a:ext uri="{FF2B5EF4-FFF2-40B4-BE49-F238E27FC236}">
                  <a16:creationId xmlns:a16="http://schemas.microsoft.com/office/drawing/2014/main" id="{BCA58852-2315-B0F0-990C-B7FF9D1F0A9F}"/>
                </a:ext>
              </a:extLst>
            </p:cNvPr>
            <p:cNvSpPr/>
            <p:nvPr/>
          </p:nvSpPr>
          <p:spPr>
            <a:xfrm>
              <a:off x="10716067" y="2714610"/>
              <a:ext cx="1211368" cy="1366847"/>
            </a:xfrm>
            <a:custGeom>
              <a:avLst/>
              <a:gdLst/>
              <a:ahLst/>
              <a:cxnLst/>
              <a:rect l="l" t="t" r="r" b="b"/>
              <a:pathLst>
                <a:path w="1211368" h="1366847">
                  <a:moveTo>
                    <a:pt x="0" y="0"/>
                  </a:moveTo>
                  <a:lnTo>
                    <a:pt x="1211368" y="0"/>
                  </a:lnTo>
                  <a:lnTo>
                    <a:pt x="1211368" y="1366846"/>
                  </a:lnTo>
                  <a:lnTo>
                    <a:pt x="0" y="1366846"/>
                  </a:lnTo>
                  <a:lnTo>
                    <a:pt x="0" y="0"/>
                  </a:lnTo>
                  <a:close/>
                </a:path>
              </a:pathLst>
            </a:custGeom>
            <a:blipFill>
              <a:blip r:embed="rId3"/>
              <a:stretch>
                <a:fillRect/>
              </a:stretch>
            </a:blipFill>
          </p:spPr>
          <p:txBody>
            <a:bodyPr/>
            <a:lstStyle/>
            <a:p>
              <a:endParaRPr lang="en-ID" dirty="0"/>
            </a:p>
          </p:txBody>
        </p:sp>
        <p:sp>
          <p:nvSpPr>
            <p:cNvPr id="28" name="TextBox 30">
              <a:extLst>
                <a:ext uri="{FF2B5EF4-FFF2-40B4-BE49-F238E27FC236}">
                  <a16:creationId xmlns:a16="http://schemas.microsoft.com/office/drawing/2014/main" id="{8CEA6870-7EE3-4034-1450-2E4FF71864F9}"/>
                </a:ext>
              </a:extLst>
            </p:cNvPr>
            <p:cNvSpPr txBox="1"/>
            <p:nvPr/>
          </p:nvSpPr>
          <p:spPr>
            <a:xfrm>
              <a:off x="5944560" y="3202055"/>
              <a:ext cx="4888114" cy="975780"/>
            </a:xfrm>
            <a:prstGeom prst="rect">
              <a:avLst/>
            </a:prstGeom>
          </p:spPr>
          <p:txBody>
            <a:bodyPr wrap="square" lIns="0" tIns="0" rIns="0" bIns="0" rtlCol="0" anchor="t">
              <a:spAutoFit/>
            </a:bodyPr>
            <a:lstStyle/>
            <a:p>
              <a:pPr marL="0" lvl="0" indent="0" algn="ctr">
                <a:lnSpc>
                  <a:spcPts val="3850"/>
                </a:lnSpc>
                <a:spcBef>
                  <a:spcPct val="0"/>
                </a:spcBef>
              </a:pPr>
              <a:r>
                <a:rPr lang="en-US" sz="2800" spc="175" dirty="0">
                  <a:solidFill>
                    <a:schemeClr val="bg1"/>
                  </a:solidFill>
                  <a:latin typeface="Poppins Bold"/>
                </a:rPr>
                <a:t> THE INTERNET AS A NEWS MEDIA </a:t>
              </a:r>
            </a:p>
          </p:txBody>
        </p:sp>
        <p:sp>
          <p:nvSpPr>
            <p:cNvPr id="4" name="Rectangle 2">
              <a:extLst>
                <a:ext uri="{FF2B5EF4-FFF2-40B4-BE49-F238E27FC236}">
                  <a16:creationId xmlns:a16="http://schemas.microsoft.com/office/drawing/2014/main" id="{15F969BB-EFC0-9BFF-52D9-0897759207ED}"/>
                </a:ext>
              </a:extLst>
            </p:cNvPr>
            <p:cNvSpPr>
              <a:spLocks noChangeArrowheads="1"/>
            </p:cNvSpPr>
            <p:nvPr/>
          </p:nvSpPr>
          <p:spPr bwMode="auto">
            <a:xfrm>
              <a:off x="6144295" y="4335514"/>
              <a:ext cx="5067252" cy="3272707"/>
            </a:xfrm>
            <a:prstGeom prst="rect">
              <a:avLst/>
            </a:prstGeom>
            <a:solidFill>
              <a:schemeClr val="bg1"/>
            </a:solidFill>
            <a:ln>
              <a:noFill/>
            </a:ln>
            <a:effectLst/>
          </p:spPr>
          <p:txBody>
            <a:bodyPr vert="horz" wrap="square" lIns="0" tIns="-25392" rIns="0" bIns="-25392"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inherit"/>
                </a:rPr>
                <a:t>Since Internet information technology became known in society around the 1990s, it has also been used in the mass media. In terms of communication technology via the Internet, news distribution can be done quickly, and can even be accepted by the general public through online news portals. The concept or definition of news may also begin to change. The definition of news, which previously meant "reporting events that have occurred," has now changed its meaning to "reporting events that are currently occurring" (Haryanto, 2014) in (Waluyo, 2018).</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15917810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24B27E-82B6-A4AE-EEEF-D1109A982BA6}"/>
              </a:ext>
            </a:extLst>
          </p:cNvPr>
          <p:cNvSpPr>
            <a:spLocks noGrp="1"/>
          </p:cNvSpPr>
          <p:nvPr>
            <p:ph type="body" sz="quarter" idx="21"/>
          </p:nvPr>
        </p:nvSpPr>
        <p:spPr/>
        <p:txBody>
          <a:bodyPr>
            <a:normAutofit lnSpcReduction="10000"/>
          </a:bodyPr>
          <a:lstStyle/>
          <a:p>
            <a:r>
              <a:rPr lang="en-US" dirty="0"/>
              <a:t>Sri Wulandari – August 08</a:t>
            </a:r>
            <a:r>
              <a:rPr lang="en-US" sz="2800" baseline="30000" dirty="0"/>
              <a:t>th</a:t>
            </a:r>
            <a:r>
              <a:rPr lang="en-US" sz="2800" dirty="0"/>
              <a:t> 2024</a:t>
            </a:r>
            <a:endParaRPr lang="en-ID" dirty="0"/>
          </a:p>
        </p:txBody>
      </p:sp>
      <p:sp>
        <p:nvSpPr>
          <p:cNvPr id="16" name="Freeform 15">
            <a:extLst>
              <a:ext uri="{FF2B5EF4-FFF2-40B4-BE49-F238E27FC236}">
                <a16:creationId xmlns:a16="http://schemas.microsoft.com/office/drawing/2014/main" id="{F503E5EC-AD40-C5FE-8ED1-8117B4CDAA62}"/>
              </a:ext>
            </a:extLst>
          </p:cNvPr>
          <p:cNvSpPr/>
          <p:nvPr/>
        </p:nvSpPr>
        <p:spPr>
          <a:xfrm>
            <a:off x="11771597" y="3129453"/>
            <a:ext cx="5309330" cy="4705084"/>
          </a:xfrm>
          <a:custGeom>
            <a:avLst/>
            <a:gdLst/>
            <a:ahLst/>
            <a:cxnLst/>
            <a:rect l="l" t="t" r="r" b="b"/>
            <a:pathLst>
              <a:path w="1398342" h="1753108">
                <a:moveTo>
                  <a:pt x="0" y="0"/>
                </a:moveTo>
                <a:lnTo>
                  <a:pt x="1398342" y="0"/>
                </a:lnTo>
                <a:lnTo>
                  <a:pt x="1398342" y="1753108"/>
                </a:lnTo>
                <a:lnTo>
                  <a:pt x="0" y="1753108"/>
                </a:lnTo>
                <a:close/>
              </a:path>
            </a:pathLst>
          </a:custGeom>
          <a:solidFill>
            <a:srgbClr val="C00000"/>
          </a:solidFill>
        </p:spPr>
      </p:sp>
      <p:sp>
        <p:nvSpPr>
          <p:cNvPr id="26" name="Freeform 20">
            <a:extLst>
              <a:ext uri="{FF2B5EF4-FFF2-40B4-BE49-F238E27FC236}">
                <a16:creationId xmlns:a16="http://schemas.microsoft.com/office/drawing/2014/main" id="{F036AEE5-66D7-DE98-7295-2589303D32A7}"/>
              </a:ext>
            </a:extLst>
          </p:cNvPr>
          <p:cNvSpPr/>
          <p:nvPr/>
        </p:nvSpPr>
        <p:spPr>
          <a:xfrm>
            <a:off x="16272782" y="3005558"/>
            <a:ext cx="1211368" cy="1366847"/>
          </a:xfrm>
          <a:custGeom>
            <a:avLst/>
            <a:gdLst/>
            <a:ahLst/>
            <a:cxnLst/>
            <a:rect l="l" t="t" r="r" b="b"/>
            <a:pathLst>
              <a:path w="1211368" h="1366847">
                <a:moveTo>
                  <a:pt x="0" y="0"/>
                </a:moveTo>
                <a:lnTo>
                  <a:pt x="1211368" y="0"/>
                </a:lnTo>
                <a:lnTo>
                  <a:pt x="1211368" y="1366846"/>
                </a:lnTo>
                <a:lnTo>
                  <a:pt x="0" y="1366846"/>
                </a:lnTo>
                <a:lnTo>
                  <a:pt x="0" y="0"/>
                </a:lnTo>
                <a:close/>
              </a:path>
            </a:pathLst>
          </a:custGeom>
          <a:blipFill>
            <a:blip r:embed="rId2"/>
            <a:stretch>
              <a:fillRect/>
            </a:stretch>
          </a:blipFill>
        </p:spPr>
      </p:sp>
      <p:sp>
        <p:nvSpPr>
          <p:cNvPr id="29" name="TextBox 32">
            <a:extLst>
              <a:ext uri="{FF2B5EF4-FFF2-40B4-BE49-F238E27FC236}">
                <a16:creationId xmlns:a16="http://schemas.microsoft.com/office/drawing/2014/main" id="{6C286E9A-D5B4-1037-E0DC-F598CD85043A}"/>
              </a:ext>
            </a:extLst>
          </p:cNvPr>
          <p:cNvSpPr txBox="1"/>
          <p:nvPr/>
        </p:nvSpPr>
        <p:spPr>
          <a:xfrm>
            <a:off x="11844307" y="3254145"/>
            <a:ext cx="4878713" cy="1107996"/>
          </a:xfrm>
          <a:prstGeom prst="rect">
            <a:avLst/>
          </a:prstGeom>
        </p:spPr>
        <p:txBody>
          <a:bodyPr wrap="square" lIns="0" tIns="0" rIns="0" bIns="0" rtlCol="0" anchor="t">
            <a:spAutoFit/>
          </a:bodyPr>
          <a:lstStyle/>
          <a:p>
            <a:pPr marL="0" lvl="0" indent="0" algn="ctr">
              <a:lnSpc>
                <a:spcPct val="100000"/>
              </a:lnSpc>
              <a:spcBef>
                <a:spcPct val="0"/>
              </a:spcBef>
            </a:pPr>
            <a:r>
              <a:rPr lang="en-US" sz="2400" spc="175" dirty="0">
                <a:solidFill>
                  <a:schemeClr val="bg1"/>
                </a:solidFill>
                <a:latin typeface="Poppins Bold"/>
              </a:rPr>
              <a:t>TAKSONOMY SPECTATOR IDENTITY BY RICARD GIULIANOTTI</a:t>
            </a:r>
          </a:p>
        </p:txBody>
      </p:sp>
      <p:sp>
        <p:nvSpPr>
          <p:cNvPr id="5" name="TextBox 31">
            <a:extLst>
              <a:ext uri="{FF2B5EF4-FFF2-40B4-BE49-F238E27FC236}">
                <a16:creationId xmlns:a16="http://schemas.microsoft.com/office/drawing/2014/main" id="{344FD3BF-7FD9-536B-0D14-175EA3768AD2}"/>
              </a:ext>
            </a:extLst>
          </p:cNvPr>
          <p:cNvSpPr txBox="1"/>
          <p:nvPr/>
        </p:nvSpPr>
        <p:spPr>
          <a:xfrm>
            <a:off x="371110" y="4227004"/>
            <a:ext cx="1435727" cy="437364"/>
          </a:xfrm>
          <a:prstGeom prst="rect">
            <a:avLst/>
          </a:prstGeom>
        </p:spPr>
        <p:txBody>
          <a:bodyPr wrap="square" lIns="0" tIns="0" rIns="0" bIns="0" rtlCol="0" anchor="t">
            <a:spAutoFit/>
          </a:bodyPr>
          <a:lstStyle/>
          <a:p>
            <a:pPr marL="0" lvl="0" indent="0" algn="ctr">
              <a:lnSpc>
                <a:spcPts val="3850"/>
              </a:lnSpc>
              <a:spcBef>
                <a:spcPct val="0"/>
              </a:spcBef>
            </a:pPr>
            <a:r>
              <a:rPr lang="en-US" sz="1800" kern="0" dirty="0">
                <a:effectLst/>
                <a:latin typeface="Times New Roman" panose="02020603050405020304" pitchFamily="18" charset="0"/>
                <a:ea typeface="Calibri" panose="020F0502020204030204" pitchFamily="34" charset="0"/>
              </a:rPr>
              <a:t>). </a:t>
            </a:r>
            <a:endParaRPr lang="en-US" sz="2800" b="1" spc="175" dirty="0">
              <a:solidFill>
                <a:schemeClr val="bg1"/>
              </a:solidFill>
              <a:latin typeface="Poppins Bold"/>
            </a:endParaRPr>
          </a:p>
        </p:txBody>
      </p:sp>
      <p:pic>
        <p:nvPicPr>
          <p:cNvPr id="176" name="Image" descr="Image"/>
          <p:cNvPicPr>
            <a:picLocks noChangeAspect="1"/>
          </p:cNvPicPr>
          <p:nvPr/>
        </p:nvPicPr>
        <p:blipFill>
          <a:blip r:embed="rId3"/>
          <a:stretch>
            <a:fillRect/>
          </a:stretch>
        </p:blipFill>
        <p:spPr>
          <a:xfrm>
            <a:off x="0" y="0"/>
            <a:ext cx="17348200" cy="9753600"/>
          </a:xfrm>
          <a:prstGeom prst="rect">
            <a:avLst/>
          </a:prstGeom>
          <a:solidFill>
            <a:schemeClr val="bg1"/>
          </a:solidFill>
          <a:ln w="3175">
            <a:miter lim="400000"/>
          </a:ln>
        </p:spPr>
      </p:pic>
      <p:grpSp>
        <p:nvGrpSpPr>
          <p:cNvPr id="23" name="Group 22">
            <a:extLst>
              <a:ext uri="{FF2B5EF4-FFF2-40B4-BE49-F238E27FC236}">
                <a16:creationId xmlns:a16="http://schemas.microsoft.com/office/drawing/2014/main" id="{53C47E88-D887-9EB4-AEB1-0A933ABE3C47}"/>
              </a:ext>
            </a:extLst>
          </p:cNvPr>
          <p:cNvGrpSpPr/>
          <p:nvPr/>
        </p:nvGrpSpPr>
        <p:grpSpPr>
          <a:xfrm>
            <a:off x="5344043" y="764519"/>
            <a:ext cx="12008069" cy="1795685"/>
            <a:chOff x="6279931" y="1741695"/>
            <a:chExt cx="12008069" cy="1795685"/>
          </a:xfrm>
        </p:grpSpPr>
        <p:grpSp>
          <p:nvGrpSpPr>
            <p:cNvPr id="30" name="Group 2">
              <a:extLst>
                <a:ext uri="{FF2B5EF4-FFF2-40B4-BE49-F238E27FC236}">
                  <a16:creationId xmlns:a16="http://schemas.microsoft.com/office/drawing/2014/main" id="{F77C0407-9984-385C-F45B-41A5F5C8EE76}"/>
                </a:ext>
              </a:extLst>
            </p:cNvPr>
            <p:cNvGrpSpPr/>
            <p:nvPr/>
          </p:nvGrpSpPr>
          <p:grpSpPr>
            <a:xfrm>
              <a:off x="6279931" y="1741695"/>
              <a:ext cx="12008069" cy="756929"/>
              <a:chOff x="0" y="0"/>
              <a:chExt cx="3162619" cy="199356"/>
            </a:xfrm>
            <a:solidFill>
              <a:srgbClr val="C00000"/>
            </a:solidFill>
          </p:grpSpPr>
          <p:sp>
            <p:nvSpPr>
              <p:cNvPr id="34" name="Freeform 3">
                <a:extLst>
                  <a:ext uri="{FF2B5EF4-FFF2-40B4-BE49-F238E27FC236}">
                    <a16:creationId xmlns:a16="http://schemas.microsoft.com/office/drawing/2014/main" id="{38542213-269E-EF02-F39F-F9FACEE17B31}"/>
                  </a:ext>
                </a:extLst>
              </p:cNvPr>
              <p:cNvSpPr/>
              <p:nvPr/>
            </p:nvSpPr>
            <p:spPr>
              <a:xfrm>
                <a:off x="0" y="0"/>
                <a:ext cx="3162619" cy="199356"/>
              </a:xfrm>
              <a:custGeom>
                <a:avLst/>
                <a:gdLst/>
                <a:ahLst/>
                <a:cxnLst/>
                <a:rect l="l" t="t" r="r" b="b"/>
                <a:pathLst>
                  <a:path w="3162619" h="199356">
                    <a:moveTo>
                      <a:pt x="0" y="0"/>
                    </a:moveTo>
                    <a:lnTo>
                      <a:pt x="3162619" y="0"/>
                    </a:lnTo>
                    <a:lnTo>
                      <a:pt x="3162619" y="199356"/>
                    </a:lnTo>
                    <a:lnTo>
                      <a:pt x="0" y="199356"/>
                    </a:lnTo>
                    <a:close/>
                  </a:path>
                </a:pathLst>
              </a:custGeom>
              <a:grpFill/>
            </p:spPr>
          </p:sp>
          <p:sp>
            <p:nvSpPr>
              <p:cNvPr id="35" name="TextBox 4">
                <a:extLst>
                  <a:ext uri="{FF2B5EF4-FFF2-40B4-BE49-F238E27FC236}">
                    <a16:creationId xmlns:a16="http://schemas.microsoft.com/office/drawing/2014/main" id="{86FDF16F-B38C-E077-4F42-286C21736898}"/>
                  </a:ext>
                </a:extLst>
              </p:cNvPr>
              <p:cNvSpPr txBox="1"/>
              <p:nvPr/>
            </p:nvSpPr>
            <p:spPr>
              <a:xfrm>
                <a:off x="0" y="-38100"/>
                <a:ext cx="3162619" cy="237456"/>
              </a:xfrm>
              <a:prstGeom prst="rect">
                <a:avLst/>
              </a:prstGeom>
              <a:grpFill/>
            </p:spPr>
            <p:txBody>
              <a:bodyPr lIns="50800" tIns="50800" rIns="50800" bIns="50800" rtlCol="0" anchor="ctr"/>
              <a:lstStyle/>
              <a:p>
                <a:pPr algn="ctr">
                  <a:lnSpc>
                    <a:spcPts val="2659"/>
                  </a:lnSpc>
                </a:pPr>
                <a:endParaRPr/>
              </a:p>
            </p:txBody>
          </p:sp>
        </p:grpSp>
        <p:grpSp>
          <p:nvGrpSpPr>
            <p:cNvPr id="31" name="Group 5">
              <a:extLst>
                <a:ext uri="{FF2B5EF4-FFF2-40B4-BE49-F238E27FC236}">
                  <a16:creationId xmlns:a16="http://schemas.microsoft.com/office/drawing/2014/main" id="{0BEEC827-F50C-7C56-89D8-536AD33BDEE0}"/>
                </a:ext>
              </a:extLst>
            </p:cNvPr>
            <p:cNvGrpSpPr/>
            <p:nvPr/>
          </p:nvGrpSpPr>
          <p:grpSpPr>
            <a:xfrm>
              <a:off x="6279931" y="2465140"/>
              <a:ext cx="12008069" cy="1072240"/>
              <a:chOff x="0" y="0"/>
              <a:chExt cx="3162619" cy="282401"/>
            </a:xfrm>
          </p:grpSpPr>
          <p:sp>
            <p:nvSpPr>
              <p:cNvPr id="32" name="Freeform 6">
                <a:extLst>
                  <a:ext uri="{FF2B5EF4-FFF2-40B4-BE49-F238E27FC236}">
                    <a16:creationId xmlns:a16="http://schemas.microsoft.com/office/drawing/2014/main" id="{1C151857-063D-FDF5-C353-232A4D1C32FA}"/>
                  </a:ext>
                </a:extLst>
              </p:cNvPr>
              <p:cNvSpPr/>
              <p:nvPr/>
            </p:nvSpPr>
            <p:spPr>
              <a:xfrm>
                <a:off x="0" y="0"/>
                <a:ext cx="3162619" cy="282401"/>
              </a:xfrm>
              <a:custGeom>
                <a:avLst/>
                <a:gdLst/>
                <a:ahLst/>
                <a:cxnLst/>
                <a:rect l="l" t="t" r="r" b="b"/>
                <a:pathLst>
                  <a:path w="3162619" h="282401">
                    <a:moveTo>
                      <a:pt x="0" y="0"/>
                    </a:moveTo>
                    <a:lnTo>
                      <a:pt x="3162619" y="0"/>
                    </a:lnTo>
                    <a:lnTo>
                      <a:pt x="3162619" y="282401"/>
                    </a:lnTo>
                    <a:lnTo>
                      <a:pt x="0" y="282401"/>
                    </a:lnTo>
                    <a:close/>
                  </a:path>
                </a:pathLst>
              </a:custGeom>
              <a:solidFill>
                <a:srgbClr val="FFF6D1"/>
              </a:solidFill>
            </p:spPr>
          </p:sp>
          <p:sp>
            <p:nvSpPr>
              <p:cNvPr id="33" name="TextBox 7">
                <a:extLst>
                  <a:ext uri="{FF2B5EF4-FFF2-40B4-BE49-F238E27FC236}">
                    <a16:creationId xmlns:a16="http://schemas.microsoft.com/office/drawing/2014/main" id="{19CF22AC-AC8C-35E1-CC46-D5D43BA89CAB}"/>
                  </a:ext>
                </a:extLst>
              </p:cNvPr>
              <p:cNvSpPr txBox="1"/>
              <p:nvPr/>
            </p:nvSpPr>
            <p:spPr>
              <a:xfrm>
                <a:off x="0" y="-38100"/>
                <a:ext cx="3162619" cy="320501"/>
              </a:xfrm>
              <a:prstGeom prst="rect">
                <a:avLst/>
              </a:prstGeom>
            </p:spPr>
            <p:txBody>
              <a:bodyPr lIns="50800" tIns="50800" rIns="50800" bIns="50800" rtlCol="0" anchor="ctr"/>
              <a:lstStyle/>
              <a:p>
                <a:pPr algn="ctr">
                  <a:lnSpc>
                    <a:spcPts val="2659"/>
                  </a:lnSpc>
                </a:pPr>
                <a:endParaRPr/>
              </a:p>
            </p:txBody>
          </p:sp>
        </p:grpSp>
      </p:grpSp>
      <p:sp>
        <p:nvSpPr>
          <p:cNvPr id="37" name="TextBox 36">
            <a:extLst>
              <a:ext uri="{FF2B5EF4-FFF2-40B4-BE49-F238E27FC236}">
                <a16:creationId xmlns:a16="http://schemas.microsoft.com/office/drawing/2014/main" id="{0E962F1C-66EC-A8F0-2251-D9548833956E}"/>
              </a:ext>
            </a:extLst>
          </p:cNvPr>
          <p:cNvSpPr txBox="1"/>
          <p:nvPr/>
        </p:nvSpPr>
        <p:spPr>
          <a:xfrm>
            <a:off x="6745286" y="1484320"/>
            <a:ext cx="8839200" cy="892296"/>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lvl="0" indent="0" algn="ctr">
              <a:lnSpc>
                <a:spcPts val="6600"/>
              </a:lnSpc>
              <a:spcBef>
                <a:spcPct val="0"/>
              </a:spcBef>
            </a:pPr>
            <a:r>
              <a:rPr lang="en-US" sz="4600" b="1" spc="300" dirty="0">
                <a:solidFill>
                  <a:schemeClr val="tx1"/>
                </a:solidFill>
                <a:latin typeface="Poppins Bold"/>
              </a:rPr>
              <a:t>METHOD</a:t>
            </a:r>
            <a:r>
              <a:rPr lang="en-US" sz="3600" b="1" spc="300" dirty="0">
                <a:solidFill>
                  <a:schemeClr val="tx1"/>
                </a:solidFill>
                <a:latin typeface="Poppins Bold"/>
              </a:rPr>
              <a:t> </a:t>
            </a:r>
          </a:p>
        </p:txBody>
      </p:sp>
      <p:graphicFrame>
        <p:nvGraphicFramePr>
          <p:cNvPr id="39" name="Table 8">
            <a:extLst>
              <a:ext uri="{FF2B5EF4-FFF2-40B4-BE49-F238E27FC236}">
                <a16:creationId xmlns:a16="http://schemas.microsoft.com/office/drawing/2014/main" id="{D6BA1824-4912-882A-91DC-11B19D799AF4}"/>
              </a:ext>
            </a:extLst>
          </p:cNvPr>
          <p:cNvGraphicFramePr>
            <a:graphicFrameLocks noGrp="1"/>
          </p:cNvGraphicFramePr>
          <p:nvPr>
            <p:extLst>
              <p:ext uri="{D42A27DB-BD31-4B8C-83A1-F6EECF244321}">
                <p14:modId xmlns:p14="http://schemas.microsoft.com/office/powerpoint/2010/main" val="1642462409"/>
              </p:ext>
            </p:extLst>
          </p:nvPr>
        </p:nvGraphicFramePr>
        <p:xfrm>
          <a:off x="2900946" y="3505192"/>
          <a:ext cx="12505979" cy="5281472"/>
        </p:xfrm>
        <a:graphic>
          <a:graphicData uri="http://schemas.openxmlformats.org/drawingml/2006/table">
            <a:tbl>
              <a:tblPr/>
              <a:tblGrid>
                <a:gridCol w="4102119">
                  <a:extLst>
                    <a:ext uri="{9D8B030D-6E8A-4147-A177-3AD203B41FA5}">
                      <a16:colId xmlns:a16="http://schemas.microsoft.com/office/drawing/2014/main" val="20000"/>
                    </a:ext>
                  </a:extLst>
                </a:gridCol>
                <a:gridCol w="4102119">
                  <a:extLst>
                    <a:ext uri="{9D8B030D-6E8A-4147-A177-3AD203B41FA5}">
                      <a16:colId xmlns:a16="http://schemas.microsoft.com/office/drawing/2014/main" val="20001"/>
                    </a:ext>
                  </a:extLst>
                </a:gridCol>
                <a:gridCol w="4102119">
                  <a:extLst>
                    <a:ext uri="{9D8B030D-6E8A-4147-A177-3AD203B41FA5}">
                      <a16:colId xmlns:a16="http://schemas.microsoft.com/office/drawing/2014/main" val="20002"/>
                    </a:ext>
                  </a:extLst>
                </a:gridCol>
                <a:gridCol w="199622">
                  <a:extLst>
                    <a:ext uri="{9D8B030D-6E8A-4147-A177-3AD203B41FA5}">
                      <a16:colId xmlns:a16="http://schemas.microsoft.com/office/drawing/2014/main" val="20003"/>
                    </a:ext>
                  </a:extLst>
                </a:gridCol>
              </a:tblGrid>
              <a:tr h="1393280">
                <a:tc>
                  <a:txBody>
                    <a:bodyPr/>
                    <a:lstStyle/>
                    <a:p>
                      <a:pPr algn="ctr">
                        <a:lnSpc>
                          <a:spcPts val="4199"/>
                        </a:lnSpc>
                        <a:defRPr/>
                      </a:pPr>
                      <a:r>
                        <a:rPr lang="en-ID" sz="3200" b="1" dirty="0"/>
                        <a:t>RESEACRH</a:t>
                      </a:r>
                    </a:p>
                    <a:p>
                      <a:pPr algn="ctr">
                        <a:lnSpc>
                          <a:spcPts val="4199"/>
                        </a:lnSpc>
                        <a:defRPr/>
                      </a:pPr>
                      <a:r>
                        <a:rPr lang="en-ID" sz="3200" b="1" dirty="0"/>
                        <a:t>STUDY</a:t>
                      </a:r>
                      <a:endParaRPr lang="en-US" sz="2999" b="1" dirty="0">
                        <a:solidFill>
                          <a:srgbClr val="1B3640"/>
                        </a:solidFill>
                        <a:latin typeface="Poppins Bold"/>
                      </a:endParaRPr>
                    </a:p>
                  </a:txBody>
                  <a:tcPr marL="38100" marR="38100" marT="38100" marB="38100" anchor="ctr">
                    <a:lnL w="0" cap="flat" cmpd="sng" algn="ctr">
                      <a:solidFill>
                        <a:srgbClr val="FF9999"/>
                      </a:solidFill>
                      <a:prstDash val="solid"/>
                      <a:round/>
                      <a:headEnd type="none" w="med" len="med"/>
                      <a:tailEnd type="none" w="med" len="med"/>
                    </a:lnL>
                    <a:lnR w="0" cap="flat" cmpd="sng" algn="ctr">
                      <a:solidFill>
                        <a:srgbClr val="FF9999"/>
                      </a:solidFill>
                      <a:prstDash val="solid"/>
                      <a:round/>
                      <a:headEnd type="none" w="med" len="med"/>
                      <a:tailEnd type="none" w="med" len="med"/>
                    </a:lnR>
                    <a:lnT w="0" cap="flat" cmpd="sng" algn="ctr">
                      <a:solidFill>
                        <a:srgbClr val="FF9999"/>
                      </a:solidFill>
                      <a:prstDash val="solid"/>
                      <a:round/>
                      <a:headEnd type="none" w="med" len="med"/>
                      <a:tailEnd type="none" w="med" len="med"/>
                    </a:lnT>
                    <a:lnB w="0" cap="flat" cmpd="sng" algn="ctr">
                      <a:solidFill>
                        <a:srgbClr val="FF9999"/>
                      </a:solidFill>
                      <a:prstDash val="solid"/>
                      <a:round/>
                      <a:headEnd type="none" w="med" len="med"/>
                      <a:tailEnd type="none" w="med" len="med"/>
                    </a:lnB>
                    <a:solidFill>
                      <a:srgbClr val="FFDE59"/>
                    </a:solidFill>
                  </a:tcPr>
                </a:tc>
                <a:tc>
                  <a:txBody>
                    <a:bodyPr/>
                    <a:lstStyle/>
                    <a:p>
                      <a:pPr algn="ctr">
                        <a:lnSpc>
                          <a:spcPts val="4199"/>
                        </a:lnSpc>
                        <a:defRPr/>
                      </a:pPr>
                      <a:r>
                        <a:rPr lang="en-ID" sz="3200" b="1" dirty="0"/>
                        <a:t>POPULATION AND SAMPLE</a:t>
                      </a:r>
                      <a:endParaRPr lang="en-US" sz="3200" b="1" dirty="0"/>
                    </a:p>
                  </a:txBody>
                  <a:tcPr marL="38100" marR="38100" marT="38100" marB="38100" anchor="ctr">
                    <a:lnL w="0" cap="flat" cmpd="sng" algn="ctr">
                      <a:solidFill>
                        <a:srgbClr val="FF9999"/>
                      </a:solidFill>
                      <a:prstDash val="solid"/>
                      <a:round/>
                      <a:headEnd type="none" w="med" len="med"/>
                      <a:tailEnd type="none" w="med" len="med"/>
                    </a:lnL>
                    <a:lnR w="0" cap="flat" cmpd="sng" algn="ctr">
                      <a:solidFill>
                        <a:srgbClr val="FF9999"/>
                      </a:solidFill>
                      <a:prstDash val="solid"/>
                      <a:round/>
                      <a:headEnd type="none" w="med" len="med"/>
                      <a:tailEnd type="none" w="med" len="med"/>
                    </a:lnR>
                    <a:lnT w="0" cap="flat" cmpd="sng" algn="ctr">
                      <a:solidFill>
                        <a:srgbClr val="FF9999"/>
                      </a:solidFill>
                      <a:prstDash val="solid"/>
                      <a:round/>
                      <a:headEnd type="none" w="med" len="med"/>
                      <a:tailEnd type="none" w="med" len="med"/>
                    </a:lnT>
                    <a:lnB w="0" cap="flat" cmpd="sng" algn="ctr">
                      <a:solidFill>
                        <a:srgbClr val="FF9999"/>
                      </a:solidFill>
                      <a:prstDash val="solid"/>
                      <a:round/>
                      <a:headEnd type="none" w="med" len="med"/>
                      <a:tailEnd type="none" w="med" len="med"/>
                    </a:lnB>
                    <a:solidFill>
                      <a:srgbClr val="FFDE59"/>
                    </a:solidFill>
                  </a:tcPr>
                </a:tc>
                <a:tc>
                  <a:txBody>
                    <a:bodyPr/>
                    <a:lstStyle/>
                    <a:p>
                      <a:pPr algn="ctr">
                        <a:lnSpc>
                          <a:spcPts val="4199"/>
                        </a:lnSpc>
                        <a:defRPr/>
                      </a:pPr>
                      <a:r>
                        <a:rPr lang="en-ID" sz="3200" b="1" dirty="0">
                          <a:solidFill>
                            <a:schemeClr val="tx1"/>
                          </a:solidFill>
                        </a:rPr>
                        <a:t>INSTRUMENT</a:t>
                      </a:r>
                    </a:p>
                    <a:p>
                      <a:pPr algn="ctr">
                        <a:lnSpc>
                          <a:spcPts val="4199"/>
                        </a:lnSpc>
                        <a:defRPr/>
                      </a:pPr>
                      <a:r>
                        <a:rPr lang="en-ID" sz="3200" b="1" dirty="0">
                          <a:solidFill>
                            <a:schemeClr val="tx1"/>
                          </a:solidFill>
                          <a:latin typeface="Poppins Bold"/>
                        </a:rPr>
                        <a:t>RESEARCH</a:t>
                      </a:r>
                      <a:endParaRPr lang="en-US" sz="2999" b="1" dirty="0">
                        <a:solidFill>
                          <a:schemeClr val="tx1"/>
                        </a:solidFill>
                        <a:latin typeface="Poppins Bold"/>
                      </a:endParaRPr>
                    </a:p>
                  </a:txBody>
                  <a:tcPr marL="38100" marR="38100" marT="38100" marB="38100" anchor="ctr">
                    <a:lnL w="0" cap="flat" cmpd="sng" algn="ctr">
                      <a:solidFill>
                        <a:srgbClr val="FF9999"/>
                      </a:solidFill>
                      <a:prstDash val="solid"/>
                      <a:round/>
                      <a:headEnd type="none" w="med" len="med"/>
                      <a:tailEnd type="none" w="med" len="med"/>
                    </a:lnL>
                    <a:lnR w="0" cap="flat" cmpd="sng" algn="ctr">
                      <a:solidFill>
                        <a:srgbClr val="FF9999"/>
                      </a:solidFill>
                      <a:prstDash val="solid"/>
                      <a:round/>
                      <a:headEnd type="none" w="med" len="med"/>
                      <a:tailEnd type="none" w="med" len="med"/>
                    </a:lnR>
                    <a:lnT w="0" cap="flat" cmpd="sng" algn="ctr">
                      <a:solidFill>
                        <a:srgbClr val="FF9999"/>
                      </a:solidFill>
                      <a:prstDash val="solid"/>
                      <a:round/>
                      <a:headEnd type="none" w="med" len="med"/>
                      <a:tailEnd type="none" w="med" len="med"/>
                    </a:lnT>
                    <a:lnB w="0" cap="flat" cmpd="sng" algn="ctr">
                      <a:solidFill>
                        <a:srgbClr val="FF9999"/>
                      </a:solidFill>
                      <a:prstDash val="solid"/>
                      <a:round/>
                      <a:headEnd type="none" w="med" len="med"/>
                      <a:tailEnd type="none" w="med" len="med"/>
                    </a:lnB>
                    <a:solidFill>
                      <a:srgbClr val="FFDE59"/>
                    </a:solidFill>
                  </a:tcPr>
                </a:tc>
                <a:tc>
                  <a:txBody>
                    <a:bodyPr/>
                    <a:lstStyle/>
                    <a:p>
                      <a:pPr algn="ctr">
                        <a:lnSpc>
                          <a:spcPts val="4199"/>
                        </a:lnSpc>
                        <a:defRPr/>
                      </a:pPr>
                      <a:endParaRPr lang="en-US" sz="1100"/>
                    </a:p>
                  </a:txBody>
                  <a:tcPr marL="38100" marR="38100" marT="38100" marB="38100" anchor="ctr">
                    <a:lnL w="0" cap="flat" cmpd="sng" algn="ctr">
                      <a:solidFill>
                        <a:srgbClr val="FF9999"/>
                      </a:solidFill>
                      <a:prstDash val="solid"/>
                      <a:round/>
                      <a:headEnd type="none" w="med" len="med"/>
                      <a:tailEnd type="none" w="med" len="med"/>
                    </a:lnL>
                    <a:lnR w="0" cap="flat" cmpd="sng" algn="ctr">
                      <a:solidFill>
                        <a:srgbClr val="FF9999"/>
                      </a:solidFill>
                      <a:prstDash val="solid"/>
                      <a:round/>
                      <a:headEnd type="none" w="med" len="med"/>
                      <a:tailEnd type="none" w="med" len="med"/>
                    </a:lnR>
                    <a:lnT w="0" cap="flat" cmpd="sng" algn="ctr">
                      <a:solidFill>
                        <a:srgbClr val="FF9999"/>
                      </a:solidFill>
                      <a:prstDash val="solid"/>
                      <a:round/>
                      <a:headEnd type="none" w="med" len="med"/>
                      <a:tailEnd type="none" w="med" len="med"/>
                    </a:lnT>
                    <a:lnB w="0" cap="flat" cmpd="sng" algn="ctr">
                      <a:solidFill>
                        <a:srgbClr val="FF9999"/>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3888192">
                <a:tc>
                  <a:txBody>
                    <a:bodyPr/>
                    <a:lstStyle/>
                    <a:p>
                      <a:pPr algn="ctr">
                        <a:lnSpc>
                          <a:spcPts val="3359"/>
                        </a:lnSpc>
                        <a:defRPr/>
                      </a:pPr>
                      <a:r>
                        <a:rPr lang="en-ID" sz="3000" b="1" dirty="0">
                          <a:latin typeface="Times New Roman" panose="02020603050405020304" pitchFamily="18" charset="0"/>
                          <a:cs typeface="Times New Roman" panose="02020603050405020304" pitchFamily="18" charset="0"/>
                        </a:rPr>
                        <a:t>This research is included in qualitative research using a descriptive approach</a:t>
                      </a:r>
                      <a:endParaRPr lang="en-US" sz="3000" b="1" dirty="0">
                        <a:latin typeface="Times New Roman" panose="02020603050405020304" pitchFamily="18" charset="0"/>
                        <a:cs typeface="Times New Roman" panose="02020603050405020304" pitchFamily="18" charset="0"/>
                      </a:endParaRPr>
                    </a:p>
                  </a:txBody>
                  <a:tcPr marL="38100" marR="38100" marT="38100" marB="38100" anchor="ctr">
                    <a:lnL w="0" cap="flat" cmpd="sng" algn="ctr">
                      <a:solidFill>
                        <a:srgbClr val="FF9999"/>
                      </a:solidFill>
                      <a:prstDash val="solid"/>
                      <a:round/>
                      <a:headEnd type="none" w="med" len="med"/>
                      <a:tailEnd type="none" w="med" len="med"/>
                    </a:lnL>
                    <a:lnR w="0" cap="flat" cmpd="sng" algn="ctr">
                      <a:solidFill>
                        <a:srgbClr val="FF9999"/>
                      </a:solidFill>
                      <a:prstDash val="solid"/>
                      <a:round/>
                      <a:headEnd type="none" w="med" len="med"/>
                      <a:tailEnd type="none" w="med" len="med"/>
                    </a:lnR>
                    <a:lnT w="0" cap="flat" cmpd="sng" algn="ctr">
                      <a:solidFill>
                        <a:srgbClr val="FF9999"/>
                      </a:solidFill>
                      <a:prstDash val="solid"/>
                      <a:round/>
                      <a:headEnd type="none" w="med" len="med"/>
                      <a:tailEnd type="none" w="med" len="med"/>
                    </a:lnT>
                    <a:lnB w="0" cap="flat" cmpd="sng" algn="ctr">
                      <a:solidFill>
                        <a:srgbClr val="FF9999"/>
                      </a:solidFill>
                      <a:prstDash val="solid"/>
                      <a:round/>
                      <a:headEnd type="none" w="med" len="med"/>
                      <a:tailEnd type="none" w="med" len="med"/>
                    </a:lnB>
                    <a:solidFill>
                      <a:srgbClr val="D9D9D9"/>
                    </a:solidFill>
                  </a:tcPr>
                </a:tc>
                <a:tc>
                  <a:txBody>
                    <a:bodyPr/>
                    <a:lstStyle/>
                    <a:p>
                      <a:pPr algn="ctr">
                        <a:lnSpc>
                          <a:spcPts val="3219"/>
                        </a:lnSpc>
                        <a:defRPr/>
                      </a:pPr>
                      <a:r>
                        <a:rPr lang="en-ID" sz="3000" b="1" dirty="0">
                          <a:solidFill>
                            <a:schemeClr val="tx1"/>
                          </a:solidFill>
                          <a:latin typeface="Times New Roman" panose="02020603050405020304" pitchFamily="18" charset="0"/>
                          <a:cs typeface="Times New Roman" panose="02020603050405020304" pitchFamily="18" charset="0"/>
                        </a:rPr>
                        <a:t>Two news portals: CNN Indonesia and Detik.com using purposive sampling</a:t>
                      </a:r>
                      <a:endParaRPr lang="en-US" sz="3000" b="1" dirty="0">
                        <a:solidFill>
                          <a:schemeClr val="tx1"/>
                        </a:solidFill>
                        <a:latin typeface="Times New Roman" panose="02020603050405020304" pitchFamily="18" charset="0"/>
                        <a:cs typeface="Times New Roman" panose="02020603050405020304" pitchFamily="18" charset="0"/>
                      </a:endParaRPr>
                    </a:p>
                  </a:txBody>
                  <a:tcPr marL="38100" marR="38100" marT="38100" marB="38100" anchor="ctr">
                    <a:lnL w="0" cap="flat" cmpd="sng" algn="ctr">
                      <a:solidFill>
                        <a:srgbClr val="FF9999"/>
                      </a:solidFill>
                      <a:prstDash val="solid"/>
                      <a:round/>
                      <a:headEnd type="none" w="med" len="med"/>
                      <a:tailEnd type="none" w="med" len="med"/>
                    </a:lnL>
                    <a:lnR w="0" cap="flat" cmpd="sng" algn="ctr">
                      <a:solidFill>
                        <a:srgbClr val="FF9999"/>
                      </a:solidFill>
                      <a:prstDash val="solid"/>
                      <a:round/>
                      <a:headEnd type="none" w="med" len="med"/>
                      <a:tailEnd type="none" w="med" len="med"/>
                    </a:lnR>
                    <a:lnT w="0" cap="flat" cmpd="sng" algn="ctr">
                      <a:solidFill>
                        <a:srgbClr val="FF9999"/>
                      </a:solidFill>
                      <a:prstDash val="solid"/>
                      <a:round/>
                      <a:headEnd type="none" w="med" len="med"/>
                      <a:tailEnd type="none" w="med" len="med"/>
                    </a:lnT>
                    <a:lnB w="0" cap="flat" cmpd="sng" algn="ctr">
                      <a:solidFill>
                        <a:srgbClr val="FF9999"/>
                      </a:solidFill>
                      <a:prstDash val="solid"/>
                      <a:round/>
                      <a:headEnd type="none" w="med" len="med"/>
                      <a:tailEnd type="none" w="med" len="med"/>
                    </a:lnB>
                    <a:solidFill>
                      <a:srgbClr val="D9D9D9"/>
                    </a:solidFill>
                  </a:tcPr>
                </a:tc>
                <a:tc>
                  <a:txBody>
                    <a:bodyPr/>
                    <a:lstStyle/>
                    <a:p>
                      <a:pPr algn="ctr">
                        <a:lnSpc>
                          <a:spcPts val="3219"/>
                        </a:lnSpc>
                        <a:defRPr/>
                      </a:pPr>
                      <a:r>
                        <a:rPr lang="en-ID" sz="3000" b="1" dirty="0">
                          <a:solidFill>
                            <a:schemeClr val="tx1"/>
                          </a:solidFill>
                          <a:latin typeface="Times New Roman" panose="02020603050405020304" pitchFamily="18" charset="0"/>
                          <a:cs typeface="Times New Roman" panose="02020603050405020304" pitchFamily="18" charset="0"/>
                        </a:rPr>
                        <a:t>Indirect Observation (Secondary)</a:t>
                      </a:r>
                      <a:endParaRPr lang="en-US" sz="3000" b="1" dirty="0">
                        <a:solidFill>
                          <a:schemeClr val="tx1"/>
                        </a:solidFill>
                        <a:latin typeface="Times New Roman" panose="02020603050405020304" pitchFamily="18" charset="0"/>
                        <a:cs typeface="Times New Roman" panose="02020603050405020304" pitchFamily="18" charset="0"/>
                      </a:endParaRPr>
                    </a:p>
                  </a:txBody>
                  <a:tcPr marL="38100" marR="38100" marT="38100" marB="38100" anchor="ctr">
                    <a:lnL w="0" cap="flat" cmpd="sng" algn="ctr">
                      <a:solidFill>
                        <a:srgbClr val="FF9999"/>
                      </a:solidFill>
                      <a:prstDash val="solid"/>
                      <a:round/>
                      <a:headEnd type="none" w="med" len="med"/>
                      <a:tailEnd type="none" w="med" len="med"/>
                    </a:lnL>
                    <a:lnR w="0" cap="flat" cmpd="sng" algn="ctr">
                      <a:solidFill>
                        <a:srgbClr val="FF9999"/>
                      </a:solidFill>
                      <a:prstDash val="solid"/>
                      <a:round/>
                      <a:headEnd type="none" w="med" len="med"/>
                      <a:tailEnd type="none" w="med" len="med"/>
                    </a:lnR>
                    <a:lnT w="0" cap="flat" cmpd="sng" algn="ctr">
                      <a:solidFill>
                        <a:srgbClr val="FF9999"/>
                      </a:solidFill>
                      <a:prstDash val="solid"/>
                      <a:round/>
                      <a:headEnd type="none" w="med" len="med"/>
                      <a:tailEnd type="none" w="med" len="med"/>
                    </a:lnT>
                    <a:lnB w="0" cap="flat" cmpd="sng" algn="ctr">
                      <a:solidFill>
                        <a:srgbClr val="FF9999"/>
                      </a:solidFill>
                      <a:prstDash val="solid"/>
                      <a:round/>
                      <a:headEnd type="none" w="med" len="med"/>
                      <a:tailEnd type="none" w="med" len="med"/>
                    </a:lnB>
                    <a:solidFill>
                      <a:srgbClr val="D9D9D9"/>
                    </a:solidFill>
                  </a:tcPr>
                </a:tc>
                <a:tc>
                  <a:txBody>
                    <a:bodyPr/>
                    <a:lstStyle/>
                    <a:p>
                      <a:pPr marL="474976" lvl="1" indent="-237488" algn="l">
                        <a:lnSpc>
                          <a:spcPts val="3079"/>
                        </a:lnSpc>
                        <a:buFont typeface="Arial"/>
                        <a:buChar char="•"/>
                        <a:defRPr/>
                      </a:pPr>
                      <a:endParaRPr lang="en-US" sz="1100" dirty="0"/>
                    </a:p>
                  </a:txBody>
                  <a:tcPr marL="38100" marR="38100" marT="38100" marB="38100" anchor="ctr">
                    <a:lnL w="0" cap="flat" cmpd="sng" algn="ctr">
                      <a:solidFill>
                        <a:srgbClr val="FF9999"/>
                      </a:solidFill>
                      <a:prstDash val="solid"/>
                      <a:round/>
                      <a:headEnd type="none" w="med" len="med"/>
                      <a:tailEnd type="none" w="med" len="med"/>
                    </a:lnL>
                    <a:lnR w="0" cap="flat" cmpd="sng" algn="ctr">
                      <a:solidFill>
                        <a:srgbClr val="FF9999"/>
                      </a:solidFill>
                      <a:prstDash val="solid"/>
                      <a:round/>
                      <a:headEnd type="none" w="med" len="med"/>
                      <a:tailEnd type="none" w="med" len="med"/>
                    </a:lnR>
                    <a:lnT w="0" cap="flat" cmpd="sng" algn="ctr">
                      <a:solidFill>
                        <a:srgbClr val="FF9999"/>
                      </a:solidFill>
                      <a:prstDash val="solid"/>
                      <a:round/>
                      <a:headEnd type="none" w="med" len="med"/>
                      <a:tailEnd type="none" w="med" len="med"/>
                    </a:lnT>
                    <a:lnB w="0" cap="flat" cmpd="sng" algn="ctr">
                      <a:solidFill>
                        <a:srgbClr val="FF9999"/>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6344874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solidFill>
            <a:schemeClr val="bg1"/>
          </a:solidFill>
          <a:ln w="3175">
            <a:miter lim="400000"/>
          </a:ln>
        </p:spPr>
      </p:pic>
      <p:sp>
        <p:nvSpPr>
          <p:cNvPr id="3" name="Text Placeholder 2">
            <a:extLst>
              <a:ext uri="{FF2B5EF4-FFF2-40B4-BE49-F238E27FC236}">
                <a16:creationId xmlns:a16="http://schemas.microsoft.com/office/drawing/2014/main" id="{E524B27E-82B6-A4AE-EEEF-D1109A982BA6}"/>
              </a:ext>
            </a:extLst>
          </p:cNvPr>
          <p:cNvSpPr>
            <a:spLocks noGrp="1"/>
          </p:cNvSpPr>
          <p:nvPr>
            <p:ph type="body" sz="quarter" idx="21"/>
          </p:nvPr>
        </p:nvSpPr>
        <p:spPr>
          <a:xfrm>
            <a:off x="644527" y="9186621"/>
            <a:ext cx="15623824" cy="452963"/>
          </a:xfrm>
        </p:spPr>
        <p:txBody>
          <a:bodyPr>
            <a:normAutofit lnSpcReduction="10000"/>
          </a:bodyPr>
          <a:lstStyle/>
          <a:p>
            <a:r>
              <a:rPr lang="en-US" dirty="0"/>
              <a:t>Sri Wulandari – August 08</a:t>
            </a:r>
            <a:r>
              <a:rPr lang="en-US" sz="2800" baseline="30000" dirty="0"/>
              <a:t>th</a:t>
            </a:r>
            <a:r>
              <a:rPr lang="en-US" sz="2800" dirty="0"/>
              <a:t> 2024</a:t>
            </a:r>
            <a:endParaRPr lang="en-ID" dirty="0"/>
          </a:p>
        </p:txBody>
      </p:sp>
      <p:grpSp>
        <p:nvGrpSpPr>
          <p:cNvPr id="5" name="Group 2">
            <a:extLst>
              <a:ext uri="{FF2B5EF4-FFF2-40B4-BE49-F238E27FC236}">
                <a16:creationId xmlns:a16="http://schemas.microsoft.com/office/drawing/2014/main" id="{96F9E690-C27B-769D-F927-6AA65A505537}"/>
              </a:ext>
            </a:extLst>
          </p:cNvPr>
          <p:cNvGrpSpPr/>
          <p:nvPr/>
        </p:nvGrpSpPr>
        <p:grpSpPr>
          <a:xfrm>
            <a:off x="1160318" y="1407894"/>
            <a:ext cx="14592243" cy="1203619"/>
            <a:chOff x="0" y="0"/>
            <a:chExt cx="3843224" cy="317003"/>
          </a:xfrm>
          <a:solidFill>
            <a:srgbClr val="C00000"/>
          </a:solidFill>
        </p:grpSpPr>
        <p:sp>
          <p:nvSpPr>
            <p:cNvPr id="6" name="Freeform 3">
              <a:extLst>
                <a:ext uri="{FF2B5EF4-FFF2-40B4-BE49-F238E27FC236}">
                  <a16:creationId xmlns:a16="http://schemas.microsoft.com/office/drawing/2014/main" id="{558CEB5A-EF2F-B93E-ACB8-2CB836A59C91}"/>
                </a:ext>
              </a:extLst>
            </p:cNvPr>
            <p:cNvSpPr/>
            <p:nvPr/>
          </p:nvSpPr>
          <p:spPr>
            <a:xfrm>
              <a:off x="0" y="0"/>
              <a:ext cx="3843224" cy="317003"/>
            </a:xfrm>
            <a:custGeom>
              <a:avLst/>
              <a:gdLst/>
              <a:ahLst/>
              <a:cxnLst/>
              <a:rect l="l" t="t" r="r" b="b"/>
              <a:pathLst>
                <a:path w="3843224" h="317003">
                  <a:moveTo>
                    <a:pt x="0" y="0"/>
                  </a:moveTo>
                  <a:lnTo>
                    <a:pt x="3843224" y="0"/>
                  </a:lnTo>
                  <a:lnTo>
                    <a:pt x="3843224" y="317003"/>
                  </a:lnTo>
                  <a:lnTo>
                    <a:pt x="0" y="317003"/>
                  </a:lnTo>
                  <a:close/>
                </a:path>
              </a:pathLst>
            </a:custGeom>
            <a:grpFill/>
          </p:spPr>
        </p:sp>
        <p:sp>
          <p:nvSpPr>
            <p:cNvPr id="10" name="TextBox 4">
              <a:extLst>
                <a:ext uri="{FF2B5EF4-FFF2-40B4-BE49-F238E27FC236}">
                  <a16:creationId xmlns:a16="http://schemas.microsoft.com/office/drawing/2014/main" id="{350751E6-ACB7-B2E9-94BD-6CD9FB0D701C}"/>
                </a:ext>
              </a:extLst>
            </p:cNvPr>
            <p:cNvSpPr txBox="1"/>
            <p:nvPr/>
          </p:nvSpPr>
          <p:spPr>
            <a:xfrm>
              <a:off x="0" y="-38100"/>
              <a:ext cx="3843224" cy="355103"/>
            </a:xfrm>
            <a:prstGeom prst="rect">
              <a:avLst/>
            </a:prstGeom>
            <a:grpFill/>
          </p:spPr>
          <p:txBody>
            <a:bodyPr lIns="50800" tIns="50800" rIns="50800" bIns="50800" rtlCol="0" anchor="ctr"/>
            <a:lstStyle/>
            <a:p>
              <a:pPr algn="ctr">
                <a:lnSpc>
                  <a:spcPts val="2659"/>
                </a:lnSpc>
              </a:pPr>
              <a:endParaRPr/>
            </a:p>
          </p:txBody>
        </p:sp>
      </p:grpSp>
      <p:sp>
        <p:nvSpPr>
          <p:cNvPr id="20" name="TextBox 19">
            <a:extLst>
              <a:ext uri="{FF2B5EF4-FFF2-40B4-BE49-F238E27FC236}">
                <a16:creationId xmlns:a16="http://schemas.microsoft.com/office/drawing/2014/main" id="{B9D1D25E-C5F9-3C6D-956E-636BE9E9722B}"/>
              </a:ext>
            </a:extLst>
          </p:cNvPr>
          <p:cNvSpPr txBox="1"/>
          <p:nvPr/>
        </p:nvSpPr>
        <p:spPr>
          <a:xfrm>
            <a:off x="2960264" y="1479924"/>
            <a:ext cx="11420334" cy="90665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lvl="0" indent="0" algn="ctr">
              <a:lnSpc>
                <a:spcPts val="6600"/>
              </a:lnSpc>
              <a:spcBef>
                <a:spcPct val="0"/>
              </a:spcBef>
            </a:pPr>
            <a:r>
              <a:rPr lang="en-US" sz="5000" spc="300" dirty="0">
                <a:solidFill>
                  <a:srgbClr val="FFFFFF"/>
                </a:solidFill>
                <a:latin typeface="Poppins Bold"/>
              </a:rPr>
              <a:t>COLLECTING DATA METHOD  </a:t>
            </a:r>
          </a:p>
        </p:txBody>
      </p:sp>
      <p:sp>
        <p:nvSpPr>
          <p:cNvPr id="21" name="Rectangle 2">
            <a:extLst>
              <a:ext uri="{FF2B5EF4-FFF2-40B4-BE49-F238E27FC236}">
                <a16:creationId xmlns:a16="http://schemas.microsoft.com/office/drawing/2014/main" id="{84A417CA-E728-EC7C-5CB3-3126C82C8476}"/>
              </a:ext>
            </a:extLst>
          </p:cNvPr>
          <p:cNvSpPr>
            <a:spLocks noChangeArrowheads="1"/>
          </p:cNvSpPr>
          <p:nvPr/>
        </p:nvSpPr>
        <p:spPr bwMode="auto">
          <a:xfrm>
            <a:off x="1160318" y="2611513"/>
            <a:ext cx="13944599" cy="1933879"/>
          </a:xfrm>
          <a:prstGeom prst="rect">
            <a:avLst/>
          </a:prstGeom>
          <a:noFill/>
          <a:ln>
            <a:noFill/>
          </a:ln>
          <a:effectLst/>
        </p:spPr>
        <p:txBody>
          <a:bodyPr vert="horz" wrap="square" lIns="0" tIns="-25392" rIns="0" bIns="-25392" numCol="1" anchor="ctr" anchorCtr="0" compatLnSpc="1">
            <a:prstTxWarp prst="textNoShape">
              <a:avLst/>
            </a:prstTxWarp>
            <a:spAutoFit/>
          </a:bodyPr>
          <a:lstStyle/>
          <a:p>
            <a:pPr algn="ctr">
              <a:lnSpc>
                <a:spcPts val="4480"/>
              </a:lnSpc>
              <a:spcBef>
                <a:spcPts val="0"/>
              </a:spcBef>
            </a:pPr>
            <a:r>
              <a:rPr kumimoji="0" lang="en-US" altLang="en-US" sz="2000" b="1" i="0" u="none" strike="noStrike" cap="none" normalizeH="0" baseline="0" dirty="0">
                <a:ln>
                  <a:noFill/>
                </a:ln>
                <a:solidFill>
                  <a:srgbClr val="E8EAED"/>
                </a:solidFill>
                <a:effectLst/>
                <a:latin typeface="Times New Roman" panose="02020603050405020304" pitchFamily="18" charset="0"/>
                <a:cs typeface="Times New Roman" panose="02020603050405020304" pitchFamily="18" charset="0"/>
              </a:rPr>
              <a:t>The data collection used is digital library research using a Narrative Inquiry approach, because the data taken by researchers is the result of symptoms, views and experiences of an individual or group (</a:t>
            </a:r>
            <a:r>
              <a:rPr kumimoji="0" lang="en-US" altLang="en-US" sz="2000" b="1" i="0" u="none" strike="noStrike" cap="none" normalizeH="0" baseline="0" dirty="0" err="1">
                <a:ln>
                  <a:noFill/>
                </a:ln>
                <a:solidFill>
                  <a:srgbClr val="E8EAED"/>
                </a:solidFill>
                <a:effectLst/>
                <a:latin typeface="Times New Roman" panose="02020603050405020304" pitchFamily="18" charset="0"/>
                <a:cs typeface="Times New Roman" panose="02020603050405020304" pitchFamily="18" charset="0"/>
              </a:rPr>
              <a:t>Khoirunnisa</a:t>
            </a:r>
            <a:r>
              <a:rPr kumimoji="0" lang="en-US" altLang="en-US" sz="2000" b="1" i="0" u="none" strike="noStrike" cap="none" normalizeH="0" baseline="0" dirty="0">
                <a:ln>
                  <a:noFill/>
                </a:ln>
                <a:solidFill>
                  <a:srgbClr val="E8EAED"/>
                </a:solidFill>
                <a:effectLst/>
                <a:latin typeface="Times New Roman" panose="02020603050405020304" pitchFamily="18" charset="0"/>
                <a:cs typeface="Times New Roman" panose="02020603050405020304" pitchFamily="18" charset="0"/>
              </a:rPr>
              <a:t> et al., 2021).</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2000" i="0" u="none" strike="noStrike" cap="none" normalizeH="0" baseline="0" dirty="0">
              <a:ln>
                <a:noFill/>
              </a:ln>
              <a:effectLst/>
              <a:latin typeface="Poppins Bold"/>
            </a:endParaRPr>
          </a:p>
          <a:p>
            <a:pPr algn="ctr">
              <a:lnSpc>
                <a:spcPct val="100000"/>
              </a:lnSpc>
              <a:spcBef>
                <a:spcPts val="0"/>
              </a:spcBef>
            </a:pPr>
            <a:r>
              <a:rPr lang="en-US" sz="2000" b="1" dirty="0">
                <a:solidFill>
                  <a:schemeClr val="bg1"/>
                </a:solidFill>
                <a:latin typeface="Poppins Bold"/>
                <a:cs typeface="Times New Roman" panose="02020603050405020304" pitchFamily="18" charset="0"/>
              </a:rPr>
              <a:t>Steps </a:t>
            </a:r>
            <a:r>
              <a:rPr lang="en-US" sz="2000" b="1" dirty="0">
                <a:solidFill>
                  <a:schemeClr val="bg1"/>
                </a:solidFill>
                <a:latin typeface="Times New Roman" panose="02020603050405020304" pitchFamily="18" charset="0"/>
                <a:cs typeface="Times New Roman" panose="020206030504050203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4AD31885-C5B7-730A-7CF4-86F8BCEC1A3F}"/>
              </a:ext>
            </a:extLst>
          </p:cNvPr>
          <p:cNvPicPr>
            <a:picLocks noChangeAspect="1"/>
          </p:cNvPicPr>
          <p:nvPr/>
        </p:nvPicPr>
        <p:blipFill>
          <a:blip r:embed="rId3"/>
          <a:stretch>
            <a:fillRect/>
          </a:stretch>
        </p:blipFill>
        <p:spPr>
          <a:xfrm>
            <a:off x="5997863" y="4234881"/>
            <a:ext cx="4269508" cy="5178221"/>
          </a:xfrm>
          <a:prstGeom prst="rect">
            <a:avLst/>
          </a:prstGeom>
        </p:spPr>
      </p:pic>
    </p:spTree>
    <p:extLst>
      <p:ext uri="{BB962C8B-B14F-4D97-AF65-F5344CB8AC3E}">
        <p14:creationId xmlns:p14="http://schemas.microsoft.com/office/powerpoint/2010/main" val="95086466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solidFill>
            <a:schemeClr val="bg1"/>
          </a:solidFill>
          <a:ln w="3175">
            <a:miter lim="400000"/>
          </a:ln>
        </p:spPr>
      </p:pic>
      <p:sp>
        <p:nvSpPr>
          <p:cNvPr id="3" name="Text Placeholder 2">
            <a:extLst>
              <a:ext uri="{FF2B5EF4-FFF2-40B4-BE49-F238E27FC236}">
                <a16:creationId xmlns:a16="http://schemas.microsoft.com/office/drawing/2014/main" id="{E524B27E-82B6-A4AE-EEEF-D1109A982BA6}"/>
              </a:ext>
            </a:extLst>
          </p:cNvPr>
          <p:cNvSpPr>
            <a:spLocks noGrp="1"/>
          </p:cNvSpPr>
          <p:nvPr>
            <p:ph type="body" sz="quarter" idx="21"/>
          </p:nvPr>
        </p:nvSpPr>
        <p:spPr>
          <a:xfrm>
            <a:off x="644527" y="9186621"/>
            <a:ext cx="15623824" cy="452963"/>
          </a:xfrm>
        </p:spPr>
        <p:txBody>
          <a:bodyPr>
            <a:normAutofit lnSpcReduction="10000"/>
          </a:bodyPr>
          <a:lstStyle/>
          <a:p>
            <a:r>
              <a:rPr lang="en-US" dirty="0"/>
              <a:t>Sri Wulandari – August 08</a:t>
            </a:r>
            <a:r>
              <a:rPr lang="en-US" sz="2800" baseline="30000" dirty="0"/>
              <a:t>th</a:t>
            </a:r>
            <a:r>
              <a:rPr lang="en-US" sz="2800" dirty="0"/>
              <a:t> 2024</a:t>
            </a:r>
            <a:endParaRPr lang="en-ID" dirty="0"/>
          </a:p>
        </p:txBody>
      </p:sp>
      <p:grpSp>
        <p:nvGrpSpPr>
          <p:cNvPr id="5" name="Group 2">
            <a:extLst>
              <a:ext uri="{FF2B5EF4-FFF2-40B4-BE49-F238E27FC236}">
                <a16:creationId xmlns:a16="http://schemas.microsoft.com/office/drawing/2014/main" id="{96F9E690-C27B-769D-F927-6AA65A505537}"/>
              </a:ext>
            </a:extLst>
          </p:cNvPr>
          <p:cNvGrpSpPr/>
          <p:nvPr/>
        </p:nvGrpSpPr>
        <p:grpSpPr>
          <a:xfrm>
            <a:off x="1160318" y="1407894"/>
            <a:ext cx="14592243" cy="1203619"/>
            <a:chOff x="0" y="0"/>
            <a:chExt cx="3843224" cy="317003"/>
          </a:xfrm>
          <a:solidFill>
            <a:srgbClr val="C00000"/>
          </a:solidFill>
        </p:grpSpPr>
        <p:sp>
          <p:nvSpPr>
            <p:cNvPr id="6" name="Freeform 3">
              <a:extLst>
                <a:ext uri="{FF2B5EF4-FFF2-40B4-BE49-F238E27FC236}">
                  <a16:creationId xmlns:a16="http://schemas.microsoft.com/office/drawing/2014/main" id="{558CEB5A-EF2F-B93E-ACB8-2CB836A59C91}"/>
                </a:ext>
              </a:extLst>
            </p:cNvPr>
            <p:cNvSpPr/>
            <p:nvPr/>
          </p:nvSpPr>
          <p:spPr>
            <a:xfrm>
              <a:off x="0" y="0"/>
              <a:ext cx="3843224" cy="317003"/>
            </a:xfrm>
            <a:custGeom>
              <a:avLst/>
              <a:gdLst/>
              <a:ahLst/>
              <a:cxnLst/>
              <a:rect l="l" t="t" r="r" b="b"/>
              <a:pathLst>
                <a:path w="3843224" h="317003">
                  <a:moveTo>
                    <a:pt x="0" y="0"/>
                  </a:moveTo>
                  <a:lnTo>
                    <a:pt x="3843224" y="0"/>
                  </a:lnTo>
                  <a:lnTo>
                    <a:pt x="3843224" y="317003"/>
                  </a:lnTo>
                  <a:lnTo>
                    <a:pt x="0" y="317003"/>
                  </a:lnTo>
                  <a:close/>
                </a:path>
              </a:pathLst>
            </a:custGeom>
            <a:grpFill/>
          </p:spPr>
        </p:sp>
        <p:sp>
          <p:nvSpPr>
            <p:cNvPr id="10" name="TextBox 4">
              <a:extLst>
                <a:ext uri="{FF2B5EF4-FFF2-40B4-BE49-F238E27FC236}">
                  <a16:creationId xmlns:a16="http://schemas.microsoft.com/office/drawing/2014/main" id="{350751E6-ACB7-B2E9-94BD-6CD9FB0D701C}"/>
                </a:ext>
              </a:extLst>
            </p:cNvPr>
            <p:cNvSpPr txBox="1"/>
            <p:nvPr/>
          </p:nvSpPr>
          <p:spPr>
            <a:xfrm>
              <a:off x="0" y="-38100"/>
              <a:ext cx="3843224" cy="355103"/>
            </a:xfrm>
            <a:prstGeom prst="rect">
              <a:avLst/>
            </a:prstGeom>
            <a:grpFill/>
          </p:spPr>
          <p:txBody>
            <a:bodyPr lIns="50800" tIns="50800" rIns="50800" bIns="50800" rtlCol="0" anchor="ctr"/>
            <a:lstStyle/>
            <a:p>
              <a:pPr algn="ctr">
                <a:lnSpc>
                  <a:spcPts val="2659"/>
                </a:lnSpc>
              </a:pPr>
              <a:endParaRPr/>
            </a:p>
          </p:txBody>
        </p:sp>
      </p:grpSp>
      <p:sp>
        <p:nvSpPr>
          <p:cNvPr id="20" name="TextBox 19">
            <a:extLst>
              <a:ext uri="{FF2B5EF4-FFF2-40B4-BE49-F238E27FC236}">
                <a16:creationId xmlns:a16="http://schemas.microsoft.com/office/drawing/2014/main" id="{B9D1D25E-C5F9-3C6D-956E-636BE9E9722B}"/>
              </a:ext>
            </a:extLst>
          </p:cNvPr>
          <p:cNvSpPr txBox="1"/>
          <p:nvPr/>
        </p:nvSpPr>
        <p:spPr>
          <a:xfrm>
            <a:off x="2960264" y="1479924"/>
            <a:ext cx="11420334" cy="90665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lvl="0" indent="0" algn="ctr">
              <a:lnSpc>
                <a:spcPts val="6600"/>
              </a:lnSpc>
              <a:spcBef>
                <a:spcPct val="0"/>
              </a:spcBef>
            </a:pPr>
            <a:r>
              <a:rPr lang="en-US" sz="5000" spc="300" dirty="0">
                <a:solidFill>
                  <a:srgbClr val="FFFFFF"/>
                </a:solidFill>
                <a:latin typeface="Poppins Bold"/>
              </a:rPr>
              <a:t>DATA ANALYSIS TECHNIQUE</a:t>
            </a:r>
          </a:p>
        </p:txBody>
      </p:sp>
      <p:sp>
        <p:nvSpPr>
          <p:cNvPr id="4" name="Rectangle 2">
            <a:extLst>
              <a:ext uri="{FF2B5EF4-FFF2-40B4-BE49-F238E27FC236}">
                <a16:creationId xmlns:a16="http://schemas.microsoft.com/office/drawing/2014/main" id="{E34C6525-4756-49D5-9FD8-856CB5F2CE92}"/>
              </a:ext>
            </a:extLst>
          </p:cNvPr>
          <p:cNvSpPr>
            <a:spLocks noChangeArrowheads="1"/>
          </p:cNvSpPr>
          <p:nvPr/>
        </p:nvSpPr>
        <p:spPr bwMode="auto">
          <a:xfrm>
            <a:off x="2721689" y="2811169"/>
            <a:ext cx="11897484" cy="748939"/>
          </a:xfrm>
          <a:prstGeom prst="rect">
            <a:avLst/>
          </a:prstGeom>
          <a:noFill/>
          <a:ln>
            <a:noFill/>
          </a:ln>
          <a:effectLst/>
        </p:spPr>
        <p:txBody>
          <a:bodyPr vert="horz" wrap="square" lIns="0" tIns="-25392" rIns="0" bIns="-25392"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Content Analysis Technique (Sparkes &amp; Smith, 2014) in </a:t>
            </a:r>
            <a:r>
              <a:rPr kumimoji="0" lang="en-US" altLang="en-US" sz="2600" b="0"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Assidiqqi</a:t>
            </a:r>
            <a:r>
              <a:rPr kumimoji="0" lang="en-US" altLang="en-US" sz="26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2022) using Content Analyst (Ahmad, 2018)</a:t>
            </a:r>
            <a:r>
              <a:rPr lang="en-US" altLang="en-US" sz="2600" dirty="0">
                <a:solidFill>
                  <a:schemeClr val="bg1"/>
                </a:solidFill>
                <a:latin typeface="Times New Roman" panose="02020603050405020304" pitchFamily="18" charset="0"/>
                <a:cs typeface="Times New Roman" panose="02020603050405020304" pitchFamily="18" charset="0"/>
              </a:rPr>
              <a:t>.</a:t>
            </a:r>
            <a:endParaRPr kumimoji="0" lang="en-US" altLang="en-US" sz="26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965601D4-3CFD-DFED-23DA-DC30A1C4D9DA}"/>
              </a:ext>
            </a:extLst>
          </p:cNvPr>
          <p:cNvPicPr>
            <a:picLocks noChangeAspect="1"/>
          </p:cNvPicPr>
          <p:nvPr/>
        </p:nvPicPr>
        <p:blipFill>
          <a:blip r:embed="rId3"/>
          <a:stretch>
            <a:fillRect/>
          </a:stretch>
        </p:blipFill>
        <p:spPr>
          <a:xfrm>
            <a:off x="6827762" y="3684800"/>
            <a:ext cx="3685338" cy="5861824"/>
          </a:xfrm>
          <a:prstGeom prst="rect">
            <a:avLst/>
          </a:prstGeom>
        </p:spPr>
      </p:pic>
    </p:spTree>
    <p:extLst>
      <p:ext uri="{BB962C8B-B14F-4D97-AF65-F5344CB8AC3E}">
        <p14:creationId xmlns:p14="http://schemas.microsoft.com/office/powerpoint/2010/main" val="344890329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3"/>
          <a:stretch>
            <a:fillRect/>
          </a:stretch>
        </p:blipFill>
        <p:spPr>
          <a:xfrm>
            <a:off x="0" y="0"/>
            <a:ext cx="17348200" cy="9753600"/>
          </a:xfrm>
          <a:prstGeom prst="rect">
            <a:avLst/>
          </a:prstGeom>
          <a:solidFill>
            <a:schemeClr val="bg1"/>
          </a:solidFill>
          <a:ln w="3175">
            <a:miter lim="400000"/>
          </a:ln>
        </p:spPr>
      </p:pic>
      <p:sp>
        <p:nvSpPr>
          <p:cNvPr id="3" name="Text Placeholder 2">
            <a:extLst>
              <a:ext uri="{FF2B5EF4-FFF2-40B4-BE49-F238E27FC236}">
                <a16:creationId xmlns:a16="http://schemas.microsoft.com/office/drawing/2014/main" id="{E524B27E-82B6-A4AE-EEEF-D1109A982BA6}"/>
              </a:ext>
            </a:extLst>
          </p:cNvPr>
          <p:cNvSpPr>
            <a:spLocks noGrp="1"/>
          </p:cNvSpPr>
          <p:nvPr>
            <p:ph type="body" sz="quarter" idx="21"/>
          </p:nvPr>
        </p:nvSpPr>
        <p:spPr>
          <a:xfrm>
            <a:off x="644527" y="9186621"/>
            <a:ext cx="15623824" cy="452963"/>
          </a:xfrm>
        </p:spPr>
        <p:txBody>
          <a:bodyPr>
            <a:normAutofit lnSpcReduction="10000"/>
          </a:bodyPr>
          <a:lstStyle/>
          <a:p>
            <a:r>
              <a:rPr lang="en-US" dirty="0"/>
              <a:t>Sri Wulandari – August 08</a:t>
            </a:r>
            <a:r>
              <a:rPr lang="en-US" sz="2800" baseline="30000" dirty="0"/>
              <a:t>th</a:t>
            </a:r>
            <a:r>
              <a:rPr lang="en-US" sz="2800" dirty="0"/>
              <a:t> 2024</a:t>
            </a:r>
            <a:endParaRPr lang="en-ID" dirty="0"/>
          </a:p>
        </p:txBody>
      </p:sp>
      <p:grpSp>
        <p:nvGrpSpPr>
          <p:cNvPr id="5" name="Group 2">
            <a:extLst>
              <a:ext uri="{FF2B5EF4-FFF2-40B4-BE49-F238E27FC236}">
                <a16:creationId xmlns:a16="http://schemas.microsoft.com/office/drawing/2014/main" id="{96F9E690-C27B-769D-F927-6AA65A505537}"/>
              </a:ext>
            </a:extLst>
          </p:cNvPr>
          <p:cNvGrpSpPr/>
          <p:nvPr/>
        </p:nvGrpSpPr>
        <p:grpSpPr>
          <a:xfrm>
            <a:off x="1160318" y="1407894"/>
            <a:ext cx="14592243" cy="1203619"/>
            <a:chOff x="0" y="0"/>
            <a:chExt cx="3843224" cy="317003"/>
          </a:xfrm>
          <a:solidFill>
            <a:srgbClr val="C00000"/>
          </a:solidFill>
        </p:grpSpPr>
        <p:sp>
          <p:nvSpPr>
            <p:cNvPr id="6" name="Freeform 3">
              <a:extLst>
                <a:ext uri="{FF2B5EF4-FFF2-40B4-BE49-F238E27FC236}">
                  <a16:creationId xmlns:a16="http://schemas.microsoft.com/office/drawing/2014/main" id="{558CEB5A-EF2F-B93E-ACB8-2CB836A59C91}"/>
                </a:ext>
              </a:extLst>
            </p:cNvPr>
            <p:cNvSpPr/>
            <p:nvPr/>
          </p:nvSpPr>
          <p:spPr>
            <a:xfrm>
              <a:off x="0" y="0"/>
              <a:ext cx="3843224" cy="317003"/>
            </a:xfrm>
            <a:custGeom>
              <a:avLst/>
              <a:gdLst/>
              <a:ahLst/>
              <a:cxnLst/>
              <a:rect l="l" t="t" r="r" b="b"/>
              <a:pathLst>
                <a:path w="3843224" h="317003">
                  <a:moveTo>
                    <a:pt x="0" y="0"/>
                  </a:moveTo>
                  <a:lnTo>
                    <a:pt x="3843224" y="0"/>
                  </a:lnTo>
                  <a:lnTo>
                    <a:pt x="3843224" y="317003"/>
                  </a:lnTo>
                  <a:lnTo>
                    <a:pt x="0" y="317003"/>
                  </a:lnTo>
                  <a:close/>
                </a:path>
              </a:pathLst>
            </a:custGeom>
            <a:grpFill/>
          </p:spPr>
        </p:sp>
        <p:sp>
          <p:nvSpPr>
            <p:cNvPr id="10" name="TextBox 4">
              <a:extLst>
                <a:ext uri="{FF2B5EF4-FFF2-40B4-BE49-F238E27FC236}">
                  <a16:creationId xmlns:a16="http://schemas.microsoft.com/office/drawing/2014/main" id="{350751E6-ACB7-B2E9-94BD-6CD9FB0D701C}"/>
                </a:ext>
              </a:extLst>
            </p:cNvPr>
            <p:cNvSpPr txBox="1"/>
            <p:nvPr/>
          </p:nvSpPr>
          <p:spPr>
            <a:xfrm>
              <a:off x="0" y="-38100"/>
              <a:ext cx="3843224" cy="355103"/>
            </a:xfrm>
            <a:prstGeom prst="rect">
              <a:avLst/>
            </a:prstGeom>
            <a:grpFill/>
          </p:spPr>
          <p:txBody>
            <a:bodyPr lIns="50800" tIns="50800" rIns="50800" bIns="50800" rtlCol="0" anchor="ctr"/>
            <a:lstStyle/>
            <a:p>
              <a:pPr algn="ctr">
                <a:lnSpc>
                  <a:spcPts val="2659"/>
                </a:lnSpc>
              </a:pPr>
              <a:endParaRPr/>
            </a:p>
          </p:txBody>
        </p:sp>
      </p:grpSp>
      <p:sp>
        <p:nvSpPr>
          <p:cNvPr id="20" name="TextBox 19">
            <a:extLst>
              <a:ext uri="{FF2B5EF4-FFF2-40B4-BE49-F238E27FC236}">
                <a16:creationId xmlns:a16="http://schemas.microsoft.com/office/drawing/2014/main" id="{B9D1D25E-C5F9-3C6D-956E-636BE9E9722B}"/>
              </a:ext>
            </a:extLst>
          </p:cNvPr>
          <p:cNvSpPr txBox="1"/>
          <p:nvPr/>
        </p:nvSpPr>
        <p:spPr>
          <a:xfrm>
            <a:off x="2960264" y="1479924"/>
            <a:ext cx="11420334" cy="90665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lvl="0" indent="0" algn="ctr">
              <a:lnSpc>
                <a:spcPts val="6600"/>
              </a:lnSpc>
              <a:spcBef>
                <a:spcPct val="0"/>
              </a:spcBef>
            </a:pPr>
            <a:r>
              <a:rPr lang="en-US" sz="5000" spc="300" dirty="0">
                <a:solidFill>
                  <a:srgbClr val="FFFFFF"/>
                </a:solidFill>
                <a:latin typeface="Poppins Bold"/>
              </a:rPr>
              <a:t>FINDINGS AND DISCUSSION </a:t>
            </a:r>
          </a:p>
        </p:txBody>
      </p:sp>
      <p:sp>
        <p:nvSpPr>
          <p:cNvPr id="8" name="TextBox 7">
            <a:extLst>
              <a:ext uri="{FF2B5EF4-FFF2-40B4-BE49-F238E27FC236}">
                <a16:creationId xmlns:a16="http://schemas.microsoft.com/office/drawing/2014/main" id="{6AB09C85-425C-12AB-8F40-6EE364B291B7}"/>
              </a:ext>
            </a:extLst>
          </p:cNvPr>
          <p:cNvSpPr txBox="1"/>
          <p:nvPr/>
        </p:nvSpPr>
        <p:spPr>
          <a:xfrm>
            <a:off x="1160317" y="2756174"/>
            <a:ext cx="14592243" cy="108952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2400" dirty="0">
                <a:solidFill>
                  <a:schemeClr val="bg1"/>
                </a:solidFill>
                <a:latin typeface="Times New Roman" panose="02020603050405020304" pitchFamily="18" charset="0"/>
                <a:cs typeface="Times New Roman" panose="02020603050405020304" pitchFamily="18" charset="0"/>
              </a:rPr>
              <a:t>The purpose of the research is to explain how the causes of the </a:t>
            </a:r>
            <a:r>
              <a:rPr lang="en-US" sz="2400" dirty="0" err="1">
                <a:solidFill>
                  <a:schemeClr val="bg1"/>
                </a:solidFill>
                <a:latin typeface="Times New Roman" panose="02020603050405020304" pitchFamily="18" charset="0"/>
                <a:cs typeface="Times New Roman" panose="02020603050405020304" pitchFamily="18" charset="0"/>
              </a:rPr>
              <a:t>Kanjuruhan</a:t>
            </a:r>
            <a:r>
              <a:rPr lang="en-US" sz="2400" dirty="0">
                <a:solidFill>
                  <a:schemeClr val="bg1"/>
                </a:solidFill>
                <a:latin typeface="Times New Roman" panose="02020603050405020304" pitchFamily="18" charset="0"/>
                <a:cs typeface="Times New Roman" panose="02020603050405020304" pitchFamily="18" charset="0"/>
              </a:rPr>
              <a:t> incident until it was reported in the internet media and to describe the </a:t>
            </a:r>
            <a:r>
              <a:rPr lang="en-US" sz="2400" dirty="0" err="1">
                <a:solidFill>
                  <a:schemeClr val="bg1"/>
                </a:solidFill>
                <a:latin typeface="Times New Roman" panose="02020603050405020304" pitchFamily="18" charset="0"/>
                <a:cs typeface="Times New Roman" panose="02020603050405020304" pitchFamily="18" charset="0"/>
              </a:rPr>
              <a:t>hronology</a:t>
            </a:r>
            <a:r>
              <a:rPr lang="en-US" sz="2400" dirty="0">
                <a:solidFill>
                  <a:schemeClr val="bg1"/>
                </a:solidFill>
                <a:latin typeface="Times New Roman" panose="02020603050405020304" pitchFamily="18" charset="0"/>
                <a:cs typeface="Times New Roman" panose="02020603050405020304" pitchFamily="18" charset="0"/>
              </a:rPr>
              <a:t> of the news of the </a:t>
            </a:r>
            <a:r>
              <a:rPr lang="en-US" sz="2400" dirty="0" err="1">
                <a:solidFill>
                  <a:schemeClr val="bg1"/>
                </a:solidFill>
                <a:latin typeface="Times New Roman" panose="02020603050405020304" pitchFamily="18" charset="0"/>
                <a:cs typeface="Times New Roman" panose="02020603050405020304" pitchFamily="18" charset="0"/>
              </a:rPr>
              <a:t>Kanjuruhan</a:t>
            </a:r>
            <a:r>
              <a:rPr lang="en-US" sz="2400" dirty="0">
                <a:solidFill>
                  <a:schemeClr val="bg1"/>
                </a:solidFill>
                <a:latin typeface="Times New Roman" panose="02020603050405020304" pitchFamily="18" charset="0"/>
                <a:cs typeface="Times New Roman" panose="02020603050405020304" pitchFamily="18" charset="0"/>
              </a:rPr>
              <a:t> incident in the internet media. After conducting the research, the following results were obtained: </a:t>
            </a:r>
            <a:endParaRPr lang="en-ID" sz="2400" dirty="0">
              <a:solidFill>
                <a:schemeClr val="bg1"/>
              </a:solidFill>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467E2950-49BF-898B-A88E-AE154EC8F8FD}"/>
              </a:ext>
            </a:extLst>
          </p:cNvPr>
          <p:cNvPicPr>
            <a:picLocks noChangeAspect="1"/>
          </p:cNvPicPr>
          <p:nvPr/>
        </p:nvPicPr>
        <p:blipFill>
          <a:blip r:embed="rId4"/>
          <a:stretch>
            <a:fillRect/>
          </a:stretch>
        </p:blipFill>
        <p:spPr>
          <a:xfrm>
            <a:off x="1721426" y="4127050"/>
            <a:ext cx="5867400" cy="3600450"/>
          </a:xfrm>
          <a:prstGeom prst="rect">
            <a:avLst/>
          </a:prstGeom>
        </p:spPr>
      </p:pic>
      <p:pic>
        <p:nvPicPr>
          <p:cNvPr id="12" name="Picture 11">
            <a:extLst>
              <a:ext uri="{FF2B5EF4-FFF2-40B4-BE49-F238E27FC236}">
                <a16:creationId xmlns:a16="http://schemas.microsoft.com/office/drawing/2014/main" id="{34759CD1-476F-C95D-E9ED-6037E4B28954}"/>
              </a:ext>
            </a:extLst>
          </p:cNvPr>
          <p:cNvPicPr>
            <a:picLocks noChangeAspect="1"/>
          </p:cNvPicPr>
          <p:nvPr/>
        </p:nvPicPr>
        <p:blipFill>
          <a:blip r:embed="rId5"/>
          <a:stretch>
            <a:fillRect/>
          </a:stretch>
        </p:blipFill>
        <p:spPr>
          <a:xfrm>
            <a:off x="8998525" y="4127050"/>
            <a:ext cx="6238710" cy="3600450"/>
          </a:xfrm>
          <a:prstGeom prst="rect">
            <a:avLst/>
          </a:prstGeom>
        </p:spPr>
      </p:pic>
    </p:spTree>
    <p:extLst>
      <p:ext uri="{BB962C8B-B14F-4D97-AF65-F5344CB8AC3E}">
        <p14:creationId xmlns:p14="http://schemas.microsoft.com/office/powerpoint/2010/main" val="119083776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3"/>
          <a:stretch>
            <a:fillRect/>
          </a:stretch>
        </p:blipFill>
        <p:spPr>
          <a:xfrm>
            <a:off x="0" y="0"/>
            <a:ext cx="17348200" cy="9753600"/>
          </a:xfrm>
          <a:prstGeom prst="rect">
            <a:avLst/>
          </a:prstGeom>
          <a:solidFill>
            <a:schemeClr val="bg1"/>
          </a:solidFill>
          <a:ln w="3175">
            <a:miter lim="400000"/>
          </a:ln>
        </p:spPr>
      </p:pic>
      <p:sp>
        <p:nvSpPr>
          <p:cNvPr id="3" name="Text Placeholder 2">
            <a:extLst>
              <a:ext uri="{FF2B5EF4-FFF2-40B4-BE49-F238E27FC236}">
                <a16:creationId xmlns:a16="http://schemas.microsoft.com/office/drawing/2014/main" id="{E524B27E-82B6-A4AE-EEEF-D1109A982BA6}"/>
              </a:ext>
            </a:extLst>
          </p:cNvPr>
          <p:cNvSpPr>
            <a:spLocks noGrp="1"/>
          </p:cNvSpPr>
          <p:nvPr>
            <p:ph type="body" sz="quarter" idx="21"/>
          </p:nvPr>
        </p:nvSpPr>
        <p:spPr>
          <a:xfrm>
            <a:off x="644527" y="9186621"/>
            <a:ext cx="15623824" cy="452963"/>
          </a:xfrm>
        </p:spPr>
        <p:txBody>
          <a:bodyPr>
            <a:normAutofit lnSpcReduction="10000"/>
          </a:bodyPr>
          <a:lstStyle/>
          <a:p>
            <a:r>
              <a:rPr lang="en-US" dirty="0"/>
              <a:t>Sri Wulandari – August 08</a:t>
            </a:r>
            <a:r>
              <a:rPr lang="en-US" sz="2800" baseline="30000" dirty="0"/>
              <a:t>th</a:t>
            </a:r>
            <a:r>
              <a:rPr lang="en-US" sz="2800" dirty="0"/>
              <a:t> 2024</a:t>
            </a:r>
            <a:endParaRPr lang="en-ID" dirty="0"/>
          </a:p>
        </p:txBody>
      </p:sp>
      <p:grpSp>
        <p:nvGrpSpPr>
          <p:cNvPr id="5" name="Group 2">
            <a:extLst>
              <a:ext uri="{FF2B5EF4-FFF2-40B4-BE49-F238E27FC236}">
                <a16:creationId xmlns:a16="http://schemas.microsoft.com/office/drawing/2014/main" id="{96F9E690-C27B-769D-F927-6AA65A505537}"/>
              </a:ext>
            </a:extLst>
          </p:cNvPr>
          <p:cNvGrpSpPr/>
          <p:nvPr/>
        </p:nvGrpSpPr>
        <p:grpSpPr>
          <a:xfrm>
            <a:off x="1160318" y="1407894"/>
            <a:ext cx="14592243" cy="1203619"/>
            <a:chOff x="0" y="0"/>
            <a:chExt cx="3843224" cy="317003"/>
          </a:xfrm>
          <a:solidFill>
            <a:srgbClr val="C00000"/>
          </a:solidFill>
        </p:grpSpPr>
        <p:sp>
          <p:nvSpPr>
            <p:cNvPr id="6" name="Freeform 3">
              <a:extLst>
                <a:ext uri="{FF2B5EF4-FFF2-40B4-BE49-F238E27FC236}">
                  <a16:creationId xmlns:a16="http://schemas.microsoft.com/office/drawing/2014/main" id="{558CEB5A-EF2F-B93E-ACB8-2CB836A59C91}"/>
                </a:ext>
              </a:extLst>
            </p:cNvPr>
            <p:cNvSpPr/>
            <p:nvPr/>
          </p:nvSpPr>
          <p:spPr>
            <a:xfrm>
              <a:off x="0" y="0"/>
              <a:ext cx="3843224" cy="317003"/>
            </a:xfrm>
            <a:custGeom>
              <a:avLst/>
              <a:gdLst/>
              <a:ahLst/>
              <a:cxnLst/>
              <a:rect l="l" t="t" r="r" b="b"/>
              <a:pathLst>
                <a:path w="3843224" h="317003">
                  <a:moveTo>
                    <a:pt x="0" y="0"/>
                  </a:moveTo>
                  <a:lnTo>
                    <a:pt x="3843224" y="0"/>
                  </a:lnTo>
                  <a:lnTo>
                    <a:pt x="3843224" y="317003"/>
                  </a:lnTo>
                  <a:lnTo>
                    <a:pt x="0" y="317003"/>
                  </a:lnTo>
                  <a:close/>
                </a:path>
              </a:pathLst>
            </a:custGeom>
            <a:grpFill/>
          </p:spPr>
        </p:sp>
        <p:sp>
          <p:nvSpPr>
            <p:cNvPr id="10" name="TextBox 4">
              <a:extLst>
                <a:ext uri="{FF2B5EF4-FFF2-40B4-BE49-F238E27FC236}">
                  <a16:creationId xmlns:a16="http://schemas.microsoft.com/office/drawing/2014/main" id="{350751E6-ACB7-B2E9-94BD-6CD9FB0D701C}"/>
                </a:ext>
              </a:extLst>
            </p:cNvPr>
            <p:cNvSpPr txBox="1"/>
            <p:nvPr/>
          </p:nvSpPr>
          <p:spPr>
            <a:xfrm>
              <a:off x="0" y="-38100"/>
              <a:ext cx="3843224" cy="355103"/>
            </a:xfrm>
            <a:prstGeom prst="rect">
              <a:avLst/>
            </a:prstGeom>
            <a:grpFill/>
          </p:spPr>
          <p:txBody>
            <a:bodyPr lIns="50800" tIns="50800" rIns="50800" bIns="50800" rtlCol="0" anchor="ctr"/>
            <a:lstStyle/>
            <a:p>
              <a:pPr algn="ctr">
                <a:lnSpc>
                  <a:spcPts val="2659"/>
                </a:lnSpc>
              </a:pPr>
              <a:endParaRPr/>
            </a:p>
          </p:txBody>
        </p:sp>
      </p:grpSp>
      <p:sp>
        <p:nvSpPr>
          <p:cNvPr id="20" name="TextBox 19">
            <a:extLst>
              <a:ext uri="{FF2B5EF4-FFF2-40B4-BE49-F238E27FC236}">
                <a16:creationId xmlns:a16="http://schemas.microsoft.com/office/drawing/2014/main" id="{B9D1D25E-C5F9-3C6D-956E-636BE9E9722B}"/>
              </a:ext>
            </a:extLst>
          </p:cNvPr>
          <p:cNvSpPr txBox="1"/>
          <p:nvPr/>
        </p:nvSpPr>
        <p:spPr>
          <a:xfrm>
            <a:off x="2960264" y="1479924"/>
            <a:ext cx="11420334" cy="90665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lvl="0" indent="0" algn="ctr">
              <a:lnSpc>
                <a:spcPts val="6600"/>
              </a:lnSpc>
              <a:spcBef>
                <a:spcPct val="0"/>
              </a:spcBef>
            </a:pPr>
            <a:r>
              <a:rPr lang="en-US" sz="5000" spc="300" dirty="0">
                <a:solidFill>
                  <a:srgbClr val="FFFFFF"/>
                </a:solidFill>
                <a:latin typeface="Poppins Bold"/>
              </a:rPr>
              <a:t>FINDINGS AND DISCUSSION </a:t>
            </a:r>
          </a:p>
        </p:txBody>
      </p:sp>
      <p:pic>
        <p:nvPicPr>
          <p:cNvPr id="4" name="Picture 3">
            <a:extLst>
              <a:ext uri="{FF2B5EF4-FFF2-40B4-BE49-F238E27FC236}">
                <a16:creationId xmlns:a16="http://schemas.microsoft.com/office/drawing/2014/main" id="{614AD6AD-9CD9-3843-EFCD-4175331FAA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7441" y="3317712"/>
            <a:ext cx="5782482" cy="3734321"/>
          </a:xfrm>
          <a:prstGeom prst="rect">
            <a:avLst/>
          </a:prstGeom>
        </p:spPr>
      </p:pic>
      <p:pic>
        <p:nvPicPr>
          <p:cNvPr id="7" name="Picture 6">
            <a:extLst>
              <a:ext uri="{FF2B5EF4-FFF2-40B4-BE49-F238E27FC236}">
                <a16:creationId xmlns:a16="http://schemas.microsoft.com/office/drawing/2014/main" id="{1116A557-3C8C-CC55-6994-0BB5CF5E0EF8}"/>
              </a:ext>
            </a:extLst>
          </p:cNvPr>
          <p:cNvPicPr>
            <a:picLocks noChangeAspect="1"/>
          </p:cNvPicPr>
          <p:nvPr/>
        </p:nvPicPr>
        <p:blipFill>
          <a:blip r:embed="rId5"/>
          <a:stretch>
            <a:fillRect/>
          </a:stretch>
        </p:blipFill>
        <p:spPr>
          <a:xfrm>
            <a:off x="9068089" y="3317711"/>
            <a:ext cx="5845874" cy="3824377"/>
          </a:xfrm>
          <a:prstGeom prst="rect">
            <a:avLst/>
          </a:prstGeom>
        </p:spPr>
      </p:pic>
    </p:spTree>
    <p:extLst>
      <p:ext uri="{BB962C8B-B14F-4D97-AF65-F5344CB8AC3E}">
        <p14:creationId xmlns:p14="http://schemas.microsoft.com/office/powerpoint/2010/main" val="3868744712"/>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58</TotalTime>
  <Words>862</Words>
  <Application>Microsoft Office PowerPoint</Application>
  <PresentationFormat>Custom</PresentationFormat>
  <Paragraphs>54</Paragraphs>
  <Slides>10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Helvetica Neue</vt:lpstr>
      <vt:lpstr>Helvetica Neue Medium</vt:lpstr>
      <vt:lpstr>inherit</vt:lpstr>
      <vt:lpstr>Poppins Bold</vt:lpstr>
      <vt:lpstr>Times New Roman</vt:lpstr>
      <vt:lpstr>21_BasicWhite</vt:lpstr>
      <vt:lpstr>A DESCRIPTIVE KUALITATIVE STUDY ON NEWS COVERAGE KANJURUHAN EVENTS ON INTERNET MEDIA IN OCTOBER 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Sri Wulandari</dc:creator>
  <cp:lastModifiedBy>Sri Wulandari</cp:lastModifiedBy>
  <cp:revision>2</cp:revision>
  <dcterms:modified xsi:type="dcterms:W3CDTF">2024-08-03T09:44:50Z</dcterms:modified>
</cp:coreProperties>
</file>