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8" r:id="rId3"/>
    <p:sldId id="260" r:id="rId4"/>
    <p:sldId id="259" r:id="rId5"/>
    <p:sldId id="265" r:id="rId6"/>
    <p:sldId id="261" r:id="rId7"/>
    <p:sldId id="262" r:id="rId8"/>
    <p:sldId id="263" r:id="rId9"/>
    <p:sldId id="264" r:id="rId10"/>
  </p:sldIdLst>
  <p:sldSz cx="173482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254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254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254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254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254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254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254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7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ABB8F-5216-475A-8DAB-3F37B1B4D4CE}" type="doc">
      <dgm:prSet loTypeId="urn:microsoft.com/office/officeart/2005/8/layout/bProcess3" loCatId="process" qsTypeId="urn:microsoft.com/office/officeart/2005/8/quickstyle/simple3" qsCatId="simple" csTypeId="urn:microsoft.com/office/officeart/2005/8/colors/colorful2" csCatId="colorful" phldr="1"/>
      <dgm:spPr/>
      <dgm:t>
        <a:bodyPr/>
        <a:lstStyle/>
        <a:p>
          <a:endParaRPr lang="en-ID"/>
        </a:p>
      </dgm:t>
    </dgm:pt>
    <dgm:pt modelId="{17FFA1AE-97F2-4393-A483-7FB030EEFE42}">
      <dgm:prSet phldrT="[Text]"/>
      <dgm:spPr/>
      <dgm:t>
        <a:bodyPr/>
        <a:lstStyle/>
        <a:p>
          <a:r>
            <a:rPr lang="en-US" dirty="0"/>
            <a:t>Lack of agility of badminton players</a:t>
          </a:r>
          <a:endParaRPr lang="en-ID" dirty="0"/>
        </a:p>
      </dgm:t>
    </dgm:pt>
    <dgm:pt modelId="{B61F4023-41F3-41AB-B688-DB14CA700F0A}" type="parTrans" cxnId="{01D96041-8386-4AB8-8564-631303061785}">
      <dgm:prSet/>
      <dgm:spPr/>
      <dgm:t>
        <a:bodyPr/>
        <a:lstStyle/>
        <a:p>
          <a:endParaRPr lang="en-ID"/>
        </a:p>
      </dgm:t>
    </dgm:pt>
    <dgm:pt modelId="{1DD030CC-5A91-44CB-8D56-9C4A90853648}" type="sibTrans" cxnId="{01D96041-8386-4AB8-8564-631303061785}">
      <dgm:prSet/>
      <dgm:spPr/>
      <dgm:t>
        <a:bodyPr/>
        <a:lstStyle/>
        <a:p>
          <a:endParaRPr lang="en-ID"/>
        </a:p>
      </dgm:t>
    </dgm:pt>
    <dgm:pt modelId="{9A96B699-6953-423E-AF9F-5AD6FEB7DDB1}">
      <dgm:prSet phldrT="[Text]"/>
      <dgm:spPr/>
      <dgm:t>
        <a:bodyPr/>
        <a:lstStyle/>
        <a:p>
          <a:r>
            <a:rPr lang="en-US" dirty="0" err="1"/>
            <a:t>Vriations</a:t>
          </a:r>
          <a:r>
            <a:rPr lang="en-US" dirty="0"/>
            <a:t> in Shadow Training</a:t>
          </a:r>
          <a:endParaRPr lang="en-ID" dirty="0"/>
        </a:p>
      </dgm:t>
    </dgm:pt>
    <dgm:pt modelId="{AA95483C-29E1-4D8C-A403-26B88F6DFC70}" type="parTrans" cxnId="{9E00961D-5A94-4456-BBD6-7D7F578F3BA9}">
      <dgm:prSet/>
      <dgm:spPr/>
      <dgm:t>
        <a:bodyPr/>
        <a:lstStyle/>
        <a:p>
          <a:endParaRPr lang="en-ID"/>
        </a:p>
      </dgm:t>
    </dgm:pt>
    <dgm:pt modelId="{6D8512B5-6C00-4A34-919F-15EC1260ADA8}" type="sibTrans" cxnId="{9E00961D-5A94-4456-BBD6-7D7F578F3BA9}">
      <dgm:prSet/>
      <dgm:spPr/>
      <dgm:t>
        <a:bodyPr/>
        <a:lstStyle/>
        <a:p>
          <a:endParaRPr lang="en-ID"/>
        </a:p>
      </dgm:t>
    </dgm:pt>
    <dgm:pt modelId="{14CFA717-5251-4EEA-81CB-C599E57991A5}">
      <dgm:prSet phldrT="[Text]"/>
      <dgm:spPr/>
      <dgm:t>
        <a:bodyPr/>
        <a:lstStyle/>
        <a:p>
          <a:r>
            <a:rPr lang="en-US" dirty="0"/>
            <a:t>The badminton player's agility increases</a:t>
          </a:r>
          <a:endParaRPr lang="en-ID" dirty="0"/>
        </a:p>
      </dgm:t>
    </dgm:pt>
    <dgm:pt modelId="{9E6DC52E-0F95-48D4-AAC8-560DF9E11BC7}" type="parTrans" cxnId="{F876277E-1729-4B24-AD70-F86A57F4EA39}">
      <dgm:prSet/>
      <dgm:spPr/>
      <dgm:t>
        <a:bodyPr/>
        <a:lstStyle/>
        <a:p>
          <a:endParaRPr lang="en-ID"/>
        </a:p>
      </dgm:t>
    </dgm:pt>
    <dgm:pt modelId="{15F832B6-D9B6-4E3B-93ED-E3CEC5734106}" type="sibTrans" cxnId="{F876277E-1729-4B24-AD70-F86A57F4EA39}">
      <dgm:prSet/>
      <dgm:spPr/>
      <dgm:t>
        <a:bodyPr/>
        <a:lstStyle/>
        <a:p>
          <a:endParaRPr lang="en-ID"/>
        </a:p>
      </dgm:t>
    </dgm:pt>
    <dgm:pt modelId="{1C76CB89-62B7-42C2-8C02-8B2B5E428CFD}" type="pres">
      <dgm:prSet presAssocID="{0D2ABB8F-5216-475A-8DAB-3F37B1B4D4CE}" presName="Name0" presStyleCnt="0">
        <dgm:presLayoutVars>
          <dgm:dir/>
          <dgm:resizeHandles val="exact"/>
        </dgm:presLayoutVars>
      </dgm:prSet>
      <dgm:spPr/>
    </dgm:pt>
    <dgm:pt modelId="{C22D6194-E73B-4A0A-BC3C-A05BCB44E54F}" type="pres">
      <dgm:prSet presAssocID="{17FFA1AE-97F2-4393-A483-7FB030EEFE42}" presName="node" presStyleLbl="node1" presStyleIdx="0" presStyleCnt="3">
        <dgm:presLayoutVars>
          <dgm:bulletEnabled val="1"/>
        </dgm:presLayoutVars>
      </dgm:prSet>
      <dgm:spPr/>
    </dgm:pt>
    <dgm:pt modelId="{3EB6060D-754F-4B41-A391-616DA388F192}" type="pres">
      <dgm:prSet presAssocID="{1DD030CC-5A91-44CB-8D56-9C4A90853648}" presName="sibTrans" presStyleLbl="sibTrans1D1" presStyleIdx="0" presStyleCnt="2"/>
      <dgm:spPr/>
    </dgm:pt>
    <dgm:pt modelId="{B45B1DDB-BB36-45AA-8FDF-5629F3F445C5}" type="pres">
      <dgm:prSet presAssocID="{1DD030CC-5A91-44CB-8D56-9C4A90853648}" presName="connectorText" presStyleLbl="sibTrans1D1" presStyleIdx="0" presStyleCnt="2"/>
      <dgm:spPr/>
    </dgm:pt>
    <dgm:pt modelId="{54B06F1D-58A7-4CDD-BBC0-B25D03A9E954}" type="pres">
      <dgm:prSet presAssocID="{9A96B699-6953-423E-AF9F-5AD6FEB7DDB1}" presName="node" presStyleLbl="node1" presStyleIdx="1" presStyleCnt="3">
        <dgm:presLayoutVars>
          <dgm:bulletEnabled val="1"/>
        </dgm:presLayoutVars>
      </dgm:prSet>
      <dgm:spPr/>
    </dgm:pt>
    <dgm:pt modelId="{9E58A389-DA98-442A-BAD3-29CB4471CE2A}" type="pres">
      <dgm:prSet presAssocID="{6D8512B5-6C00-4A34-919F-15EC1260ADA8}" presName="sibTrans" presStyleLbl="sibTrans1D1" presStyleIdx="1" presStyleCnt="2"/>
      <dgm:spPr/>
    </dgm:pt>
    <dgm:pt modelId="{A5A98FB0-5CF5-451A-B86F-46F906E73BE6}" type="pres">
      <dgm:prSet presAssocID="{6D8512B5-6C00-4A34-919F-15EC1260ADA8}" presName="connectorText" presStyleLbl="sibTrans1D1" presStyleIdx="1" presStyleCnt="2"/>
      <dgm:spPr/>
    </dgm:pt>
    <dgm:pt modelId="{7339F648-35D1-41A8-A389-F7A6B1A8135D}" type="pres">
      <dgm:prSet presAssocID="{14CFA717-5251-4EEA-81CB-C599E57991A5}" presName="node" presStyleLbl="node1" presStyleIdx="2" presStyleCnt="3">
        <dgm:presLayoutVars>
          <dgm:bulletEnabled val="1"/>
        </dgm:presLayoutVars>
      </dgm:prSet>
      <dgm:spPr/>
    </dgm:pt>
  </dgm:ptLst>
  <dgm:cxnLst>
    <dgm:cxn modelId="{F9ED0C05-2892-4B3D-A2D8-2625C2F4687F}" type="presOf" srcId="{0D2ABB8F-5216-475A-8DAB-3F37B1B4D4CE}" destId="{1C76CB89-62B7-42C2-8C02-8B2B5E428CFD}" srcOrd="0" destOrd="0" presId="urn:microsoft.com/office/officeart/2005/8/layout/bProcess3"/>
    <dgm:cxn modelId="{9E00961D-5A94-4456-BBD6-7D7F578F3BA9}" srcId="{0D2ABB8F-5216-475A-8DAB-3F37B1B4D4CE}" destId="{9A96B699-6953-423E-AF9F-5AD6FEB7DDB1}" srcOrd="1" destOrd="0" parTransId="{AA95483C-29E1-4D8C-A403-26B88F6DFC70}" sibTransId="{6D8512B5-6C00-4A34-919F-15EC1260ADA8}"/>
    <dgm:cxn modelId="{46832C34-029A-4943-9A7F-4E36281026B4}" type="presOf" srcId="{9A96B699-6953-423E-AF9F-5AD6FEB7DDB1}" destId="{54B06F1D-58A7-4CDD-BBC0-B25D03A9E954}" srcOrd="0" destOrd="0" presId="urn:microsoft.com/office/officeart/2005/8/layout/bProcess3"/>
    <dgm:cxn modelId="{01D96041-8386-4AB8-8564-631303061785}" srcId="{0D2ABB8F-5216-475A-8DAB-3F37B1B4D4CE}" destId="{17FFA1AE-97F2-4393-A483-7FB030EEFE42}" srcOrd="0" destOrd="0" parTransId="{B61F4023-41F3-41AB-B688-DB14CA700F0A}" sibTransId="{1DD030CC-5A91-44CB-8D56-9C4A90853648}"/>
    <dgm:cxn modelId="{E5ABE159-E4A6-47D2-8D2E-78F0B3BBDF6C}" type="presOf" srcId="{6D8512B5-6C00-4A34-919F-15EC1260ADA8}" destId="{A5A98FB0-5CF5-451A-B86F-46F906E73BE6}" srcOrd="1" destOrd="0" presId="urn:microsoft.com/office/officeart/2005/8/layout/bProcess3"/>
    <dgm:cxn modelId="{F876277E-1729-4B24-AD70-F86A57F4EA39}" srcId="{0D2ABB8F-5216-475A-8DAB-3F37B1B4D4CE}" destId="{14CFA717-5251-4EEA-81CB-C599E57991A5}" srcOrd="2" destOrd="0" parTransId="{9E6DC52E-0F95-48D4-AAC8-560DF9E11BC7}" sibTransId="{15F832B6-D9B6-4E3B-93ED-E3CEC5734106}"/>
    <dgm:cxn modelId="{22232D8D-D8DD-4AF5-92D6-653A4F092919}" type="presOf" srcId="{17FFA1AE-97F2-4393-A483-7FB030EEFE42}" destId="{C22D6194-E73B-4A0A-BC3C-A05BCB44E54F}" srcOrd="0" destOrd="0" presId="urn:microsoft.com/office/officeart/2005/8/layout/bProcess3"/>
    <dgm:cxn modelId="{630A3F90-D167-408B-A847-596E514A8FE7}" type="presOf" srcId="{1DD030CC-5A91-44CB-8D56-9C4A90853648}" destId="{B45B1DDB-BB36-45AA-8FDF-5629F3F445C5}" srcOrd="1" destOrd="0" presId="urn:microsoft.com/office/officeart/2005/8/layout/bProcess3"/>
    <dgm:cxn modelId="{E6A39DA4-7D9B-412F-BDEB-8B381F0C7892}" type="presOf" srcId="{1DD030CC-5A91-44CB-8D56-9C4A90853648}" destId="{3EB6060D-754F-4B41-A391-616DA388F192}" srcOrd="0" destOrd="0" presId="urn:microsoft.com/office/officeart/2005/8/layout/bProcess3"/>
    <dgm:cxn modelId="{7B6887C9-157B-4D65-B44F-833A9624AB54}" type="presOf" srcId="{14CFA717-5251-4EEA-81CB-C599E57991A5}" destId="{7339F648-35D1-41A8-A389-F7A6B1A8135D}" srcOrd="0" destOrd="0" presId="urn:microsoft.com/office/officeart/2005/8/layout/bProcess3"/>
    <dgm:cxn modelId="{BEFFD3CD-2C14-493D-83B6-16DE80A9E8E9}" type="presOf" srcId="{6D8512B5-6C00-4A34-919F-15EC1260ADA8}" destId="{9E58A389-DA98-442A-BAD3-29CB4471CE2A}" srcOrd="0" destOrd="0" presId="urn:microsoft.com/office/officeart/2005/8/layout/bProcess3"/>
    <dgm:cxn modelId="{839B630A-F3A7-4C99-8D0D-06748E31BED2}" type="presParOf" srcId="{1C76CB89-62B7-42C2-8C02-8B2B5E428CFD}" destId="{C22D6194-E73B-4A0A-BC3C-A05BCB44E54F}" srcOrd="0" destOrd="0" presId="urn:microsoft.com/office/officeart/2005/8/layout/bProcess3"/>
    <dgm:cxn modelId="{14EBF080-0AF4-4923-B0F4-CA780F5A577E}" type="presParOf" srcId="{1C76CB89-62B7-42C2-8C02-8B2B5E428CFD}" destId="{3EB6060D-754F-4B41-A391-616DA388F192}" srcOrd="1" destOrd="0" presId="urn:microsoft.com/office/officeart/2005/8/layout/bProcess3"/>
    <dgm:cxn modelId="{70227C48-001A-4363-AC6C-42C3AFE6583D}" type="presParOf" srcId="{3EB6060D-754F-4B41-A391-616DA388F192}" destId="{B45B1DDB-BB36-45AA-8FDF-5629F3F445C5}" srcOrd="0" destOrd="0" presId="urn:microsoft.com/office/officeart/2005/8/layout/bProcess3"/>
    <dgm:cxn modelId="{089969C9-5835-4378-A1D3-A354D9231471}" type="presParOf" srcId="{1C76CB89-62B7-42C2-8C02-8B2B5E428CFD}" destId="{54B06F1D-58A7-4CDD-BBC0-B25D03A9E954}" srcOrd="2" destOrd="0" presId="urn:microsoft.com/office/officeart/2005/8/layout/bProcess3"/>
    <dgm:cxn modelId="{8A6B7FA5-94F7-4C42-A073-C8390F98D983}" type="presParOf" srcId="{1C76CB89-62B7-42C2-8C02-8B2B5E428CFD}" destId="{9E58A389-DA98-442A-BAD3-29CB4471CE2A}" srcOrd="3" destOrd="0" presId="urn:microsoft.com/office/officeart/2005/8/layout/bProcess3"/>
    <dgm:cxn modelId="{FA7C441E-4B9E-4C6D-8404-C9B70329ACA1}" type="presParOf" srcId="{9E58A389-DA98-442A-BAD3-29CB4471CE2A}" destId="{A5A98FB0-5CF5-451A-B86F-46F906E73BE6}" srcOrd="0" destOrd="0" presId="urn:microsoft.com/office/officeart/2005/8/layout/bProcess3"/>
    <dgm:cxn modelId="{2E2EC65D-9141-42D4-B6AB-660D3798EE49}" type="presParOf" srcId="{1C76CB89-62B7-42C2-8C02-8B2B5E428CFD}" destId="{7339F648-35D1-41A8-A389-F7A6B1A8135D}"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060D-754F-4B41-A391-616DA388F192}">
      <dsp:nvSpPr>
        <dsp:cNvPr id="0" name=""/>
        <dsp:cNvSpPr/>
      </dsp:nvSpPr>
      <dsp:spPr>
        <a:xfrm>
          <a:off x="3166702" y="1386051"/>
          <a:ext cx="697814" cy="91440"/>
        </a:xfrm>
        <a:custGeom>
          <a:avLst/>
          <a:gdLst/>
          <a:ahLst/>
          <a:cxnLst/>
          <a:rect l="0" t="0" r="0" b="0"/>
          <a:pathLst>
            <a:path>
              <a:moveTo>
                <a:pt x="0" y="45720"/>
              </a:moveTo>
              <a:lnTo>
                <a:pt x="69781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497399" y="1428129"/>
        <a:ext cx="36420" cy="7284"/>
      </dsp:txXfrm>
    </dsp:sp>
    <dsp:sp modelId="{C22D6194-E73B-4A0A-BC3C-A05BCB44E54F}">
      <dsp:nvSpPr>
        <dsp:cNvPr id="0" name=""/>
        <dsp:cNvSpPr/>
      </dsp:nvSpPr>
      <dsp:spPr>
        <a:xfrm>
          <a:off x="1483" y="481666"/>
          <a:ext cx="3167019" cy="190021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Lack of agility of badminton players</a:t>
          </a:r>
          <a:endParaRPr lang="en-ID" sz="3200" kern="1200" dirty="0"/>
        </a:p>
      </dsp:txBody>
      <dsp:txXfrm>
        <a:off x="1483" y="481666"/>
        <a:ext cx="3167019" cy="1900211"/>
      </dsp:txXfrm>
    </dsp:sp>
    <dsp:sp modelId="{9E58A389-DA98-442A-BAD3-29CB4471CE2A}">
      <dsp:nvSpPr>
        <dsp:cNvPr id="0" name=""/>
        <dsp:cNvSpPr/>
      </dsp:nvSpPr>
      <dsp:spPr>
        <a:xfrm>
          <a:off x="1584993" y="2380077"/>
          <a:ext cx="3895433" cy="697814"/>
        </a:xfrm>
        <a:custGeom>
          <a:avLst/>
          <a:gdLst/>
          <a:ahLst/>
          <a:cxnLst/>
          <a:rect l="0" t="0" r="0" b="0"/>
          <a:pathLst>
            <a:path>
              <a:moveTo>
                <a:pt x="3895433" y="0"/>
              </a:moveTo>
              <a:lnTo>
                <a:pt x="3895433" y="366007"/>
              </a:lnTo>
              <a:lnTo>
                <a:pt x="0" y="366007"/>
              </a:lnTo>
              <a:lnTo>
                <a:pt x="0" y="697814"/>
              </a:lnTo>
            </a:path>
          </a:pathLst>
        </a:custGeom>
        <a:noFill/>
        <a:ln w="9525" cap="flat" cmpd="sng" algn="ctr">
          <a:solidFill>
            <a:schemeClr val="accent2">
              <a:hueOff val="-4142178"/>
              <a:satOff val="-15113"/>
              <a:lumOff val="333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433636" y="2725342"/>
        <a:ext cx="198147" cy="7284"/>
      </dsp:txXfrm>
    </dsp:sp>
    <dsp:sp modelId="{54B06F1D-58A7-4CDD-BBC0-B25D03A9E954}">
      <dsp:nvSpPr>
        <dsp:cNvPr id="0" name=""/>
        <dsp:cNvSpPr/>
      </dsp:nvSpPr>
      <dsp:spPr>
        <a:xfrm>
          <a:off x="3896917" y="481666"/>
          <a:ext cx="3167019" cy="1900211"/>
        </a:xfrm>
        <a:prstGeom prst="rect">
          <a:avLst/>
        </a:prstGeom>
        <a:gradFill rotWithShape="0">
          <a:gsLst>
            <a:gs pos="0">
              <a:schemeClr val="accent2">
                <a:hueOff val="-2071089"/>
                <a:satOff val="-7556"/>
                <a:lumOff val="1667"/>
                <a:alphaOff val="0"/>
                <a:tint val="50000"/>
                <a:satMod val="300000"/>
              </a:schemeClr>
            </a:gs>
            <a:gs pos="35000">
              <a:schemeClr val="accent2">
                <a:hueOff val="-2071089"/>
                <a:satOff val="-7556"/>
                <a:lumOff val="1667"/>
                <a:alphaOff val="0"/>
                <a:tint val="37000"/>
                <a:satMod val="300000"/>
              </a:schemeClr>
            </a:gs>
            <a:gs pos="100000">
              <a:schemeClr val="accent2">
                <a:hueOff val="-2071089"/>
                <a:satOff val="-7556"/>
                <a:lumOff val="166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t>Vriations</a:t>
          </a:r>
          <a:r>
            <a:rPr lang="en-US" sz="3200" kern="1200" dirty="0"/>
            <a:t> in Shadow Training</a:t>
          </a:r>
          <a:endParaRPr lang="en-ID" sz="3200" kern="1200" dirty="0"/>
        </a:p>
      </dsp:txBody>
      <dsp:txXfrm>
        <a:off x="3896917" y="481666"/>
        <a:ext cx="3167019" cy="1900211"/>
      </dsp:txXfrm>
    </dsp:sp>
    <dsp:sp modelId="{7339F648-35D1-41A8-A389-F7A6B1A8135D}">
      <dsp:nvSpPr>
        <dsp:cNvPr id="0" name=""/>
        <dsp:cNvSpPr/>
      </dsp:nvSpPr>
      <dsp:spPr>
        <a:xfrm>
          <a:off x="1483" y="3110292"/>
          <a:ext cx="3167019" cy="1900211"/>
        </a:xfrm>
        <a:prstGeom prst="rect">
          <a:avLst/>
        </a:prstGeom>
        <a:gradFill rotWithShape="0">
          <a:gsLst>
            <a:gs pos="0">
              <a:schemeClr val="accent2">
                <a:hueOff val="-4142178"/>
                <a:satOff val="-15113"/>
                <a:lumOff val="3334"/>
                <a:alphaOff val="0"/>
                <a:tint val="50000"/>
                <a:satMod val="300000"/>
              </a:schemeClr>
            </a:gs>
            <a:gs pos="35000">
              <a:schemeClr val="accent2">
                <a:hueOff val="-4142178"/>
                <a:satOff val="-15113"/>
                <a:lumOff val="3334"/>
                <a:alphaOff val="0"/>
                <a:tint val="37000"/>
                <a:satMod val="300000"/>
              </a:schemeClr>
            </a:gs>
            <a:gs pos="100000">
              <a:schemeClr val="accent2">
                <a:hueOff val="-4142178"/>
                <a:satOff val="-15113"/>
                <a:lumOff val="333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The badminton player's agility increases</a:t>
          </a:r>
          <a:endParaRPr lang="en-ID" sz="3200" kern="1200" dirty="0"/>
        </a:p>
      </dsp:txBody>
      <dsp:txXfrm>
        <a:off x="1483" y="3110292"/>
        <a:ext cx="3167019" cy="190021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392732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858519" y="8433680"/>
            <a:ext cx="15623824" cy="452963"/>
          </a:xfrm>
          <a:prstGeom prst="rect">
            <a:avLst/>
          </a:prstGeom>
        </p:spPr>
        <p:txBody>
          <a:bodyPr lIns="32511" tIns="32511" rIns="32511" bIns="32511"/>
          <a:lstStyle>
            <a:lvl1pPr marL="0" indent="0" defTabSz="587022">
              <a:lnSpc>
                <a:spcPct val="100000"/>
              </a:lnSpc>
              <a:spcBef>
                <a:spcPts val="0"/>
              </a:spcBef>
              <a:buSzTx/>
              <a:buNone/>
              <a:defRPr sz="2400" b="1"/>
            </a:lvl1pPr>
          </a:lstStyle>
          <a:p>
            <a:r>
              <a:t>Author and Date</a:t>
            </a:r>
          </a:p>
        </p:txBody>
      </p:sp>
      <p:sp>
        <p:nvSpPr>
          <p:cNvPr id="12" name="Presentation Title"/>
          <p:cNvSpPr txBox="1">
            <a:spLocks noGrp="1"/>
          </p:cNvSpPr>
          <p:nvPr>
            <p:ph type="title" hasCustomPrompt="1"/>
          </p:nvPr>
        </p:nvSpPr>
        <p:spPr>
          <a:xfrm>
            <a:off x="862186" y="1831104"/>
            <a:ext cx="15623826" cy="3305388"/>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1" hasCustomPrompt="1"/>
          </p:nvPr>
        </p:nvSpPr>
        <p:spPr>
          <a:xfrm>
            <a:off x="858521" y="5136491"/>
            <a:ext cx="15623824" cy="1354667"/>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862188" y="767644"/>
            <a:ext cx="15623824" cy="1020516"/>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862188" y="1687440"/>
            <a:ext cx="15623824"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587022">
              <a:lnSpc>
                <a:spcPct val="100000"/>
              </a:lnSpc>
              <a:spcBef>
                <a:spcPts val="1200"/>
              </a:spcBef>
              <a:buSzTx/>
              <a:buNone/>
              <a:defRPr sz="3800" spc="-38"/>
            </a:lvl1pPr>
            <a:lvl2pPr marL="0" indent="457200" defTabSz="587022">
              <a:lnSpc>
                <a:spcPct val="100000"/>
              </a:lnSpc>
              <a:spcBef>
                <a:spcPts val="1200"/>
              </a:spcBef>
              <a:buSzTx/>
              <a:buNone/>
              <a:defRPr sz="3800" spc="-38"/>
            </a:lvl2pPr>
            <a:lvl3pPr marL="0" indent="914400" defTabSz="587022">
              <a:lnSpc>
                <a:spcPct val="100000"/>
              </a:lnSpc>
              <a:spcBef>
                <a:spcPts val="1200"/>
              </a:spcBef>
              <a:buSzTx/>
              <a:buNone/>
              <a:defRPr sz="3800" spc="-38"/>
            </a:lvl3pPr>
            <a:lvl4pPr marL="0" indent="1371600" defTabSz="587022">
              <a:lnSpc>
                <a:spcPct val="100000"/>
              </a:lnSpc>
              <a:spcBef>
                <a:spcPts val="1200"/>
              </a:spcBef>
              <a:buSzTx/>
              <a:buNone/>
              <a:defRPr sz="3800" spc="-38"/>
            </a:lvl4pPr>
            <a:lvl5pPr marL="0" indent="1828800" defTabSz="587022">
              <a:lnSpc>
                <a:spcPct val="100000"/>
              </a:lnSpc>
              <a:spcBef>
                <a:spcPts val="1200"/>
              </a:spcBef>
              <a:buSzTx/>
              <a:buNone/>
              <a:defRPr sz="3800" spc="-38"/>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862188" y="3499266"/>
            <a:ext cx="15623824" cy="275506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862188" y="765104"/>
            <a:ext cx="15623824" cy="5149571"/>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862188" y="5875328"/>
            <a:ext cx="15623824" cy="664733"/>
          </a:xfrm>
          <a:prstGeom prst="rect">
            <a:avLst/>
          </a:prstGeom>
        </p:spPr>
        <p:txBody>
          <a:bodyPr lIns="32511" tIns="32511" rIns="32511" bIns="32511"/>
          <a:lstStyle>
            <a:lvl1pPr marL="0" indent="0" algn="ctr" defTabSz="587022">
              <a:lnSpc>
                <a:spcPct val="100000"/>
              </a:lnSpc>
              <a:spcBef>
                <a:spcPts val="0"/>
              </a:spcBef>
              <a:buSzTx/>
              <a:buNone/>
              <a:defRPr sz="38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1732251" y="7591433"/>
            <a:ext cx="14364482" cy="452963"/>
          </a:xfrm>
          <a:prstGeom prst="rect">
            <a:avLst/>
          </a:prstGeom>
        </p:spPr>
        <p:txBody>
          <a:bodyPr lIns="32511" tIns="32511" rIns="32511" bIns="32511"/>
          <a:lstStyle>
            <a:lvl1pPr marL="0" indent="0" defTabSz="587022">
              <a:lnSpc>
                <a:spcPct val="100000"/>
              </a:lnSpc>
              <a:spcBef>
                <a:spcPts val="0"/>
              </a:spcBef>
              <a:buSzTx/>
              <a:buNone/>
              <a:defRPr sz="2400" b="1"/>
            </a:lvl1pPr>
          </a:lstStyle>
          <a:p>
            <a:r>
              <a:t>Attribution</a:t>
            </a:r>
          </a:p>
        </p:txBody>
      </p:sp>
      <p:sp>
        <p:nvSpPr>
          <p:cNvPr id="136" name="Body Level One…"/>
          <p:cNvSpPr txBox="1">
            <a:spLocks noGrp="1"/>
          </p:cNvSpPr>
          <p:nvPr>
            <p:ph type="body" sz="half" idx="1" hasCustomPrompt="1"/>
          </p:nvPr>
        </p:nvSpPr>
        <p:spPr>
          <a:xfrm>
            <a:off x="1251467" y="3512789"/>
            <a:ext cx="14845265" cy="2728021"/>
          </a:xfrm>
          <a:prstGeom prst="rect">
            <a:avLst/>
          </a:prstGeom>
        </p:spPr>
        <p:txBody>
          <a:bodyPr/>
          <a:lstStyle>
            <a:lvl1pPr marL="454345" indent="-334151">
              <a:spcBef>
                <a:spcPts val="0"/>
              </a:spcBef>
              <a:buSzTx/>
              <a:buNone/>
              <a:defRPr sz="6000" spc="-119">
                <a:latin typeface="Helvetica Neue Medium"/>
                <a:ea typeface="Helvetica Neue Medium"/>
                <a:cs typeface="Helvetica Neue Medium"/>
                <a:sym typeface="Helvetica Neue Medium"/>
              </a:defRPr>
            </a:lvl1pPr>
            <a:lvl2pPr marL="454345" indent="123048">
              <a:spcBef>
                <a:spcPts val="0"/>
              </a:spcBef>
              <a:buSzTx/>
              <a:buNone/>
              <a:defRPr sz="6000" spc="-119">
                <a:latin typeface="Helvetica Neue Medium"/>
                <a:ea typeface="Helvetica Neue Medium"/>
                <a:cs typeface="Helvetica Neue Medium"/>
                <a:sym typeface="Helvetica Neue Medium"/>
              </a:defRPr>
            </a:lvl2pPr>
            <a:lvl3pPr marL="454345" indent="580248">
              <a:spcBef>
                <a:spcPts val="0"/>
              </a:spcBef>
              <a:buSzTx/>
              <a:buNone/>
              <a:defRPr sz="6000" spc="-119">
                <a:latin typeface="Helvetica Neue Medium"/>
                <a:ea typeface="Helvetica Neue Medium"/>
                <a:cs typeface="Helvetica Neue Medium"/>
                <a:sym typeface="Helvetica Neue Medium"/>
              </a:defRPr>
            </a:lvl3pPr>
            <a:lvl4pPr marL="454345" indent="1037448">
              <a:spcBef>
                <a:spcPts val="0"/>
              </a:spcBef>
              <a:buSzTx/>
              <a:buNone/>
              <a:defRPr sz="6000" spc="-119">
                <a:latin typeface="Helvetica Neue Medium"/>
                <a:ea typeface="Helvetica Neue Medium"/>
                <a:cs typeface="Helvetica Neue Medium"/>
                <a:sym typeface="Helvetica Neue Medium"/>
              </a:defRPr>
            </a:lvl4pPr>
            <a:lvl5pPr marL="454345" indent="1494648">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1211841" y="722488"/>
            <a:ext cx="5290027" cy="4230883"/>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9604304" y="2828995"/>
            <a:ext cx="7423574" cy="8640129"/>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95110" y="352213"/>
            <a:ext cx="11812695" cy="8859521"/>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944034" y="-3928534"/>
            <a:ext cx="19236269" cy="15389015"/>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7807113" y="-144498"/>
            <a:ext cx="8636330" cy="10051627"/>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862188" y="903111"/>
            <a:ext cx="6953957" cy="4182950"/>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862188" y="5020854"/>
            <a:ext cx="6953957" cy="382963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8542448" y="9325654"/>
            <a:ext cx="254418" cy="24578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862188" y="1687440"/>
            <a:ext cx="15623824"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781191"/>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862188" y="1687440"/>
            <a:ext cx="6953957"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61" name="Body Level One…"/>
          <p:cNvSpPr txBox="1">
            <a:spLocks noGrp="1"/>
          </p:cNvSpPr>
          <p:nvPr>
            <p:ph type="body" sz="half" idx="1" hasCustomPrompt="1"/>
          </p:nvPr>
        </p:nvSpPr>
        <p:spPr>
          <a:xfrm>
            <a:off x="862188" y="3021158"/>
            <a:ext cx="6953957" cy="5871382"/>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8674100" y="-289611"/>
            <a:ext cx="7763110" cy="10350814"/>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862188" y="767644"/>
            <a:ext cx="6953957" cy="1020516"/>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862188" y="1687440"/>
            <a:ext cx="6953957"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72" name="Body Level One…"/>
          <p:cNvSpPr txBox="1">
            <a:spLocks noGrp="1"/>
          </p:cNvSpPr>
          <p:nvPr>
            <p:ph type="body" sz="half" idx="1" hasCustomPrompt="1"/>
          </p:nvPr>
        </p:nvSpPr>
        <p:spPr>
          <a:xfrm>
            <a:off x="862188" y="3021158"/>
            <a:ext cx="6953957" cy="5871382"/>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862188" y="767644"/>
            <a:ext cx="6953957" cy="1020516"/>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862188" y="1687440"/>
            <a:ext cx="6953957"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82" name="Body Level One…"/>
          <p:cNvSpPr txBox="1">
            <a:spLocks noGrp="1"/>
          </p:cNvSpPr>
          <p:nvPr>
            <p:ph type="body" sz="half" idx="1" hasCustomPrompt="1"/>
          </p:nvPr>
        </p:nvSpPr>
        <p:spPr>
          <a:xfrm>
            <a:off x="862188" y="3021158"/>
            <a:ext cx="6953957" cy="5871382"/>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862188" y="767644"/>
            <a:ext cx="6953957" cy="1020516"/>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862186" y="3224106"/>
            <a:ext cx="15623826" cy="3305388"/>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8542448" y="9325654"/>
            <a:ext cx="254418" cy="24578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862188" y="767644"/>
            <a:ext cx="15623824" cy="102040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862188" y="1687440"/>
            <a:ext cx="15623824" cy="664732"/>
          </a:xfrm>
          <a:prstGeom prst="rect">
            <a:avLst/>
          </a:prstGeom>
        </p:spPr>
        <p:txBody>
          <a:bodyPr lIns="32511" tIns="32511" rIns="32511" bIns="32511"/>
          <a:lstStyle>
            <a:lvl1pPr marL="0" indent="0" defTabSz="587022">
              <a:lnSpc>
                <a:spcPct val="100000"/>
              </a:lnSpc>
              <a:spcBef>
                <a:spcPts val="0"/>
              </a:spcBef>
              <a:buSzTx/>
              <a:buNone/>
              <a:defRPr sz="38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862188" y="767644"/>
            <a:ext cx="15623824" cy="101913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rmAutofit/>
          </a:bodyPr>
          <a:lstStyle/>
          <a:p>
            <a:r>
              <a:t>Slide Title</a:t>
            </a:r>
          </a:p>
        </p:txBody>
      </p:sp>
      <p:sp>
        <p:nvSpPr>
          <p:cNvPr id="3" name="Body Level One…"/>
          <p:cNvSpPr txBox="1">
            <a:spLocks noGrp="1"/>
          </p:cNvSpPr>
          <p:nvPr>
            <p:ph type="body" idx="1" hasCustomPrompt="1"/>
          </p:nvPr>
        </p:nvSpPr>
        <p:spPr>
          <a:xfrm>
            <a:off x="862188" y="3021158"/>
            <a:ext cx="15623824" cy="587094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8542448" y="9322644"/>
            <a:ext cx="254418" cy="245783"/>
          </a:xfrm>
          <a:prstGeom prst="rect">
            <a:avLst/>
          </a:prstGeom>
          <a:ln w="3175">
            <a:miter lim="400000"/>
          </a:ln>
        </p:spPr>
        <p:txBody>
          <a:bodyPr wrap="none" lIns="36124" tIns="36124" rIns="36124" bIns="36124" anchor="b">
            <a:spAutoFit/>
          </a:bodyPr>
          <a:lstStyle>
            <a:lvl1pPr algn="ctr" defTabSz="415431">
              <a:lnSpc>
                <a:spcPct val="100000"/>
              </a:lnSpc>
              <a:spcBef>
                <a:spcPts val="0"/>
              </a:spcBef>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431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1pPr>
      <a:lvl2pPr marL="1041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2pPr>
      <a:lvl3pPr marL="1651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3pPr>
      <a:lvl4pPr marL="2260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4pPr>
      <a:lvl5pPr marL="28702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p:bodyStyle>
    <p:otherStyle>
      <a:lvl1pPr marL="0" marR="0" indent="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1pPr>
      <a:lvl2pPr marL="0" marR="0" indent="4572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2pPr>
      <a:lvl3pPr marL="0" marR="0" indent="9144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3pPr>
      <a:lvl4pPr marL="0" marR="0" indent="13716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4pPr>
      <a:lvl5pPr marL="0" marR="0" indent="18288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5pPr>
      <a:lvl6pPr marL="0" marR="0" indent="22860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6pPr>
      <a:lvl7pPr marL="0" marR="0" indent="27432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7pPr>
      <a:lvl8pPr marL="0" marR="0" indent="32004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8pPr>
      <a:lvl9pPr marL="0" marR="0" indent="36576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2" name="AFFILIATION"/>
          <p:cNvSpPr txBox="1">
            <a:spLocks noGrp="1"/>
          </p:cNvSpPr>
          <p:nvPr>
            <p:ph type="body" idx="21"/>
          </p:nvPr>
        </p:nvSpPr>
        <p:spPr>
          <a:xfrm>
            <a:off x="598775" y="8443231"/>
            <a:ext cx="15623824" cy="4434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85000" lnSpcReduction="10000"/>
          </a:bodyPr>
          <a:lstStyle/>
          <a:p>
            <a:r>
              <a:rPr lang="en-US" dirty="0"/>
              <a:t>SPORT COACHING EDUCATION, FACULTY OF SPORT AND HEALTH EDUCATION, UNIVERSITAS PENDIDIKAN INDONESIA </a:t>
            </a:r>
            <a:endParaRPr dirty="0"/>
          </a:p>
        </p:txBody>
      </p:sp>
      <p:sp>
        <p:nvSpPr>
          <p:cNvPr id="173" name="YOUR TITLE…"/>
          <p:cNvSpPr txBox="1">
            <a:spLocks noGrp="1"/>
          </p:cNvSpPr>
          <p:nvPr>
            <p:ph type="ctrTitle"/>
          </p:nvPr>
        </p:nvSpPr>
        <p:spPr>
          <a:xfrm>
            <a:off x="602441" y="1987826"/>
            <a:ext cx="15623826" cy="3886626"/>
          </a:xfrm>
          <a:prstGeom prst="rect">
            <a:avLst/>
          </a:prstGeom>
        </p:spPr>
        <p:txBody>
          <a:bodyPr>
            <a:noAutofit/>
          </a:bodyPr>
          <a:lstStyle/>
          <a:p>
            <a:r>
              <a:rPr lang="en-US" sz="8000" dirty="0"/>
              <a:t>THE EFFECT OF VARIATIONS IN SHADOW TRAINING ON THE AGILITY OF BADMINTON PLAYERS</a:t>
            </a:r>
          </a:p>
        </p:txBody>
      </p:sp>
      <p:sp>
        <p:nvSpPr>
          <p:cNvPr id="174" name="YOUR NAME"/>
          <p:cNvSpPr txBox="1">
            <a:spLocks noGrp="1"/>
          </p:cNvSpPr>
          <p:nvPr>
            <p:ph type="subTitle" sz="quarter" idx="1"/>
          </p:nvPr>
        </p:nvSpPr>
        <p:spPr>
          <a:xfrm>
            <a:off x="598776" y="5874451"/>
            <a:ext cx="15623824" cy="1354667"/>
          </a:xfrm>
          <a:prstGeom prst="rect">
            <a:avLst/>
          </a:prstGeom>
        </p:spPr>
        <p:txBody>
          <a:bodyPr/>
          <a:lstStyle>
            <a:lvl1pPr>
              <a:defRPr b="0"/>
            </a:lvl1pPr>
          </a:lstStyle>
          <a:p>
            <a:r>
              <a:rPr lang="en-US" dirty="0"/>
              <a:t>HISYAM ARYADHIGAMA (2001485)</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3"/>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6102911" y="1245078"/>
            <a:ext cx="5142376" cy="432553"/>
          </a:xfrm>
          <a:prstGeom prst="rect">
            <a:avLst/>
          </a:prstGeom>
        </p:spPr>
        <p:txBody>
          <a:bodyPr>
            <a:normAutofit fontScale="90000"/>
          </a:bodyPr>
          <a:lstStyle/>
          <a:p>
            <a:r>
              <a:rPr lang="en-US" sz="4800" dirty="0">
                <a:latin typeface="Times New Roman" panose="02020603050405020304" pitchFamily="18" charset="0"/>
                <a:cs typeface="Times New Roman" panose="02020603050405020304" pitchFamily="18" charset="0"/>
              </a:rPr>
              <a:t>INTRODUCTIONS</a:t>
            </a:r>
            <a:endParaRPr sz="4800" dirty="0">
              <a:latin typeface="Times New Roman" panose="02020603050405020304" pitchFamily="18" charset="0"/>
              <a:cs typeface="Times New Roman" panose="02020603050405020304" pitchFamily="18" charset="0"/>
            </a:endParaRPr>
          </a:p>
        </p:txBody>
      </p:sp>
      <p:sp>
        <p:nvSpPr>
          <p:cNvPr id="174" name="YOUR NAME"/>
          <p:cNvSpPr txBox="1">
            <a:spLocks noGrp="1"/>
          </p:cNvSpPr>
          <p:nvPr>
            <p:ph type="subTitle" sz="quarter" idx="1"/>
          </p:nvPr>
        </p:nvSpPr>
        <p:spPr>
          <a:xfrm>
            <a:off x="714070" y="2007704"/>
            <a:ext cx="15920059" cy="5141901"/>
          </a:xfrm>
          <a:prstGeom prst="rect">
            <a:avLst/>
          </a:prstGeom>
        </p:spPr>
        <p:txBody>
          <a:bodyPr>
            <a:normAutofit/>
          </a:bodyPr>
          <a:lstStyle>
            <a:lvl1pPr>
              <a:defRPr b="0"/>
            </a:lvl1pPr>
          </a:lstStyle>
          <a:p>
            <a:pPr algn="just"/>
            <a:r>
              <a:rPr lang="en-US" sz="3200" i="0" dirty="0">
                <a:solidFill>
                  <a:srgbClr val="000000"/>
                </a:solidFill>
                <a:effectLst/>
                <a:latin typeface="Times New Roman" panose="02020603050405020304" pitchFamily="18" charset="0"/>
                <a:cs typeface="Times New Roman" panose="02020603050405020304" pitchFamily="18" charset="0"/>
              </a:rPr>
              <a:t>It is very important for badminton players to have agility because badminton is a sport that requires the ability to move, change direction, and reach the shuttlecock to keep the shuttlecock from falling on their own court. Players who are very agile can even reduce the risk of injury (</a:t>
            </a:r>
            <a:r>
              <a:rPr lang="en-US" sz="3200" i="0" dirty="0" err="1">
                <a:solidFill>
                  <a:srgbClr val="000000"/>
                </a:solidFill>
                <a:effectLst/>
                <a:latin typeface="Times New Roman" panose="02020603050405020304" pitchFamily="18" charset="0"/>
                <a:cs typeface="Times New Roman" panose="02020603050405020304" pitchFamily="18" charset="0"/>
              </a:rPr>
              <a:t>Widhiyanti</a:t>
            </a:r>
            <a:r>
              <a:rPr lang="en-US" sz="3200" i="0" dirty="0">
                <a:solidFill>
                  <a:srgbClr val="000000"/>
                </a:solidFill>
                <a:effectLst/>
                <a:latin typeface="Times New Roman" panose="02020603050405020304" pitchFamily="18" charset="0"/>
                <a:cs typeface="Times New Roman" panose="02020603050405020304" pitchFamily="18" charset="0"/>
              </a:rPr>
              <a:t> et al., 2022). According to (Trainer., 2008) explains that shadow strokes can be done to train agility, take the shuttlecock in certain positions and make movements in certain directions. After conducting observations at PB </a:t>
            </a:r>
            <a:r>
              <a:rPr lang="en-US" sz="3200" i="0" dirty="0" err="1">
                <a:solidFill>
                  <a:srgbClr val="000000"/>
                </a:solidFill>
                <a:effectLst/>
                <a:latin typeface="Times New Roman" panose="02020603050405020304" pitchFamily="18" charset="0"/>
                <a:cs typeface="Times New Roman" panose="02020603050405020304" pitchFamily="18" charset="0"/>
              </a:rPr>
              <a:t>Trisy</a:t>
            </a:r>
            <a:r>
              <a:rPr lang="en-US" sz="3200" i="0" dirty="0">
                <a:solidFill>
                  <a:srgbClr val="000000"/>
                </a:solidFill>
                <a:effectLst/>
                <a:latin typeface="Times New Roman" panose="02020603050405020304" pitchFamily="18" charset="0"/>
                <a:cs typeface="Times New Roman" panose="02020603050405020304" pitchFamily="18" charset="0"/>
              </a:rPr>
              <a:t>. the application of the shadow badminton training model is less varied and when viewed from the aspect of physical condition, agility is often a problem for athletes when competing. So in this study, variations of shadow training will be applied to improve agility in PB </a:t>
            </a:r>
            <a:r>
              <a:rPr lang="en-US" sz="3200" i="0" dirty="0" err="1">
                <a:solidFill>
                  <a:srgbClr val="000000"/>
                </a:solidFill>
                <a:effectLst/>
                <a:latin typeface="Times New Roman" panose="02020603050405020304" pitchFamily="18" charset="0"/>
                <a:cs typeface="Times New Roman" panose="02020603050405020304" pitchFamily="18" charset="0"/>
              </a:rPr>
              <a:t>Trisy</a:t>
            </a:r>
            <a:r>
              <a:rPr lang="en-US" sz="3200" i="0" dirty="0">
                <a:solidFill>
                  <a:srgbClr val="000000"/>
                </a:solidFill>
                <a:effectLst/>
                <a:latin typeface="Times New Roman" panose="02020603050405020304" pitchFamily="18" charset="0"/>
                <a:cs typeface="Times New Roman" panose="02020603050405020304" pitchFamily="18" charset="0"/>
              </a:rPr>
              <a:t> badminton players.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0153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4" name="YOUR NAME"/>
          <p:cNvSpPr txBox="1">
            <a:spLocks noGrp="1"/>
          </p:cNvSpPr>
          <p:nvPr>
            <p:ph type="subTitle" sz="quarter" idx="1"/>
          </p:nvPr>
        </p:nvSpPr>
        <p:spPr>
          <a:xfrm>
            <a:off x="714070" y="1848678"/>
            <a:ext cx="15920059" cy="5141901"/>
          </a:xfrm>
          <a:prstGeom prst="rect">
            <a:avLst/>
          </a:prstGeom>
        </p:spPr>
        <p:txBody>
          <a:bodyPr>
            <a:noAutofit/>
          </a:bodyPr>
          <a:lstStyle>
            <a:lvl1pPr>
              <a:defRPr b="0"/>
            </a:lvl1pPr>
          </a:lstStyle>
          <a:p>
            <a:pPr algn="just"/>
            <a:r>
              <a:rPr lang="en-US" sz="3200" b="1" dirty="0">
                <a:latin typeface="Times New Roman" panose="02020603050405020304" pitchFamily="18" charset="0"/>
                <a:cs typeface="Times New Roman" panose="02020603050405020304" pitchFamily="18" charset="0"/>
              </a:rPr>
              <a:t>Problem formulation</a:t>
            </a:r>
          </a:p>
          <a:p>
            <a:pPr algn="just"/>
            <a:r>
              <a:rPr lang="en-US" sz="3200" dirty="0">
                <a:latin typeface="Times New Roman" panose="02020603050405020304" pitchFamily="18" charset="0"/>
                <a:cs typeface="Times New Roman" panose="02020603050405020304" pitchFamily="18" charset="0"/>
              </a:rPr>
              <a:t>Is there a significant effect of shadow training variations on badminton players' agility?</a:t>
            </a:r>
          </a:p>
          <a:p>
            <a:pPr algn="just"/>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Purpose of the study</a:t>
            </a:r>
          </a:p>
          <a:p>
            <a:pPr algn="just"/>
            <a:r>
              <a:rPr lang="en-US" sz="3200" dirty="0">
                <a:latin typeface="Times New Roman" panose="02020603050405020304" pitchFamily="18" charset="0"/>
                <a:cs typeface="Times New Roman" panose="02020603050405020304" pitchFamily="18" charset="0"/>
              </a:rPr>
              <a:t>To determine the significant effect of shadow training variations on badminton players' agility.</a:t>
            </a:r>
          </a:p>
          <a:p>
            <a:pPr algn="just"/>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Benefits of the study</a:t>
            </a:r>
          </a:p>
          <a:p>
            <a:pPr marL="457200" indent="-457200"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Theoretically, it can add information, knowledge and insight regarding effective shadow training to improve badminton players' agility.</a:t>
            </a:r>
          </a:p>
          <a:p>
            <a:pPr marL="457200" indent="-457200"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For further researchers, the results of this study can be a reference and reference with the hope that it can be developed with broader variables and problems.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612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1982304" y="1791426"/>
            <a:ext cx="6244140" cy="432553"/>
          </a:xfrm>
          <a:prstGeom prst="rect">
            <a:avLst/>
          </a:prstGeom>
        </p:spPr>
        <p:txBody>
          <a:bodyPr>
            <a:noAutofit/>
          </a:bodyPr>
          <a:lstStyle/>
          <a:p>
            <a:r>
              <a:rPr lang="en-US" sz="3600" dirty="0">
                <a:latin typeface="Times New Roman" panose="02020603050405020304" pitchFamily="18" charset="0"/>
                <a:cs typeface="Times New Roman" panose="02020603050405020304" pitchFamily="18" charset="0"/>
              </a:rPr>
              <a:t>FRAMEWORK OF THINKING</a:t>
            </a:r>
            <a:endParaRPr sz="3600" dirty="0">
              <a:latin typeface="Times New Roman" panose="02020603050405020304" pitchFamily="18" charset="0"/>
              <a:cs typeface="Times New Roman" panose="02020603050405020304" pitchFamily="18" charset="0"/>
            </a:endParaRPr>
          </a:p>
        </p:txBody>
      </p:sp>
      <p:sp>
        <p:nvSpPr>
          <p:cNvPr id="174" name="YOUR NAME"/>
          <p:cNvSpPr txBox="1">
            <a:spLocks noGrp="1"/>
          </p:cNvSpPr>
          <p:nvPr>
            <p:ph type="subTitle" sz="quarter" idx="1"/>
          </p:nvPr>
        </p:nvSpPr>
        <p:spPr>
          <a:xfrm>
            <a:off x="9700592" y="2618160"/>
            <a:ext cx="6993173" cy="5141901"/>
          </a:xfrm>
          <a:prstGeom prst="rect">
            <a:avLst/>
          </a:prstGeom>
        </p:spPr>
        <p:txBody>
          <a:bodyPr>
            <a:normAutofit/>
          </a:bodyPr>
          <a:lstStyle>
            <a:lvl1pPr>
              <a:defRPr b="0"/>
            </a:lvl1pPr>
          </a:lstStyle>
          <a:p>
            <a:pPr algn="just"/>
            <a:r>
              <a:rPr lang="en-US" sz="3200" dirty="0">
                <a:latin typeface="Times New Roman" panose="02020603050405020304" pitchFamily="18" charset="0"/>
                <a:cs typeface="Times New Roman" panose="02020603050405020304" pitchFamily="18" charset="0"/>
              </a:rPr>
              <a:t>H0: There is no significant influence of shadow training variations on badminton players' agility.</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H1: There is a significant influence of shadow training variations on badminton players.</a:t>
            </a:r>
            <a:endParaRPr sz="3200" dirty="0">
              <a:latin typeface="Times New Roman" panose="02020603050405020304" pitchFamily="18" charset="0"/>
              <a:cs typeface="Times New Roman" panose="02020603050405020304" pitchFamily="18" charset="0"/>
            </a:endParaRPr>
          </a:p>
        </p:txBody>
      </p:sp>
      <p:sp>
        <p:nvSpPr>
          <p:cNvPr id="5" name="YOUR TITLE…">
            <a:extLst>
              <a:ext uri="{FF2B5EF4-FFF2-40B4-BE49-F238E27FC236}">
                <a16:creationId xmlns:a16="http://schemas.microsoft.com/office/drawing/2014/main" id="{B5EEDCA1-BC1D-46C0-9B61-98201C3F0F1F}"/>
              </a:ext>
            </a:extLst>
          </p:cNvPr>
          <p:cNvSpPr txBox="1">
            <a:spLocks/>
          </p:cNvSpPr>
          <p:nvPr/>
        </p:nvSpPr>
        <p:spPr>
          <a:xfrm>
            <a:off x="11859434" y="1464628"/>
            <a:ext cx="3506462" cy="6535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chor="b">
            <a:normAutofit fontScale="97500"/>
          </a:bodyPr>
          <a:lstStyle>
            <a:lvl1pPr marL="0" marR="0" indent="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US" sz="3600" dirty="0">
                <a:latin typeface="Times New Roman" panose="02020603050405020304" pitchFamily="18" charset="0"/>
                <a:cs typeface="Times New Roman" panose="02020603050405020304" pitchFamily="18" charset="0"/>
              </a:rPr>
              <a:t>HIPOTESIS</a:t>
            </a:r>
          </a:p>
        </p:txBody>
      </p:sp>
      <p:graphicFrame>
        <p:nvGraphicFramePr>
          <p:cNvPr id="6" name="Diagram 5">
            <a:extLst>
              <a:ext uri="{FF2B5EF4-FFF2-40B4-BE49-F238E27FC236}">
                <a16:creationId xmlns:a16="http://schemas.microsoft.com/office/drawing/2014/main" id="{2BFEE693-EDC5-45B2-8670-FAA2AC436DB0}"/>
              </a:ext>
            </a:extLst>
          </p:cNvPr>
          <p:cNvGraphicFramePr/>
          <p:nvPr>
            <p:extLst>
              <p:ext uri="{D42A27DB-BD31-4B8C-83A1-F6EECF244321}">
                <p14:modId xmlns:p14="http://schemas.microsoft.com/office/powerpoint/2010/main" val="3371440002"/>
              </p:ext>
            </p:extLst>
          </p:nvPr>
        </p:nvGraphicFramePr>
        <p:xfrm>
          <a:off x="1052089" y="2470003"/>
          <a:ext cx="7065420" cy="5492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8636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6895136" y="1483560"/>
            <a:ext cx="6261367" cy="424696"/>
          </a:xfrm>
          <a:prstGeom prst="rect">
            <a:avLst/>
          </a:prstGeom>
        </p:spPr>
        <p:txBody>
          <a:bodyPr>
            <a:normAutofit fontScale="90000"/>
          </a:bodyPr>
          <a:lstStyle/>
          <a:p>
            <a:r>
              <a:rPr lang="en-US" sz="4800" dirty="0">
                <a:latin typeface="Times New Roman" panose="02020603050405020304" pitchFamily="18" charset="0"/>
                <a:cs typeface="Times New Roman" panose="02020603050405020304" pitchFamily="18" charset="0"/>
              </a:rPr>
              <a:t>METHODS</a:t>
            </a:r>
            <a:endParaRPr sz="4800" dirty="0">
              <a:latin typeface="Times New Roman" panose="02020603050405020304" pitchFamily="18" charset="0"/>
              <a:cs typeface="Times New Roman" panose="02020603050405020304" pitchFamily="18" charset="0"/>
            </a:endParaRPr>
          </a:p>
        </p:txBody>
      </p:sp>
      <p:sp>
        <p:nvSpPr>
          <p:cNvPr id="174" name="YOUR NAME"/>
          <p:cNvSpPr txBox="1">
            <a:spLocks noGrp="1"/>
          </p:cNvSpPr>
          <p:nvPr>
            <p:ph type="subTitle" sz="quarter" idx="1"/>
          </p:nvPr>
        </p:nvSpPr>
        <p:spPr>
          <a:xfrm>
            <a:off x="714069" y="2703443"/>
            <a:ext cx="15920059" cy="5141901"/>
          </a:xfrm>
          <a:prstGeom prst="rect">
            <a:avLst/>
          </a:prstGeom>
        </p:spPr>
        <p:txBody>
          <a:bodyPr>
            <a:normAutofit/>
          </a:bodyPr>
          <a:lstStyle>
            <a:lvl1pPr>
              <a:defRPr b="0"/>
            </a:lvl1pPr>
          </a:lstStyle>
          <a:p>
            <a:pPr marL="457200" indent="-4572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This study uses an experimental method. Treatment was carried out for 12 meetings.</a:t>
            </a:r>
          </a:p>
          <a:p>
            <a:pPr marL="457200" indent="-4572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population in this study was 15 people, and the sampling used total sampling so that the sample was 15 people.</a:t>
            </a:r>
          </a:p>
          <a:p>
            <a:pPr marL="457200" indent="-4572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research design used was one group pretest-posttest design (</a:t>
            </a:r>
            <a:r>
              <a:rPr lang="en-US" sz="3600" dirty="0" err="1">
                <a:latin typeface="Times New Roman" panose="02020603050405020304" pitchFamily="18" charset="0"/>
                <a:cs typeface="Times New Roman" panose="02020603050405020304" pitchFamily="18" charset="0"/>
              </a:rPr>
              <a:t>Sugiyono</a:t>
            </a:r>
            <a:r>
              <a:rPr lang="en-US" sz="3600" dirty="0">
                <a:latin typeface="Times New Roman" panose="02020603050405020304" pitchFamily="18" charset="0"/>
                <a:cs typeface="Times New Roman" panose="02020603050405020304" pitchFamily="18" charset="0"/>
              </a:rPr>
              <a:t>., 2001).</a:t>
            </a:r>
          </a:p>
          <a:p>
            <a:pPr marL="457200" indent="-4572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instrument used in this study was the T drill test.</a:t>
            </a:r>
          </a:p>
          <a:p>
            <a:pPr marL="457200" indent="-4572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analysis techniques used were descriptive statistics, normality test, homogeneity test, and hypothesis test.</a:t>
            </a:r>
          </a:p>
        </p:txBody>
      </p:sp>
    </p:spTree>
    <p:extLst>
      <p:ext uri="{BB962C8B-B14F-4D97-AF65-F5344CB8AC3E}">
        <p14:creationId xmlns:p14="http://schemas.microsoft.com/office/powerpoint/2010/main" val="15835249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5045008" y="986662"/>
            <a:ext cx="7258184" cy="524086"/>
          </a:xfrm>
          <a:prstGeom prst="rect">
            <a:avLst/>
          </a:prstGeom>
        </p:spPr>
        <p:txBody>
          <a:bodyPr>
            <a:normAutofit fontScale="90000"/>
          </a:bodyPr>
          <a:lstStyle/>
          <a:p>
            <a:r>
              <a:rPr lang="en-US" sz="4800" dirty="0">
                <a:latin typeface="Times New Roman" panose="02020603050405020304" pitchFamily="18" charset="0"/>
                <a:cs typeface="Times New Roman" panose="02020603050405020304" pitchFamily="18" charset="0"/>
              </a:rPr>
              <a:t>RESULT AND DISCUSSIONS</a:t>
            </a:r>
            <a:endParaRPr sz="4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60629ED-E3F5-447D-A687-2B564FD18579}"/>
              </a:ext>
            </a:extLst>
          </p:cNvPr>
          <p:cNvSpPr>
            <a:spLocks noChangeArrowheads="1"/>
          </p:cNvSpPr>
          <p:nvPr/>
        </p:nvSpPr>
        <p:spPr bwMode="auto">
          <a:xfrm>
            <a:off x="0" y="0"/>
            <a:ext cx="17348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3" name="Rectangle 2">
            <a:extLst>
              <a:ext uri="{FF2B5EF4-FFF2-40B4-BE49-F238E27FC236}">
                <a16:creationId xmlns:a16="http://schemas.microsoft.com/office/drawing/2014/main" id="{B9AA988E-1B24-45A3-89FA-7A245FAA3D71}"/>
              </a:ext>
            </a:extLst>
          </p:cNvPr>
          <p:cNvSpPr>
            <a:spLocks noChangeArrowheads="1"/>
          </p:cNvSpPr>
          <p:nvPr/>
        </p:nvSpPr>
        <p:spPr bwMode="auto">
          <a:xfrm>
            <a:off x="152400" y="152400"/>
            <a:ext cx="17348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pic>
        <p:nvPicPr>
          <p:cNvPr id="5" name="Picture 4">
            <a:extLst>
              <a:ext uri="{FF2B5EF4-FFF2-40B4-BE49-F238E27FC236}">
                <a16:creationId xmlns:a16="http://schemas.microsoft.com/office/drawing/2014/main" id="{1E2DACE2-F9CD-4782-BA7B-94825747E226}"/>
              </a:ext>
            </a:extLst>
          </p:cNvPr>
          <p:cNvPicPr>
            <a:picLocks noChangeAspect="1"/>
          </p:cNvPicPr>
          <p:nvPr/>
        </p:nvPicPr>
        <p:blipFill rotWithShape="1">
          <a:blip r:embed="rId3">
            <a:extLst>
              <a:ext uri="{28A0092B-C50C-407E-A947-70E740481C1C}">
                <a14:useLocalDpi xmlns:a14="http://schemas.microsoft.com/office/drawing/2010/main" val="0"/>
              </a:ext>
            </a:extLst>
          </a:blip>
          <a:srcRect l="10680" t="38768" r="8194" b="21558"/>
          <a:stretch/>
        </p:blipFill>
        <p:spPr>
          <a:xfrm>
            <a:off x="457200" y="2919478"/>
            <a:ext cx="7446573" cy="2047457"/>
          </a:xfrm>
          <a:prstGeom prst="rect">
            <a:avLst/>
          </a:prstGeom>
        </p:spPr>
      </p:pic>
      <p:pic>
        <p:nvPicPr>
          <p:cNvPr id="7" name="Picture 6">
            <a:extLst>
              <a:ext uri="{FF2B5EF4-FFF2-40B4-BE49-F238E27FC236}">
                <a16:creationId xmlns:a16="http://schemas.microsoft.com/office/drawing/2014/main" id="{46420C81-9065-46FC-ACAA-FFE42343195D}"/>
              </a:ext>
            </a:extLst>
          </p:cNvPr>
          <p:cNvPicPr>
            <a:picLocks noChangeAspect="1"/>
          </p:cNvPicPr>
          <p:nvPr/>
        </p:nvPicPr>
        <p:blipFill rotWithShape="1">
          <a:blip r:embed="rId4">
            <a:extLst>
              <a:ext uri="{28A0092B-C50C-407E-A947-70E740481C1C}">
                <a14:useLocalDpi xmlns:a14="http://schemas.microsoft.com/office/drawing/2010/main" val="0"/>
              </a:ext>
            </a:extLst>
          </a:blip>
          <a:srcRect l="33883" t="45562" r="10333" b="26449"/>
          <a:stretch/>
        </p:blipFill>
        <p:spPr>
          <a:xfrm>
            <a:off x="9519069" y="6341171"/>
            <a:ext cx="7258184" cy="2047458"/>
          </a:xfrm>
          <a:prstGeom prst="rect">
            <a:avLst/>
          </a:prstGeom>
        </p:spPr>
      </p:pic>
      <p:sp>
        <p:nvSpPr>
          <p:cNvPr id="11" name="YOUR NAME">
            <a:extLst>
              <a:ext uri="{FF2B5EF4-FFF2-40B4-BE49-F238E27FC236}">
                <a16:creationId xmlns:a16="http://schemas.microsoft.com/office/drawing/2014/main" id="{87ADFE0B-ADB5-4717-899D-99C708CDD122}"/>
              </a:ext>
            </a:extLst>
          </p:cNvPr>
          <p:cNvSpPr txBox="1">
            <a:spLocks/>
          </p:cNvSpPr>
          <p:nvPr/>
        </p:nvSpPr>
        <p:spPr>
          <a:xfrm>
            <a:off x="8360973" y="2267704"/>
            <a:ext cx="8530027" cy="1152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Autofit/>
          </a:bodyPr>
          <a:lstStyle>
            <a:lvl1pPr marL="0" marR="0" indent="0" algn="l" defTabSz="587022"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a:lstStyle>
          <a:p>
            <a:pPr algn="just" hangingPunct="1"/>
            <a:r>
              <a:rPr lang="en-ID" sz="2400" b="1" dirty="0">
                <a:latin typeface="Times New Roman" panose="02020603050405020304" pitchFamily="18" charset="0"/>
                <a:cs typeface="Times New Roman" panose="02020603050405020304" pitchFamily="18" charset="0"/>
              </a:rPr>
              <a:t>1. STATISTIC DESKRIPTIF</a:t>
            </a:r>
          </a:p>
          <a:p>
            <a:pPr algn="just" hangingPunct="1"/>
            <a:endParaRPr lang="en-ID" sz="2400" dirty="0">
              <a:latin typeface="Times New Roman" panose="02020603050405020304" pitchFamily="18" charset="0"/>
              <a:cs typeface="Times New Roman" panose="02020603050405020304" pitchFamily="18" charset="0"/>
            </a:endParaRPr>
          </a:p>
          <a:p>
            <a:pPr algn="just" hangingPunct="1"/>
            <a:r>
              <a:rPr lang="en-US" sz="2400" dirty="0">
                <a:latin typeface="Times New Roman" panose="02020603050405020304" pitchFamily="18" charset="0"/>
                <a:cs typeface="Times New Roman" panose="02020603050405020304" pitchFamily="18" charset="0"/>
              </a:rPr>
              <a:t>The data obtained in conducting a pretest and posttest on a sample group of 15 people using the T Drill Test measurement, obtained an average value before being given treatment of 4.07 and after being given treatment the average value was 4.87 with a standard deviation before being given treatment of 0.258 and after being given treatment of 0.352.</a:t>
            </a:r>
          </a:p>
        </p:txBody>
      </p:sp>
      <p:sp>
        <p:nvSpPr>
          <p:cNvPr id="12" name="YOUR NAME">
            <a:extLst>
              <a:ext uri="{FF2B5EF4-FFF2-40B4-BE49-F238E27FC236}">
                <a16:creationId xmlns:a16="http://schemas.microsoft.com/office/drawing/2014/main" id="{417C68BD-0AAA-4FA6-B2ED-2CCD895AAE9D}"/>
              </a:ext>
            </a:extLst>
          </p:cNvPr>
          <p:cNvSpPr txBox="1">
            <a:spLocks/>
          </p:cNvSpPr>
          <p:nvPr/>
        </p:nvSpPr>
        <p:spPr>
          <a:xfrm>
            <a:off x="362961" y="6340115"/>
            <a:ext cx="8726557" cy="293935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rmAutofit fontScale="92500" lnSpcReduction="10000"/>
          </a:bodyPr>
          <a:lstStyle>
            <a:lvl1pPr marL="0" marR="0" indent="0" algn="l" defTabSz="587022"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a:lstStyle>
          <a:p>
            <a:pPr algn="just" hangingPunct="1"/>
            <a:r>
              <a:rPr lang="en-ID" sz="2800" b="1" dirty="0">
                <a:latin typeface="Times New Roman" panose="02020603050405020304" pitchFamily="18" charset="0"/>
                <a:cs typeface="Times New Roman" panose="02020603050405020304" pitchFamily="18" charset="0"/>
              </a:rPr>
              <a:t>2. NORMALITY TEST</a:t>
            </a:r>
          </a:p>
          <a:p>
            <a:pPr algn="just" hangingPunct="1"/>
            <a:endParaRPr lang="en-ID" sz="2800" dirty="0">
              <a:latin typeface="Times New Roman" panose="02020603050405020304" pitchFamily="18" charset="0"/>
              <a:cs typeface="Times New Roman" panose="02020603050405020304" pitchFamily="18" charset="0"/>
            </a:endParaRPr>
          </a:p>
          <a:p>
            <a:pPr algn="just" hangingPunct="1"/>
            <a:r>
              <a:rPr lang="en-US" sz="2800" dirty="0">
                <a:latin typeface="Times New Roman" panose="02020603050405020304" pitchFamily="18" charset="0"/>
                <a:cs typeface="Times New Roman" panose="02020603050405020304" pitchFamily="18" charset="0"/>
              </a:rPr>
              <a:t>This normality test uses the Shapiro Wilk test because the samples used are 9 to 50 people and this test can be used on any sample (Royston., 1955). Based on the table, the significance value obtained in the pretest and posttest (0.001; 0.001) &lt;0.05, then Ho is rejected. So it can be concluded that both data are not normally distributed.</a:t>
            </a:r>
          </a:p>
        </p:txBody>
      </p:sp>
    </p:spTree>
    <p:extLst>
      <p:ext uri="{BB962C8B-B14F-4D97-AF65-F5344CB8AC3E}">
        <p14:creationId xmlns:p14="http://schemas.microsoft.com/office/powerpoint/2010/main" val="21272736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5045008" y="986662"/>
            <a:ext cx="7258184" cy="524086"/>
          </a:xfrm>
          <a:prstGeom prst="rect">
            <a:avLst/>
          </a:prstGeom>
        </p:spPr>
        <p:txBody>
          <a:bodyPr>
            <a:normAutofit fontScale="90000"/>
          </a:bodyPr>
          <a:lstStyle/>
          <a:p>
            <a:r>
              <a:rPr lang="en-US" sz="4800" dirty="0">
                <a:latin typeface="Times New Roman" panose="02020603050405020304" pitchFamily="18" charset="0"/>
                <a:cs typeface="Times New Roman" panose="02020603050405020304" pitchFamily="18" charset="0"/>
              </a:rPr>
              <a:t>HASIL DAN PEMBAHASAN</a:t>
            </a:r>
            <a:endParaRPr sz="4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6DB4713-3DE7-40B7-9C6F-18ABE5F432F8}"/>
              </a:ext>
            </a:extLst>
          </p:cNvPr>
          <p:cNvPicPr>
            <a:picLocks noChangeAspect="1"/>
          </p:cNvPicPr>
          <p:nvPr/>
        </p:nvPicPr>
        <p:blipFill rotWithShape="1">
          <a:blip r:embed="rId3">
            <a:extLst>
              <a:ext uri="{28A0092B-C50C-407E-A947-70E740481C1C}">
                <a14:useLocalDpi xmlns:a14="http://schemas.microsoft.com/office/drawing/2010/main" val="0"/>
              </a:ext>
            </a:extLst>
          </a:blip>
          <a:srcRect l="35736" t="50000" r="5902" b="28351"/>
          <a:stretch/>
        </p:blipFill>
        <p:spPr>
          <a:xfrm>
            <a:off x="9396897" y="2347319"/>
            <a:ext cx="7593496" cy="2119611"/>
          </a:xfrm>
          <a:prstGeom prst="rect">
            <a:avLst/>
          </a:prstGeom>
        </p:spPr>
      </p:pic>
      <p:pic>
        <p:nvPicPr>
          <p:cNvPr id="5" name="Picture 4">
            <a:extLst>
              <a:ext uri="{FF2B5EF4-FFF2-40B4-BE49-F238E27FC236}">
                <a16:creationId xmlns:a16="http://schemas.microsoft.com/office/drawing/2014/main" id="{B5A9DF9F-2BB4-4FE9-BD5C-7A13A6EA1B8A}"/>
              </a:ext>
            </a:extLst>
          </p:cNvPr>
          <p:cNvPicPr>
            <a:picLocks noChangeAspect="1"/>
          </p:cNvPicPr>
          <p:nvPr/>
        </p:nvPicPr>
        <p:blipFill rotWithShape="1">
          <a:blip r:embed="rId4">
            <a:extLst>
              <a:ext uri="{28A0092B-C50C-407E-A947-70E740481C1C}">
                <a14:useLocalDpi xmlns:a14="http://schemas.microsoft.com/office/drawing/2010/main" val="0"/>
              </a:ext>
            </a:extLst>
          </a:blip>
          <a:srcRect l="34667" t="47464" r="5444" b="27264"/>
          <a:stretch/>
        </p:blipFill>
        <p:spPr>
          <a:xfrm>
            <a:off x="278296" y="5446644"/>
            <a:ext cx="7792278" cy="1848678"/>
          </a:xfrm>
          <a:prstGeom prst="rect">
            <a:avLst/>
          </a:prstGeom>
        </p:spPr>
      </p:pic>
      <p:sp>
        <p:nvSpPr>
          <p:cNvPr id="9" name="YOUR NAME">
            <a:extLst>
              <a:ext uri="{FF2B5EF4-FFF2-40B4-BE49-F238E27FC236}">
                <a16:creationId xmlns:a16="http://schemas.microsoft.com/office/drawing/2014/main" id="{1A4DA56B-A009-45D0-A0C0-3AF57996A1C2}"/>
              </a:ext>
            </a:extLst>
          </p:cNvPr>
          <p:cNvSpPr txBox="1">
            <a:spLocks/>
          </p:cNvSpPr>
          <p:nvPr/>
        </p:nvSpPr>
        <p:spPr>
          <a:xfrm>
            <a:off x="357807" y="1937450"/>
            <a:ext cx="8726557" cy="293935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rmAutofit/>
          </a:bodyPr>
          <a:lstStyle>
            <a:lvl1pPr marL="0" marR="0" indent="0" algn="l" defTabSz="587022"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a:lstStyle>
          <a:p>
            <a:pPr algn="just" hangingPunct="1"/>
            <a:r>
              <a:rPr lang="en-ID" sz="2800" b="1" dirty="0">
                <a:latin typeface="Times New Roman" panose="02020603050405020304" pitchFamily="18" charset="0"/>
                <a:cs typeface="Times New Roman" panose="02020603050405020304" pitchFamily="18" charset="0"/>
              </a:rPr>
              <a:t>3. HOMOGENEITY TEST</a:t>
            </a:r>
          </a:p>
          <a:p>
            <a:pPr algn="just" hangingPunct="1"/>
            <a:endParaRPr lang="en-ID" sz="2800" dirty="0">
              <a:latin typeface="Times New Roman" panose="02020603050405020304" pitchFamily="18" charset="0"/>
              <a:cs typeface="Times New Roman" panose="02020603050405020304" pitchFamily="18" charset="0"/>
            </a:endParaRPr>
          </a:p>
          <a:p>
            <a:pPr algn="just" hangingPunct="1"/>
            <a:r>
              <a:rPr lang="en-US" sz="2800" dirty="0">
                <a:latin typeface="Times New Roman" panose="02020603050405020304" pitchFamily="18" charset="0"/>
                <a:cs typeface="Times New Roman" panose="02020603050405020304" pitchFamily="18" charset="0"/>
              </a:rPr>
              <a:t>This homogeneity test uses the </a:t>
            </a:r>
            <a:r>
              <a:rPr lang="en-US" sz="2800" dirty="0" err="1">
                <a:latin typeface="Times New Roman" panose="02020603050405020304" pitchFamily="18" charset="0"/>
                <a:cs typeface="Times New Roman" panose="02020603050405020304" pitchFamily="18" charset="0"/>
              </a:rPr>
              <a:t>Lavene</a:t>
            </a:r>
            <a:r>
              <a:rPr lang="en-US" sz="2800" dirty="0">
                <a:latin typeface="Times New Roman" panose="02020603050405020304" pitchFamily="18" charset="0"/>
                <a:cs typeface="Times New Roman" panose="02020603050405020304" pitchFamily="18" charset="0"/>
              </a:rPr>
              <a:t> test. Based on the table, a significance value of 0.237&gt; 0.05 is obtained, so Ho is accepted. So it can be concluded that the data has the same group variance (homogeneous).</a:t>
            </a:r>
          </a:p>
        </p:txBody>
      </p:sp>
      <p:sp>
        <p:nvSpPr>
          <p:cNvPr id="10" name="YOUR NAME">
            <a:extLst>
              <a:ext uri="{FF2B5EF4-FFF2-40B4-BE49-F238E27FC236}">
                <a16:creationId xmlns:a16="http://schemas.microsoft.com/office/drawing/2014/main" id="{067D9041-8727-4A4B-82E8-6271EA0DE840}"/>
              </a:ext>
            </a:extLst>
          </p:cNvPr>
          <p:cNvSpPr txBox="1">
            <a:spLocks/>
          </p:cNvSpPr>
          <p:nvPr/>
        </p:nvSpPr>
        <p:spPr>
          <a:xfrm>
            <a:off x="8346108" y="5290721"/>
            <a:ext cx="8726557" cy="293935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rmAutofit fontScale="77500" lnSpcReduction="20000"/>
          </a:bodyPr>
          <a:lstStyle>
            <a:lvl1pPr marL="0" marR="0" indent="0" algn="l" defTabSz="587022"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a:lstStyle>
          <a:p>
            <a:pPr algn="just" hangingPunct="1"/>
            <a:r>
              <a:rPr lang="en-ID" sz="2800" b="1" dirty="0">
                <a:latin typeface="Times New Roman" panose="02020603050405020304" pitchFamily="18" charset="0"/>
                <a:cs typeface="Times New Roman" panose="02020603050405020304" pitchFamily="18" charset="0"/>
              </a:rPr>
              <a:t>4. HYPOTHESIS TEST</a:t>
            </a:r>
          </a:p>
          <a:p>
            <a:pPr algn="just" hangingPunct="1"/>
            <a:endParaRPr lang="en-ID" sz="2800" dirty="0">
              <a:latin typeface="Times New Roman" panose="02020603050405020304" pitchFamily="18" charset="0"/>
              <a:cs typeface="Times New Roman" panose="02020603050405020304" pitchFamily="18" charset="0"/>
            </a:endParaRPr>
          </a:p>
          <a:p>
            <a:pPr algn="just" hangingPunct="1"/>
            <a:r>
              <a:rPr lang="en-US" sz="3000" dirty="0">
                <a:effectLst/>
                <a:latin typeface="Times New Roman" panose="02020603050405020304" pitchFamily="18" charset="0"/>
                <a:ea typeface="Calibri" panose="020F0502020204030204" pitchFamily="34" charset="0"/>
                <a:cs typeface="Times New Roman" panose="02020603050405020304" pitchFamily="18" charset="0"/>
              </a:rPr>
              <a:t>Because the results of the normality test show that the data is not normally distributed and the results of the homogeneity test show that the data is homogeneous, the next step is to conduct a non-parametric hypothesis test using the Wilcoxon Signed Rank Test. Based on the table, a significance value of 0.001 &lt;0.05 is obtained, so Ho is rejected and H1 is accepted. So it can be concluded that there is a significant effect of shadow training variations on the agility of badminton players.</a:t>
            </a:r>
            <a:r>
              <a:rPr lang="en-ID"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9218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7191134" y="1476368"/>
            <a:ext cx="3800818" cy="225912"/>
          </a:xfrm>
          <a:prstGeom prst="rect">
            <a:avLst/>
          </a:prstGeom>
        </p:spPr>
        <p:txBody>
          <a:bodyPr>
            <a:noAutofit/>
          </a:bodyPr>
          <a:lstStyle/>
          <a:p>
            <a:r>
              <a:rPr lang="en-US" sz="3600" dirty="0">
                <a:latin typeface="Times New Roman" panose="02020603050405020304" pitchFamily="18" charset="0"/>
                <a:cs typeface="Times New Roman" panose="02020603050405020304" pitchFamily="18" charset="0"/>
              </a:rPr>
              <a:t>CONCLUSION</a:t>
            </a:r>
            <a:endParaRPr sz="3600" dirty="0">
              <a:latin typeface="Times New Roman" panose="02020603050405020304" pitchFamily="18" charset="0"/>
              <a:cs typeface="Times New Roman" panose="02020603050405020304" pitchFamily="18" charset="0"/>
            </a:endParaRPr>
          </a:p>
        </p:txBody>
      </p:sp>
      <p:sp>
        <p:nvSpPr>
          <p:cNvPr id="174" name="YOUR NAME"/>
          <p:cNvSpPr txBox="1">
            <a:spLocks noGrp="1"/>
          </p:cNvSpPr>
          <p:nvPr>
            <p:ph type="subTitle" sz="quarter" idx="1"/>
          </p:nvPr>
        </p:nvSpPr>
        <p:spPr>
          <a:xfrm>
            <a:off x="1686117" y="1702280"/>
            <a:ext cx="13975965" cy="1490870"/>
          </a:xfrm>
          <a:prstGeom prst="rect">
            <a:avLst/>
          </a:prstGeom>
        </p:spPr>
        <p:txBody>
          <a:bodyPr>
            <a:noAutofit/>
          </a:bodyPr>
          <a:lstStyle>
            <a:lvl1pPr>
              <a:defRPr b="0"/>
            </a:lvl1pPr>
          </a:lstStyle>
          <a:p>
            <a:pPr algn="ctr"/>
            <a:r>
              <a:rPr lang="en-US" sz="2800" dirty="0">
                <a:latin typeface="Times New Roman" panose="02020603050405020304" pitchFamily="18" charset="0"/>
                <a:cs typeface="Times New Roman" panose="02020603050405020304" pitchFamily="18" charset="0"/>
              </a:rPr>
              <a:t>Based on data processing, research results, calculations, and data analysis from the study entitled "The Effect of Shadow Training Variations on Badminton Player Agility" it can be concluded that there is a significant effect of Shadow Training Variations on Badminton Player Agility.</a:t>
            </a:r>
            <a:endParaRPr sz="2800" dirty="0">
              <a:latin typeface="Times New Roman" panose="02020603050405020304" pitchFamily="18" charset="0"/>
              <a:cs typeface="Times New Roman" panose="02020603050405020304" pitchFamily="18" charset="0"/>
            </a:endParaRPr>
          </a:p>
        </p:txBody>
      </p:sp>
      <p:sp>
        <p:nvSpPr>
          <p:cNvPr id="5" name="YOUR TITLE…">
            <a:extLst>
              <a:ext uri="{FF2B5EF4-FFF2-40B4-BE49-F238E27FC236}">
                <a16:creationId xmlns:a16="http://schemas.microsoft.com/office/drawing/2014/main" id="{DFDDD67C-5698-409D-8D37-7B3B59A47E41}"/>
              </a:ext>
            </a:extLst>
          </p:cNvPr>
          <p:cNvSpPr txBox="1">
            <a:spLocks/>
          </p:cNvSpPr>
          <p:nvPr/>
        </p:nvSpPr>
        <p:spPr>
          <a:xfrm>
            <a:off x="7191134" y="4019252"/>
            <a:ext cx="3800818" cy="2259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chor="b">
            <a:noAutofit/>
          </a:bodyPr>
          <a:lstStyle>
            <a:lvl1pPr marL="0" marR="0" indent="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US" sz="3600" dirty="0">
                <a:latin typeface="Times New Roman" panose="02020603050405020304" pitchFamily="18" charset="0"/>
                <a:cs typeface="Times New Roman" panose="02020603050405020304" pitchFamily="18" charset="0"/>
              </a:rPr>
              <a:t>IMPLICATIONS</a:t>
            </a:r>
          </a:p>
        </p:txBody>
      </p:sp>
      <p:sp>
        <p:nvSpPr>
          <p:cNvPr id="6" name="YOUR TITLE…">
            <a:extLst>
              <a:ext uri="{FF2B5EF4-FFF2-40B4-BE49-F238E27FC236}">
                <a16:creationId xmlns:a16="http://schemas.microsoft.com/office/drawing/2014/main" id="{59CDB488-BC17-4565-8DA0-07CC49DA7775}"/>
              </a:ext>
            </a:extLst>
          </p:cNvPr>
          <p:cNvSpPr txBox="1">
            <a:spLocks/>
          </p:cNvSpPr>
          <p:nvPr/>
        </p:nvSpPr>
        <p:spPr>
          <a:xfrm>
            <a:off x="6465214" y="6606076"/>
            <a:ext cx="5252657" cy="924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chor="b">
            <a:noAutofit/>
          </a:bodyPr>
          <a:lstStyle>
            <a:lvl1pPr marL="0" marR="0" indent="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US" sz="3600" dirty="0">
                <a:latin typeface="Times New Roman" panose="02020603050405020304" pitchFamily="18" charset="0"/>
                <a:cs typeface="Times New Roman" panose="02020603050405020304" pitchFamily="18" charset="0"/>
              </a:rPr>
              <a:t>RECOMMENDATIONS</a:t>
            </a:r>
          </a:p>
        </p:txBody>
      </p:sp>
      <p:sp>
        <p:nvSpPr>
          <p:cNvPr id="7" name="YOUR NAME">
            <a:extLst>
              <a:ext uri="{FF2B5EF4-FFF2-40B4-BE49-F238E27FC236}">
                <a16:creationId xmlns:a16="http://schemas.microsoft.com/office/drawing/2014/main" id="{8C38C5CB-A7AA-4C7E-B4CE-4DA99B6FD976}"/>
              </a:ext>
            </a:extLst>
          </p:cNvPr>
          <p:cNvSpPr txBox="1">
            <a:spLocks/>
          </p:cNvSpPr>
          <p:nvPr/>
        </p:nvSpPr>
        <p:spPr>
          <a:xfrm>
            <a:off x="1686116" y="4132208"/>
            <a:ext cx="13975965" cy="14908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Autofit/>
          </a:bodyPr>
          <a:lstStyle>
            <a:lvl1pPr marL="0" marR="0" indent="0" algn="l" defTabSz="587022"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a:lstStyle>
          <a:p>
            <a:pPr algn="ctr" hangingPunct="1"/>
            <a:r>
              <a:rPr lang="en-US" sz="2800" dirty="0">
                <a:latin typeface="Times New Roman" panose="02020603050405020304" pitchFamily="18" charset="0"/>
                <a:cs typeface="Times New Roman" panose="02020603050405020304" pitchFamily="18" charset="0"/>
              </a:rPr>
              <a:t>(1) This research is expected to increase knowledge for all parties to know how to improve agility in badminton players with shadow training variations. (2) This research is expected to be a reference for further research development for Sports Coaching Education students, and so on.</a:t>
            </a:r>
            <a:endParaRPr lang="en-ID" sz="2800" dirty="0">
              <a:latin typeface="Times New Roman" panose="02020603050405020304" pitchFamily="18" charset="0"/>
              <a:cs typeface="Times New Roman" panose="02020603050405020304" pitchFamily="18" charset="0"/>
            </a:endParaRPr>
          </a:p>
        </p:txBody>
      </p:sp>
      <p:sp>
        <p:nvSpPr>
          <p:cNvPr id="8" name="YOUR NAME">
            <a:extLst>
              <a:ext uri="{FF2B5EF4-FFF2-40B4-BE49-F238E27FC236}">
                <a16:creationId xmlns:a16="http://schemas.microsoft.com/office/drawing/2014/main" id="{C1DE9499-AE25-430E-B7FF-4C930B009B2E}"/>
              </a:ext>
            </a:extLst>
          </p:cNvPr>
          <p:cNvSpPr txBox="1">
            <a:spLocks/>
          </p:cNvSpPr>
          <p:nvPr/>
        </p:nvSpPr>
        <p:spPr>
          <a:xfrm>
            <a:off x="1686115" y="6735052"/>
            <a:ext cx="13975965" cy="14908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noAutofit/>
          </a:bodyPr>
          <a:lstStyle>
            <a:lvl1pPr marL="0" marR="0" indent="0" algn="l" defTabSz="587022" rtl="0" latinLnBrk="0">
              <a:lnSpc>
                <a:spcPct val="100000"/>
              </a:lnSpc>
              <a:spcBef>
                <a:spcPts val="0"/>
              </a:spcBef>
              <a:spcAft>
                <a:spcPts val="0"/>
              </a:spcAft>
              <a:buClrTx/>
              <a:buSzTx/>
              <a:buFontTx/>
              <a:buNone/>
              <a:tabLst/>
              <a:defRPr sz="3800" b="0"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34798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6pPr>
            <a:lvl7pPr marL="40894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7pPr>
            <a:lvl8pPr marL="46990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8pPr>
            <a:lvl9pPr marL="5308600" marR="0" indent="-431800" algn="l" defTabSz="1733930" rtl="0" latinLnBrk="0">
              <a:lnSpc>
                <a:spcPct val="90000"/>
              </a:lnSpc>
              <a:spcBef>
                <a:spcPts val="3200"/>
              </a:spcBef>
              <a:spcAft>
                <a:spcPts val="0"/>
              </a:spcAft>
              <a:buClrTx/>
              <a:buSzPct val="123000"/>
              <a:buFontTx/>
              <a:buChar char="•"/>
              <a:tabLst/>
              <a:defRPr sz="3400" b="0" i="0" u="none" strike="noStrike" cap="none" spc="0" baseline="0">
                <a:solidFill>
                  <a:srgbClr val="000000"/>
                </a:solidFill>
                <a:uFillTx/>
                <a:latin typeface="+mn-lt"/>
                <a:ea typeface="+mn-ea"/>
                <a:cs typeface="+mn-cs"/>
                <a:sym typeface="Helvetica Neue"/>
              </a:defRPr>
            </a:lvl9pPr>
          </a:lstStyle>
          <a:p>
            <a:pPr algn="ctr" hangingPunct="1"/>
            <a:r>
              <a:rPr lang="en-US" sz="2800" dirty="0">
                <a:latin typeface="Times New Roman" panose="02020603050405020304" pitchFamily="18" charset="0"/>
                <a:cs typeface="Times New Roman" panose="02020603050405020304" pitchFamily="18" charset="0"/>
              </a:rPr>
              <a:t>For badminton coaches and trainers to be able to apply variations of shadow training to increase agility, to support the performance results of athletes during matches.</a:t>
            </a:r>
            <a:endParaRPr lang="en-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8974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285"/>
            <a:ext cx="17348200" cy="9753030"/>
          </a:xfrm>
          <a:prstGeom prst="rect">
            <a:avLst/>
          </a:prstGeom>
          <a:ln w="3175">
            <a:miter lim="400000"/>
          </a:ln>
        </p:spPr>
      </p:pic>
      <p:sp>
        <p:nvSpPr>
          <p:cNvPr id="173" name="YOUR TITLE…"/>
          <p:cNvSpPr txBox="1">
            <a:spLocks noGrp="1"/>
          </p:cNvSpPr>
          <p:nvPr>
            <p:ph type="ctrTitle"/>
          </p:nvPr>
        </p:nvSpPr>
        <p:spPr>
          <a:xfrm>
            <a:off x="6773691" y="1304714"/>
            <a:ext cx="3800818" cy="225912"/>
          </a:xfrm>
          <a:prstGeom prst="rect">
            <a:avLst/>
          </a:prstGeom>
        </p:spPr>
        <p:txBody>
          <a:bodyPr>
            <a:normAutofit fontScale="90000"/>
          </a:bodyPr>
          <a:lstStyle/>
          <a:p>
            <a:r>
              <a:rPr lang="en-US" sz="4800" dirty="0">
                <a:latin typeface="Times New Roman" panose="02020603050405020304" pitchFamily="18" charset="0"/>
                <a:cs typeface="Times New Roman" panose="02020603050405020304" pitchFamily="18" charset="0"/>
              </a:rPr>
              <a:t>REFERENCES</a:t>
            </a:r>
            <a:endParaRPr sz="4800" dirty="0">
              <a:latin typeface="Times New Roman" panose="02020603050405020304" pitchFamily="18" charset="0"/>
              <a:cs typeface="Times New Roman" panose="02020603050405020304" pitchFamily="18" charset="0"/>
            </a:endParaRPr>
          </a:p>
        </p:txBody>
      </p:sp>
      <p:sp>
        <p:nvSpPr>
          <p:cNvPr id="174" name="YOUR NAME"/>
          <p:cNvSpPr txBox="1">
            <a:spLocks noGrp="1"/>
          </p:cNvSpPr>
          <p:nvPr>
            <p:ph type="subTitle" sz="quarter" idx="1"/>
          </p:nvPr>
        </p:nvSpPr>
        <p:spPr>
          <a:xfrm>
            <a:off x="714070" y="2007704"/>
            <a:ext cx="15920059" cy="5141901"/>
          </a:xfrm>
          <a:prstGeom prst="rect">
            <a:avLst/>
          </a:prstGeom>
        </p:spPr>
        <p:txBody>
          <a:bodyPr>
            <a:normAutofit/>
          </a:bodyPr>
          <a:lstStyle>
            <a:lvl1pPr>
              <a:defRPr b="0"/>
            </a:lvl1pPr>
          </a:lstStyle>
          <a:p>
            <a:pPr marL="457200" indent="-457200" algn="just">
              <a:lnSpc>
                <a:spcPct val="107000"/>
              </a:lnSpc>
              <a:spcAft>
                <a:spcPts val="800"/>
              </a:spcAft>
            </a:pP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Royston, P. (1995). Remark AS R94:A Remark on Algorithm AS181:The W-test for Normality. Journal of the Royal Statistical Society, Vol. 44, No. 4, pp. 547-551.</a:t>
            </a:r>
          </a:p>
          <a:p>
            <a:pPr marL="457200" indent="-457200" algn="just">
              <a:lnSpc>
                <a:spcPct val="107000"/>
              </a:lnSpc>
              <a:spcAft>
                <a:spcPts val="800"/>
              </a:spcAft>
            </a:pP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Sugiyono</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2001.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penelitian</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Pendidikan.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Cetakan</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25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Maret</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Bandung: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Alfabeta</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07000"/>
              </a:lnSpc>
              <a:spcAft>
                <a:spcPts val="800"/>
              </a:spcAft>
            </a:pP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Trainer, S. (2008). </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SMAIZER )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Implementasi</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Smart Agility Speed Analyzer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Latihan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Bayangan</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S1 Teknik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Mesin</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Fakultas</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Teknik Universitas Negeri Surabaya S1 Teknik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Mesin</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Fakultas</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Teknik Universitas Negeri Surabaya D3 Teknik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Mesin</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Fakultas</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Teknik Universitas Negeri Surabaya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Jurusan</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Teknik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Mesin</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 Teknik , Universitas Negeri Surabaya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gaya</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tekanan</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pada Alat</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22–28.</a:t>
            </a:r>
          </a:p>
          <a:p>
            <a:pPr marL="457200" indent="-457200" algn="just">
              <a:lnSpc>
                <a:spcPct val="107000"/>
              </a:lnSpc>
              <a:spcAft>
                <a:spcPts val="800"/>
              </a:spcAft>
            </a:pP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Widhiyanti</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K. A. T.,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Rustiyanti</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N. W. A.,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Ariawati</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N. W.,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Palgunadi</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I. K. A.,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Bagia</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I. M., &amp;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Artawan</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I. K. S. (2022).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Shadow Shuttlecock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Peningkatan</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Kelincahan</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Atlet</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dirty="0" err="1">
                <a:effectLst/>
                <a:latin typeface="Times New Roman" panose="02020603050405020304" pitchFamily="18" charset="0"/>
                <a:ea typeface="Calibri" panose="020F0502020204030204" pitchFamily="34" charset="0"/>
                <a:cs typeface="Times New Roman" panose="02020603050405020304" pitchFamily="18" charset="0"/>
              </a:rPr>
              <a:t>Bulutangkis</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Jurnal</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 Pendidikan Kesehatan </a:t>
            </a:r>
            <a:r>
              <a:rPr lang="en-ID" sz="2800" i="1" dirty="0" err="1">
                <a:effectLst/>
                <a:latin typeface="Times New Roman" panose="02020603050405020304" pitchFamily="18" charset="0"/>
                <a:ea typeface="Calibri" panose="020F0502020204030204" pitchFamily="34" charset="0"/>
                <a:cs typeface="Times New Roman" panose="02020603050405020304" pitchFamily="18" charset="0"/>
              </a:rPr>
              <a:t>Rekreasi</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800" i="1" dirty="0">
                <a:effectLst/>
                <a:latin typeface="Times New Roman" panose="02020603050405020304" pitchFamily="18" charset="0"/>
                <a:ea typeface="Calibri" panose="020F0502020204030204" pitchFamily="34" charset="0"/>
                <a:cs typeface="Times New Roman" panose="02020603050405020304" pitchFamily="18" charset="0"/>
              </a:rPr>
              <a:t>8</a:t>
            </a:r>
            <a:r>
              <a:rPr lang="en-ID" sz="2800" dirty="0">
                <a:effectLst/>
                <a:latin typeface="Times New Roman" panose="02020603050405020304" pitchFamily="18" charset="0"/>
                <a:ea typeface="Calibri" panose="020F0502020204030204" pitchFamily="34" charset="0"/>
                <a:cs typeface="Times New Roman" panose="02020603050405020304" pitchFamily="18" charset="0"/>
              </a:rPr>
              <a:t>(2), 423–430.</a:t>
            </a:r>
          </a:p>
          <a:p>
            <a:pPr marL="457200" indent="-457200" algn="just">
              <a:lnSpc>
                <a:spcPct val="107000"/>
              </a:lnSpc>
              <a:spcAft>
                <a:spcPts val="800"/>
              </a:spcAft>
            </a:pPr>
            <a:endParaRPr lang="en-ID"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72760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6124" tIns="36124" rIns="36124" bIns="36124"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124" tIns="36124" rIns="36124" bIns="36124"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6124" tIns="36124" rIns="36124" bIns="36124"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124" tIns="36124" rIns="36124" bIns="36124"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251</TotalTime>
  <Words>1015</Words>
  <Application>Microsoft Office PowerPoint</Application>
  <PresentationFormat>Custom</PresentationFormat>
  <Paragraphs>53</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Helvetica Neue</vt:lpstr>
      <vt:lpstr>Helvetica Neue Medium</vt:lpstr>
      <vt:lpstr>Times New Roman</vt:lpstr>
      <vt:lpstr>Wingdings</vt:lpstr>
      <vt:lpstr>21_BasicWhite</vt:lpstr>
      <vt:lpstr>THE EFFECT OF VARIATIONS IN SHADOW TRAINING ON THE AGILITY OF BADMINTON PLAYERS</vt:lpstr>
      <vt:lpstr>INTRODUCTIONS</vt:lpstr>
      <vt:lpstr>PowerPoint Presentation</vt:lpstr>
      <vt:lpstr>FRAMEWORK OF THINKING</vt:lpstr>
      <vt:lpstr>METHODS</vt:lpstr>
      <vt:lpstr>RESULT AND DISCUSSIONS</vt:lpstr>
      <vt:lpstr>HASIL DAN PEMBAHASAN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VARIASI LATIHAN SHADOW TERHADAP KELINCAHAN PEMAIN BULUTANGKIS</dc:title>
  <cp:lastModifiedBy>Lenovo</cp:lastModifiedBy>
  <cp:revision>6</cp:revision>
  <dcterms:modified xsi:type="dcterms:W3CDTF">2024-08-01T07:11:07Z</dcterms:modified>
</cp:coreProperties>
</file>