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173482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254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254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254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254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254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254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254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7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A155F-BDC8-41A3-91C9-4B34265D779B}" type="doc">
      <dgm:prSet loTypeId="urn:microsoft.com/office/officeart/2005/8/layout/pList2" loCatId="list" qsTypeId="urn:microsoft.com/office/officeart/2005/8/quickstyle/simple1" qsCatId="simple" csTypeId="urn:microsoft.com/office/officeart/2005/8/colors/colorful4" csCatId="colorful" phldr="1"/>
      <dgm:spPr/>
    </dgm:pt>
    <dgm:pt modelId="{AD42F518-2FA3-4485-AA07-98D648700402}">
      <dgm:prSet phldrT="[Text]"/>
      <dgm:spPr/>
      <dgm:t>
        <a:bodyPr/>
        <a:lstStyle/>
        <a:p>
          <a:pPr algn="ctr"/>
          <a:r>
            <a:rPr lang="en-US" b="1" dirty="0">
              <a:solidFill>
                <a:schemeClr val="tx1"/>
              </a:solidFill>
            </a:rPr>
            <a:t>Research Methodology</a:t>
          </a:r>
        </a:p>
        <a:p>
          <a:pPr algn="ctr"/>
          <a:endParaRPr lang="en-US" dirty="0">
            <a:solidFill>
              <a:schemeClr val="tx1"/>
            </a:solidFill>
          </a:endParaRPr>
        </a:p>
        <a:p>
          <a:pPr algn="ctr"/>
          <a:r>
            <a:rPr lang="en-ID" dirty="0">
              <a:solidFill>
                <a:schemeClr val="tx1"/>
              </a:solidFill>
            </a:rPr>
            <a:t>Experiment Quantitative</a:t>
          </a:r>
        </a:p>
      </dgm:t>
    </dgm:pt>
    <dgm:pt modelId="{53D6EFB5-4AC3-44FF-AB09-572C3F02410A}" type="parTrans" cxnId="{3195ED8E-DB51-4818-B4A6-C15F9159777E}">
      <dgm:prSet/>
      <dgm:spPr/>
      <dgm:t>
        <a:bodyPr/>
        <a:lstStyle/>
        <a:p>
          <a:endParaRPr lang="en-ID"/>
        </a:p>
      </dgm:t>
    </dgm:pt>
    <dgm:pt modelId="{8AB86E71-0C9D-494C-B2C9-E0BF2CE9AC76}" type="sibTrans" cxnId="{3195ED8E-DB51-4818-B4A6-C15F9159777E}">
      <dgm:prSet/>
      <dgm:spPr/>
      <dgm:t>
        <a:bodyPr/>
        <a:lstStyle/>
        <a:p>
          <a:endParaRPr lang="en-ID"/>
        </a:p>
      </dgm:t>
    </dgm:pt>
    <dgm:pt modelId="{F21D9089-12A9-423F-9A80-969819990E03}">
      <dgm:prSet phldrT="[Text]"/>
      <dgm:spPr/>
      <dgm:t>
        <a:bodyPr/>
        <a:lstStyle/>
        <a:p>
          <a:r>
            <a:rPr lang="en-US" b="1" dirty="0">
              <a:solidFill>
                <a:schemeClr val="tx1"/>
              </a:solidFill>
            </a:rPr>
            <a:t>Instrument</a:t>
          </a:r>
        </a:p>
        <a:p>
          <a:endParaRPr lang="en-US" b="1" dirty="0">
            <a:solidFill>
              <a:schemeClr val="tx1"/>
            </a:solidFill>
          </a:endParaRPr>
        </a:p>
        <a:p>
          <a:endParaRPr lang="en-US" b="1" dirty="0">
            <a:solidFill>
              <a:schemeClr val="tx1"/>
            </a:solidFill>
          </a:endParaRPr>
        </a:p>
        <a:p>
          <a:r>
            <a:rPr lang="en-ID" b="0" dirty="0">
              <a:solidFill>
                <a:schemeClr val="tx1"/>
              </a:solidFill>
            </a:rPr>
            <a:t>Polar H-10</a:t>
          </a:r>
        </a:p>
      </dgm:t>
    </dgm:pt>
    <dgm:pt modelId="{513745EE-F019-46E7-A3D6-37C4F266218F}" type="parTrans" cxnId="{F882524C-9720-4749-9278-ED3C7577FEE1}">
      <dgm:prSet/>
      <dgm:spPr/>
      <dgm:t>
        <a:bodyPr/>
        <a:lstStyle/>
        <a:p>
          <a:endParaRPr lang="en-ID"/>
        </a:p>
      </dgm:t>
    </dgm:pt>
    <dgm:pt modelId="{8BEEF090-8293-41DB-AFE4-5F0298565503}" type="sibTrans" cxnId="{F882524C-9720-4749-9278-ED3C7577FEE1}">
      <dgm:prSet/>
      <dgm:spPr/>
      <dgm:t>
        <a:bodyPr/>
        <a:lstStyle/>
        <a:p>
          <a:endParaRPr lang="en-ID"/>
        </a:p>
      </dgm:t>
    </dgm:pt>
    <dgm:pt modelId="{31362BC5-9647-4B5A-A36F-EF504A2251DE}">
      <dgm:prSet phldrT="[Text]"/>
      <dgm:spPr/>
      <dgm:t>
        <a:bodyPr/>
        <a:lstStyle/>
        <a:p>
          <a:pPr algn="ctr"/>
          <a:r>
            <a:rPr lang="en-US" b="1" dirty="0">
              <a:solidFill>
                <a:schemeClr val="tx1"/>
              </a:solidFill>
            </a:rPr>
            <a:t>Subject</a:t>
          </a:r>
        </a:p>
        <a:p>
          <a:pPr algn="ctr"/>
          <a:endParaRPr lang="en-US" b="1" dirty="0">
            <a:solidFill>
              <a:schemeClr val="tx1"/>
            </a:solidFill>
          </a:endParaRPr>
        </a:p>
        <a:p>
          <a:pPr algn="just"/>
          <a:r>
            <a:rPr lang="en-US" b="0" dirty="0">
              <a:solidFill>
                <a:schemeClr val="tx1"/>
              </a:solidFill>
            </a:rPr>
            <a:t>PS Bina </a:t>
          </a:r>
          <a:r>
            <a:rPr lang="en-US" b="0" dirty="0" err="1">
              <a:solidFill>
                <a:schemeClr val="tx1"/>
              </a:solidFill>
            </a:rPr>
            <a:t>Pakuan</a:t>
          </a:r>
          <a:r>
            <a:rPr lang="en-US" b="0" dirty="0">
              <a:solidFill>
                <a:schemeClr val="tx1"/>
              </a:solidFill>
            </a:rPr>
            <a:t> Bandung Athletes (aged 16 - 17) were 20, and the Total Sampling Sample was 20 Samples</a:t>
          </a:r>
          <a:endParaRPr lang="en-ID" b="0" dirty="0">
            <a:solidFill>
              <a:schemeClr val="tx1"/>
            </a:solidFill>
          </a:endParaRPr>
        </a:p>
      </dgm:t>
    </dgm:pt>
    <dgm:pt modelId="{0A06EEA9-52A5-4BF2-A367-C6521AD7D248}" type="parTrans" cxnId="{F379C88F-3C78-42F8-B079-E2F0E36978ED}">
      <dgm:prSet/>
      <dgm:spPr/>
      <dgm:t>
        <a:bodyPr/>
        <a:lstStyle/>
        <a:p>
          <a:endParaRPr lang="en-ID"/>
        </a:p>
      </dgm:t>
    </dgm:pt>
    <dgm:pt modelId="{63CE86CF-DA96-4F12-8148-DE539D307A69}" type="sibTrans" cxnId="{F379C88F-3C78-42F8-B079-E2F0E36978ED}">
      <dgm:prSet/>
      <dgm:spPr/>
      <dgm:t>
        <a:bodyPr/>
        <a:lstStyle/>
        <a:p>
          <a:endParaRPr lang="en-ID"/>
        </a:p>
      </dgm:t>
    </dgm:pt>
    <dgm:pt modelId="{BDB8874F-4A52-450E-8527-8DE5A185C828}">
      <dgm:prSet/>
      <dgm:spPr/>
      <dgm:t>
        <a:bodyPr/>
        <a:lstStyle/>
        <a:p>
          <a:pPr algn="l"/>
          <a:endParaRPr lang="en-ID"/>
        </a:p>
      </dgm:t>
    </dgm:pt>
    <dgm:pt modelId="{1B6BCE76-4FBC-4795-B87D-543D06DA5C9A}" type="parTrans" cxnId="{4CE57C44-6BA9-45E4-950B-A60C649CA74F}">
      <dgm:prSet/>
      <dgm:spPr/>
      <dgm:t>
        <a:bodyPr/>
        <a:lstStyle/>
        <a:p>
          <a:endParaRPr lang="en-ID"/>
        </a:p>
      </dgm:t>
    </dgm:pt>
    <dgm:pt modelId="{1967033D-FEE4-46DE-A9AF-86656DC4BBB6}" type="sibTrans" cxnId="{4CE57C44-6BA9-45E4-950B-A60C649CA74F}">
      <dgm:prSet/>
      <dgm:spPr/>
      <dgm:t>
        <a:bodyPr/>
        <a:lstStyle/>
        <a:p>
          <a:endParaRPr lang="en-ID"/>
        </a:p>
      </dgm:t>
    </dgm:pt>
    <dgm:pt modelId="{B96DEBE2-CB52-4385-9796-3C82EF2708EB}">
      <dgm:prSet/>
      <dgm:spPr/>
      <dgm:t>
        <a:bodyPr/>
        <a:lstStyle/>
        <a:p>
          <a:pPr algn="l"/>
          <a:endParaRPr lang="en-ID"/>
        </a:p>
      </dgm:t>
    </dgm:pt>
    <dgm:pt modelId="{99A31773-CEAE-412B-A77A-B77F0F4C6D69}" type="parTrans" cxnId="{009A81B3-9304-4C85-8EF3-E84FB2998E68}">
      <dgm:prSet/>
      <dgm:spPr/>
      <dgm:t>
        <a:bodyPr/>
        <a:lstStyle/>
        <a:p>
          <a:endParaRPr lang="en-ID"/>
        </a:p>
      </dgm:t>
    </dgm:pt>
    <dgm:pt modelId="{445DD885-5327-43E0-A7D7-002E0B275E69}" type="sibTrans" cxnId="{009A81B3-9304-4C85-8EF3-E84FB2998E68}">
      <dgm:prSet/>
      <dgm:spPr/>
      <dgm:t>
        <a:bodyPr/>
        <a:lstStyle/>
        <a:p>
          <a:endParaRPr lang="en-ID"/>
        </a:p>
      </dgm:t>
    </dgm:pt>
    <dgm:pt modelId="{1C6FBE0D-1D2F-4E5B-9752-E96D9C6EA049}">
      <dgm:prSet/>
      <dgm:spPr/>
      <dgm:t>
        <a:bodyPr/>
        <a:lstStyle/>
        <a:p>
          <a:pPr algn="ctr"/>
          <a:r>
            <a:rPr lang="en-US" b="1" dirty="0">
              <a:solidFill>
                <a:schemeClr val="tx1"/>
              </a:solidFill>
            </a:rPr>
            <a:t>Sampling Technique</a:t>
          </a:r>
        </a:p>
        <a:p>
          <a:pPr algn="ctr"/>
          <a:endParaRPr lang="en-US" b="1" dirty="0">
            <a:solidFill>
              <a:schemeClr val="tx1"/>
            </a:solidFill>
          </a:endParaRPr>
        </a:p>
        <a:p>
          <a:pPr algn="ctr"/>
          <a:r>
            <a:rPr lang="en-US" b="0" dirty="0">
              <a:solidFill>
                <a:schemeClr val="tx1"/>
              </a:solidFill>
            </a:rPr>
            <a:t>Two Group Pretest Posttest Design</a:t>
          </a:r>
        </a:p>
      </dgm:t>
    </dgm:pt>
    <dgm:pt modelId="{EA991655-A60A-4129-AFCE-66BC15DF90DF}" type="parTrans" cxnId="{B8EF5225-0886-48A8-A8AD-4BCC51B5751E}">
      <dgm:prSet/>
      <dgm:spPr/>
      <dgm:t>
        <a:bodyPr/>
        <a:lstStyle/>
        <a:p>
          <a:endParaRPr lang="en-ID"/>
        </a:p>
      </dgm:t>
    </dgm:pt>
    <dgm:pt modelId="{7EDFC563-6548-493C-B328-8113EC58A175}" type="sibTrans" cxnId="{B8EF5225-0886-48A8-A8AD-4BCC51B5751E}">
      <dgm:prSet/>
      <dgm:spPr/>
      <dgm:t>
        <a:bodyPr/>
        <a:lstStyle/>
        <a:p>
          <a:endParaRPr lang="en-ID"/>
        </a:p>
      </dgm:t>
    </dgm:pt>
    <dgm:pt modelId="{DB95D2A6-7072-4536-8ED9-28AC2EFE2B0B}" type="pres">
      <dgm:prSet presAssocID="{F89A155F-BDC8-41A3-91C9-4B34265D779B}" presName="Name0" presStyleCnt="0">
        <dgm:presLayoutVars>
          <dgm:dir/>
          <dgm:resizeHandles val="exact"/>
        </dgm:presLayoutVars>
      </dgm:prSet>
      <dgm:spPr/>
    </dgm:pt>
    <dgm:pt modelId="{E6F4F2C7-28E6-4C96-BFC3-BD6907A97E57}" type="pres">
      <dgm:prSet presAssocID="{F89A155F-BDC8-41A3-91C9-4B34265D779B}" presName="bkgdShp" presStyleLbl="alignAccFollowNode1" presStyleIdx="0" presStyleCnt="1" custScaleY="26127"/>
      <dgm:spPr/>
    </dgm:pt>
    <dgm:pt modelId="{94EE9138-C66A-4800-865E-08778268698A}" type="pres">
      <dgm:prSet presAssocID="{F89A155F-BDC8-41A3-91C9-4B34265D779B}" presName="linComp" presStyleCnt="0"/>
      <dgm:spPr/>
    </dgm:pt>
    <dgm:pt modelId="{9C8A8F34-3C5E-4BCE-BBC4-7A06341757F0}" type="pres">
      <dgm:prSet presAssocID="{AD42F518-2FA3-4485-AA07-98D648700402}" presName="compNode" presStyleCnt="0"/>
      <dgm:spPr/>
    </dgm:pt>
    <dgm:pt modelId="{56E115BF-1DFA-45F8-BA96-0E3F8F56979E}" type="pres">
      <dgm:prSet presAssocID="{AD42F518-2FA3-4485-AA07-98D648700402}" presName="node" presStyleLbl="node1" presStyleIdx="0" presStyleCnt="4">
        <dgm:presLayoutVars>
          <dgm:bulletEnabled val="1"/>
        </dgm:presLayoutVars>
      </dgm:prSet>
      <dgm:spPr/>
    </dgm:pt>
    <dgm:pt modelId="{891500E3-B340-453B-AE9A-53A5E07E499D}" type="pres">
      <dgm:prSet presAssocID="{AD42F518-2FA3-4485-AA07-98D648700402}" presName="invisiNode" presStyleLbl="node1" presStyleIdx="0" presStyleCnt="4"/>
      <dgm:spPr/>
    </dgm:pt>
    <dgm:pt modelId="{CBFF3DD1-C801-4AD6-BED5-08CF3C7D6F09}" type="pres">
      <dgm:prSet presAssocID="{AD42F518-2FA3-4485-AA07-98D648700402}" presName="imagNode" presStyleLbl="fgImgPlace1" presStyleIdx="0" presStyleCnt="4"/>
      <dgm:spPr>
        <a:blipFill>
          <a:blip xmlns:r="http://schemas.openxmlformats.org/officeDocument/2006/relationships" r:embed="rId1"/>
          <a:srcRect/>
          <a:stretch>
            <a:fillRect t="-2000" b="-2000"/>
          </a:stretch>
        </a:blipFill>
      </dgm:spPr>
    </dgm:pt>
    <dgm:pt modelId="{B62F5284-12A4-4742-8E01-9AB89FC8706A}" type="pres">
      <dgm:prSet presAssocID="{8AB86E71-0C9D-494C-B2C9-E0BF2CE9AC76}" presName="sibTrans" presStyleLbl="sibTrans2D1" presStyleIdx="0" presStyleCnt="0"/>
      <dgm:spPr/>
    </dgm:pt>
    <dgm:pt modelId="{6BE7F170-E85B-4BFC-B8DC-B397FE98DEC7}" type="pres">
      <dgm:prSet presAssocID="{F21D9089-12A9-423F-9A80-969819990E03}" presName="compNode" presStyleCnt="0"/>
      <dgm:spPr/>
    </dgm:pt>
    <dgm:pt modelId="{1DCB998F-1ADA-4A49-B4B8-D4F3C3694DDB}" type="pres">
      <dgm:prSet presAssocID="{F21D9089-12A9-423F-9A80-969819990E03}" presName="node" presStyleLbl="node1" presStyleIdx="1" presStyleCnt="4">
        <dgm:presLayoutVars>
          <dgm:bulletEnabled val="1"/>
        </dgm:presLayoutVars>
      </dgm:prSet>
      <dgm:spPr/>
    </dgm:pt>
    <dgm:pt modelId="{F03D765C-D4D5-44F0-8487-0B740E39FB16}" type="pres">
      <dgm:prSet presAssocID="{F21D9089-12A9-423F-9A80-969819990E03}" presName="invisiNode" presStyleLbl="node1" presStyleIdx="1" presStyleCnt="4"/>
      <dgm:spPr/>
    </dgm:pt>
    <dgm:pt modelId="{6F3E95E0-1845-43D4-8CFF-EA2D2FB13284}" type="pres">
      <dgm:prSet presAssocID="{F21D9089-12A9-423F-9A80-969819990E03}"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B7C576AB-9926-412E-8D59-3BBB780A0C39}" type="pres">
      <dgm:prSet presAssocID="{8BEEF090-8293-41DB-AFE4-5F0298565503}" presName="sibTrans" presStyleLbl="sibTrans2D1" presStyleIdx="0" presStyleCnt="0"/>
      <dgm:spPr/>
    </dgm:pt>
    <dgm:pt modelId="{90D6600D-D283-4BA9-8341-679E232A829D}" type="pres">
      <dgm:prSet presAssocID="{1C6FBE0D-1D2F-4E5B-9752-E96D9C6EA049}" presName="compNode" presStyleCnt="0"/>
      <dgm:spPr/>
    </dgm:pt>
    <dgm:pt modelId="{3468C976-0D87-46E9-B061-CDF061339EAF}" type="pres">
      <dgm:prSet presAssocID="{1C6FBE0D-1D2F-4E5B-9752-E96D9C6EA049}" presName="node" presStyleLbl="node1" presStyleIdx="2" presStyleCnt="4">
        <dgm:presLayoutVars>
          <dgm:bulletEnabled val="1"/>
        </dgm:presLayoutVars>
      </dgm:prSet>
      <dgm:spPr/>
    </dgm:pt>
    <dgm:pt modelId="{FC405AF9-D05B-40B0-BD94-2676909E6BB5}" type="pres">
      <dgm:prSet presAssocID="{1C6FBE0D-1D2F-4E5B-9752-E96D9C6EA049}" presName="invisiNode" presStyleLbl="node1" presStyleIdx="2" presStyleCnt="4"/>
      <dgm:spPr/>
    </dgm:pt>
    <dgm:pt modelId="{FAC18E02-5AD6-4940-89AD-DE93D3328FD5}" type="pres">
      <dgm:prSet presAssocID="{1C6FBE0D-1D2F-4E5B-9752-E96D9C6EA049}"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A90ECA65-3BE5-43BC-9391-32ABB6AD21BF}" type="pres">
      <dgm:prSet presAssocID="{7EDFC563-6548-493C-B328-8113EC58A175}" presName="sibTrans" presStyleLbl="sibTrans2D1" presStyleIdx="0" presStyleCnt="0"/>
      <dgm:spPr/>
    </dgm:pt>
    <dgm:pt modelId="{C575A657-FF7C-455A-87A0-868A97ECEF36}" type="pres">
      <dgm:prSet presAssocID="{31362BC5-9647-4B5A-A36F-EF504A2251DE}" presName="compNode" presStyleCnt="0"/>
      <dgm:spPr/>
    </dgm:pt>
    <dgm:pt modelId="{E7A6CCFE-0004-4511-848B-0FFD00878CCF}" type="pres">
      <dgm:prSet presAssocID="{31362BC5-9647-4B5A-A36F-EF504A2251DE}" presName="node" presStyleLbl="node1" presStyleIdx="3" presStyleCnt="4">
        <dgm:presLayoutVars>
          <dgm:bulletEnabled val="1"/>
        </dgm:presLayoutVars>
      </dgm:prSet>
      <dgm:spPr/>
    </dgm:pt>
    <dgm:pt modelId="{52DDD8F9-0848-42E3-8357-2F737F27645C}" type="pres">
      <dgm:prSet presAssocID="{31362BC5-9647-4B5A-A36F-EF504A2251DE}" presName="invisiNode" presStyleLbl="node1" presStyleIdx="3" presStyleCnt="4"/>
      <dgm:spPr/>
    </dgm:pt>
    <dgm:pt modelId="{826946C7-85A4-4E0E-A9AC-3A53483B16DC}" type="pres">
      <dgm:prSet presAssocID="{31362BC5-9647-4B5A-A36F-EF504A2251DE}" presName="imagNode" presStyleLbl="fgImgPlace1" presStyleIdx="3" presStyleCnt="4"/>
      <dgm:spPr>
        <a:blipFill>
          <a:blip xmlns:r="http://schemas.openxmlformats.org/officeDocument/2006/relationships" r:embed="rId4"/>
          <a:srcRect/>
          <a:stretch>
            <a:fillRect l="-7000" r="-7000"/>
          </a:stretch>
        </a:blipFill>
      </dgm:spPr>
    </dgm:pt>
  </dgm:ptLst>
  <dgm:cxnLst>
    <dgm:cxn modelId="{1749711E-00DA-4DEC-9AFB-48BA989B4C8D}" type="presOf" srcId="{F89A155F-BDC8-41A3-91C9-4B34265D779B}" destId="{DB95D2A6-7072-4536-8ED9-28AC2EFE2B0B}" srcOrd="0" destOrd="0" presId="urn:microsoft.com/office/officeart/2005/8/layout/pList2"/>
    <dgm:cxn modelId="{B8EF5225-0886-48A8-A8AD-4BCC51B5751E}" srcId="{F89A155F-BDC8-41A3-91C9-4B34265D779B}" destId="{1C6FBE0D-1D2F-4E5B-9752-E96D9C6EA049}" srcOrd="2" destOrd="0" parTransId="{EA991655-A60A-4129-AFCE-66BC15DF90DF}" sibTransId="{7EDFC563-6548-493C-B328-8113EC58A175}"/>
    <dgm:cxn modelId="{4CE57C44-6BA9-45E4-950B-A60C649CA74F}" srcId="{AD42F518-2FA3-4485-AA07-98D648700402}" destId="{BDB8874F-4A52-450E-8527-8DE5A185C828}" srcOrd="0" destOrd="0" parTransId="{1B6BCE76-4FBC-4795-B87D-543D06DA5C9A}" sibTransId="{1967033D-FEE4-46DE-A9AF-86656DC4BBB6}"/>
    <dgm:cxn modelId="{3AE6034A-717A-407F-93F6-4F4129049AB8}" type="presOf" srcId="{1C6FBE0D-1D2F-4E5B-9752-E96D9C6EA049}" destId="{3468C976-0D87-46E9-B061-CDF061339EAF}" srcOrd="0" destOrd="0" presId="urn:microsoft.com/office/officeart/2005/8/layout/pList2"/>
    <dgm:cxn modelId="{F882524C-9720-4749-9278-ED3C7577FEE1}" srcId="{F89A155F-BDC8-41A3-91C9-4B34265D779B}" destId="{F21D9089-12A9-423F-9A80-969819990E03}" srcOrd="1" destOrd="0" parTransId="{513745EE-F019-46E7-A3D6-37C4F266218F}" sibTransId="{8BEEF090-8293-41DB-AFE4-5F0298565503}"/>
    <dgm:cxn modelId="{66830A5A-2637-40ED-AB3F-B102959449AE}" type="presOf" srcId="{7EDFC563-6548-493C-B328-8113EC58A175}" destId="{A90ECA65-3BE5-43BC-9391-32ABB6AD21BF}" srcOrd="0" destOrd="0" presId="urn:microsoft.com/office/officeart/2005/8/layout/pList2"/>
    <dgm:cxn modelId="{3195ED8E-DB51-4818-B4A6-C15F9159777E}" srcId="{F89A155F-BDC8-41A3-91C9-4B34265D779B}" destId="{AD42F518-2FA3-4485-AA07-98D648700402}" srcOrd="0" destOrd="0" parTransId="{53D6EFB5-4AC3-44FF-AB09-572C3F02410A}" sibTransId="{8AB86E71-0C9D-494C-B2C9-E0BF2CE9AC76}"/>
    <dgm:cxn modelId="{F379C88F-3C78-42F8-B079-E2F0E36978ED}" srcId="{F89A155F-BDC8-41A3-91C9-4B34265D779B}" destId="{31362BC5-9647-4B5A-A36F-EF504A2251DE}" srcOrd="3" destOrd="0" parTransId="{0A06EEA9-52A5-4BF2-A367-C6521AD7D248}" sibTransId="{63CE86CF-DA96-4F12-8148-DE539D307A69}"/>
    <dgm:cxn modelId="{AD3C2B94-0EA9-420A-B275-69FE10D7F86D}" type="presOf" srcId="{8AB86E71-0C9D-494C-B2C9-E0BF2CE9AC76}" destId="{B62F5284-12A4-4742-8E01-9AB89FC8706A}" srcOrd="0" destOrd="0" presId="urn:microsoft.com/office/officeart/2005/8/layout/pList2"/>
    <dgm:cxn modelId="{20D78098-B02A-41BD-8FA3-0E253F96D4A9}" type="presOf" srcId="{BDB8874F-4A52-450E-8527-8DE5A185C828}" destId="{56E115BF-1DFA-45F8-BA96-0E3F8F56979E}" srcOrd="0" destOrd="1" presId="urn:microsoft.com/office/officeart/2005/8/layout/pList2"/>
    <dgm:cxn modelId="{009A81B3-9304-4C85-8EF3-E84FB2998E68}" srcId="{AD42F518-2FA3-4485-AA07-98D648700402}" destId="{B96DEBE2-CB52-4385-9796-3C82EF2708EB}" srcOrd="1" destOrd="0" parTransId="{99A31773-CEAE-412B-A77A-B77F0F4C6D69}" sibTransId="{445DD885-5327-43E0-A7D7-002E0B275E69}"/>
    <dgm:cxn modelId="{11D607BB-A98A-4DDB-AA05-51819CB58809}" type="presOf" srcId="{F21D9089-12A9-423F-9A80-969819990E03}" destId="{1DCB998F-1ADA-4A49-B4B8-D4F3C3694DDB}" srcOrd="0" destOrd="0" presId="urn:microsoft.com/office/officeart/2005/8/layout/pList2"/>
    <dgm:cxn modelId="{F07432C4-A620-4B30-AC67-8D6458E75C2E}" type="presOf" srcId="{AD42F518-2FA3-4485-AA07-98D648700402}" destId="{56E115BF-1DFA-45F8-BA96-0E3F8F56979E}" srcOrd="0" destOrd="0" presId="urn:microsoft.com/office/officeart/2005/8/layout/pList2"/>
    <dgm:cxn modelId="{372DA7D6-6799-4C33-8E3C-64EF52B029A1}" type="presOf" srcId="{31362BC5-9647-4B5A-A36F-EF504A2251DE}" destId="{E7A6CCFE-0004-4511-848B-0FFD00878CCF}" srcOrd="0" destOrd="0" presId="urn:microsoft.com/office/officeart/2005/8/layout/pList2"/>
    <dgm:cxn modelId="{DCA2E9DB-4923-4C72-8C89-6A7736430ACF}" type="presOf" srcId="{B96DEBE2-CB52-4385-9796-3C82EF2708EB}" destId="{56E115BF-1DFA-45F8-BA96-0E3F8F56979E}" srcOrd="0" destOrd="2" presId="urn:microsoft.com/office/officeart/2005/8/layout/pList2"/>
    <dgm:cxn modelId="{5C436CE6-3B64-432F-A08A-B616016B943B}" type="presOf" srcId="{8BEEF090-8293-41DB-AFE4-5F0298565503}" destId="{B7C576AB-9926-412E-8D59-3BBB780A0C39}" srcOrd="0" destOrd="0" presId="urn:microsoft.com/office/officeart/2005/8/layout/pList2"/>
    <dgm:cxn modelId="{9BF6CAE4-D596-4919-9461-B02275A0C627}" type="presParOf" srcId="{DB95D2A6-7072-4536-8ED9-28AC2EFE2B0B}" destId="{E6F4F2C7-28E6-4C96-BFC3-BD6907A97E57}" srcOrd="0" destOrd="0" presId="urn:microsoft.com/office/officeart/2005/8/layout/pList2"/>
    <dgm:cxn modelId="{4FDBBD34-19D1-4673-982B-EBA13DAEC86E}" type="presParOf" srcId="{DB95D2A6-7072-4536-8ED9-28AC2EFE2B0B}" destId="{94EE9138-C66A-4800-865E-08778268698A}" srcOrd="1" destOrd="0" presId="urn:microsoft.com/office/officeart/2005/8/layout/pList2"/>
    <dgm:cxn modelId="{FB35A99E-7FD0-4329-B6AF-C39B8D5E3ED4}" type="presParOf" srcId="{94EE9138-C66A-4800-865E-08778268698A}" destId="{9C8A8F34-3C5E-4BCE-BBC4-7A06341757F0}" srcOrd="0" destOrd="0" presId="urn:microsoft.com/office/officeart/2005/8/layout/pList2"/>
    <dgm:cxn modelId="{7E82EAD1-9BBC-40D0-930C-E8D347572CFB}" type="presParOf" srcId="{9C8A8F34-3C5E-4BCE-BBC4-7A06341757F0}" destId="{56E115BF-1DFA-45F8-BA96-0E3F8F56979E}" srcOrd="0" destOrd="0" presId="urn:microsoft.com/office/officeart/2005/8/layout/pList2"/>
    <dgm:cxn modelId="{BE856207-CF16-4580-8D6B-903D5AB58AF0}" type="presParOf" srcId="{9C8A8F34-3C5E-4BCE-BBC4-7A06341757F0}" destId="{891500E3-B340-453B-AE9A-53A5E07E499D}" srcOrd="1" destOrd="0" presId="urn:microsoft.com/office/officeart/2005/8/layout/pList2"/>
    <dgm:cxn modelId="{18F20059-A9B4-4A32-800C-DD090F518FFE}" type="presParOf" srcId="{9C8A8F34-3C5E-4BCE-BBC4-7A06341757F0}" destId="{CBFF3DD1-C801-4AD6-BED5-08CF3C7D6F09}" srcOrd="2" destOrd="0" presId="urn:microsoft.com/office/officeart/2005/8/layout/pList2"/>
    <dgm:cxn modelId="{ADBCFF54-2845-4441-81AD-A9A3E8A1B7E2}" type="presParOf" srcId="{94EE9138-C66A-4800-865E-08778268698A}" destId="{B62F5284-12A4-4742-8E01-9AB89FC8706A}" srcOrd="1" destOrd="0" presId="urn:microsoft.com/office/officeart/2005/8/layout/pList2"/>
    <dgm:cxn modelId="{BB346E75-7A51-494A-A874-7066597A3D33}" type="presParOf" srcId="{94EE9138-C66A-4800-865E-08778268698A}" destId="{6BE7F170-E85B-4BFC-B8DC-B397FE98DEC7}" srcOrd="2" destOrd="0" presId="urn:microsoft.com/office/officeart/2005/8/layout/pList2"/>
    <dgm:cxn modelId="{ADABDB42-5F2A-45FC-97E3-1CBDB3D9A890}" type="presParOf" srcId="{6BE7F170-E85B-4BFC-B8DC-B397FE98DEC7}" destId="{1DCB998F-1ADA-4A49-B4B8-D4F3C3694DDB}" srcOrd="0" destOrd="0" presId="urn:microsoft.com/office/officeart/2005/8/layout/pList2"/>
    <dgm:cxn modelId="{45FECA63-BE78-4D2C-BCE8-5020C820814A}" type="presParOf" srcId="{6BE7F170-E85B-4BFC-B8DC-B397FE98DEC7}" destId="{F03D765C-D4D5-44F0-8487-0B740E39FB16}" srcOrd="1" destOrd="0" presId="urn:microsoft.com/office/officeart/2005/8/layout/pList2"/>
    <dgm:cxn modelId="{5736553C-9CE5-483D-A937-B54A7E8242C9}" type="presParOf" srcId="{6BE7F170-E85B-4BFC-B8DC-B397FE98DEC7}" destId="{6F3E95E0-1845-43D4-8CFF-EA2D2FB13284}" srcOrd="2" destOrd="0" presId="urn:microsoft.com/office/officeart/2005/8/layout/pList2"/>
    <dgm:cxn modelId="{DC0B48D0-3480-4490-BB06-B3FDEC9EF13E}" type="presParOf" srcId="{94EE9138-C66A-4800-865E-08778268698A}" destId="{B7C576AB-9926-412E-8D59-3BBB780A0C39}" srcOrd="3" destOrd="0" presId="urn:microsoft.com/office/officeart/2005/8/layout/pList2"/>
    <dgm:cxn modelId="{76AAEE18-B391-42CE-9D89-4A5B7A89382C}" type="presParOf" srcId="{94EE9138-C66A-4800-865E-08778268698A}" destId="{90D6600D-D283-4BA9-8341-679E232A829D}" srcOrd="4" destOrd="0" presId="urn:microsoft.com/office/officeart/2005/8/layout/pList2"/>
    <dgm:cxn modelId="{124BE89B-1F29-4050-94E2-0043D9AE7C39}" type="presParOf" srcId="{90D6600D-D283-4BA9-8341-679E232A829D}" destId="{3468C976-0D87-46E9-B061-CDF061339EAF}" srcOrd="0" destOrd="0" presId="urn:microsoft.com/office/officeart/2005/8/layout/pList2"/>
    <dgm:cxn modelId="{378B7C3F-D6AC-487E-8595-F31472573395}" type="presParOf" srcId="{90D6600D-D283-4BA9-8341-679E232A829D}" destId="{FC405AF9-D05B-40B0-BD94-2676909E6BB5}" srcOrd="1" destOrd="0" presId="urn:microsoft.com/office/officeart/2005/8/layout/pList2"/>
    <dgm:cxn modelId="{5DBE7C3D-BB96-4CC1-9831-1A82AB450AC3}" type="presParOf" srcId="{90D6600D-D283-4BA9-8341-679E232A829D}" destId="{FAC18E02-5AD6-4940-89AD-DE93D3328FD5}" srcOrd="2" destOrd="0" presId="urn:microsoft.com/office/officeart/2005/8/layout/pList2"/>
    <dgm:cxn modelId="{48E6CB0F-9BFC-475F-B9BA-18A69AA70F00}" type="presParOf" srcId="{94EE9138-C66A-4800-865E-08778268698A}" destId="{A90ECA65-3BE5-43BC-9391-32ABB6AD21BF}" srcOrd="5" destOrd="0" presId="urn:microsoft.com/office/officeart/2005/8/layout/pList2"/>
    <dgm:cxn modelId="{1F188D80-88D4-4A04-9CC8-E02B3C2B2ECA}" type="presParOf" srcId="{94EE9138-C66A-4800-865E-08778268698A}" destId="{C575A657-FF7C-455A-87A0-868A97ECEF36}" srcOrd="6" destOrd="0" presId="urn:microsoft.com/office/officeart/2005/8/layout/pList2"/>
    <dgm:cxn modelId="{E1E11CF1-D1F7-4A28-AE94-769FDE11D852}" type="presParOf" srcId="{C575A657-FF7C-455A-87A0-868A97ECEF36}" destId="{E7A6CCFE-0004-4511-848B-0FFD00878CCF}" srcOrd="0" destOrd="0" presId="urn:microsoft.com/office/officeart/2005/8/layout/pList2"/>
    <dgm:cxn modelId="{476A51E6-1E6E-481D-B9BD-E94A909F072F}" type="presParOf" srcId="{C575A657-FF7C-455A-87A0-868A97ECEF36}" destId="{52DDD8F9-0848-42E3-8357-2F737F27645C}" srcOrd="1" destOrd="0" presId="urn:microsoft.com/office/officeart/2005/8/layout/pList2"/>
    <dgm:cxn modelId="{43332EE1-AD04-4DFB-8D9D-64B2946363ED}" type="presParOf" srcId="{C575A657-FF7C-455A-87A0-868A97ECEF36}" destId="{826946C7-85A4-4E0E-A9AC-3A53483B16D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4F2C7-28E6-4C96-BFC3-BD6907A97E57}">
      <dsp:nvSpPr>
        <dsp:cNvPr id="0" name=""/>
        <dsp:cNvSpPr/>
      </dsp:nvSpPr>
      <dsp:spPr>
        <a:xfrm>
          <a:off x="0" y="1036166"/>
          <a:ext cx="11010268" cy="732931"/>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F3DD1-C801-4AD6-BED5-08CF3C7D6F09}">
      <dsp:nvSpPr>
        <dsp:cNvPr id="0" name=""/>
        <dsp:cNvSpPr/>
      </dsp:nvSpPr>
      <dsp:spPr>
        <a:xfrm>
          <a:off x="333340" y="374035"/>
          <a:ext cx="2405485" cy="2057193"/>
        </a:xfrm>
        <a:prstGeom prst="roundRect">
          <a:avLst>
            <a:gd name="adj" fmla="val 10000"/>
          </a:avLst>
        </a:prstGeom>
        <a:blipFill>
          <a:blip xmlns:r="http://schemas.openxmlformats.org/officeDocument/2006/relationships" r:embed="rId1"/>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E115BF-1DFA-45F8-BA96-0E3F8F56979E}">
      <dsp:nvSpPr>
        <dsp:cNvPr id="0" name=""/>
        <dsp:cNvSpPr/>
      </dsp:nvSpPr>
      <dsp:spPr>
        <a:xfrm rot="10800000">
          <a:off x="333340" y="2805263"/>
          <a:ext cx="2405485" cy="3428656"/>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Research Methodology</a:t>
          </a:r>
        </a:p>
        <a:p>
          <a:pPr marL="0" lvl="0" indent="0" algn="ctr" defTabSz="933450">
            <a:lnSpc>
              <a:spcPct val="90000"/>
            </a:lnSpc>
            <a:spcBef>
              <a:spcPct val="0"/>
            </a:spcBef>
            <a:spcAft>
              <a:spcPct val="35000"/>
            </a:spcAft>
            <a:buNone/>
          </a:pPr>
          <a:endParaRPr lang="en-US" sz="2100" kern="1200" dirty="0">
            <a:solidFill>
              <a:schemeClr val="tx1"/>
            </a:solidFill>
          </a:endParaRPr>
        </a:p>
        <a:p>
          <a:pPr marL="0" lvl="0" indent="0" algn="ctr" defTabSz="933450">
            <a:lnSpc>
              <a:spcPct val="90000"/>
            </a:lnSpc>
            <a:spcBef>
              <a:spcPct val="0"/>
            </a:spcBef>
            <a:spcAft>
              <a:spcPct val="35000"/>
            </a:spcAft>
            <a:buNone/>
          </a:pPr>
          <a:r>
            <a:rPr lang="en-ID" sz="2100" kern="1200" dirty="0">
              <a:solidFill>
                <a:schemeClr val="tx1"/>
              </a:solidFill>
            </a:rPr>
            <a:t>Experiment Quantitative</a:t>
          </a:r>
        </a:p>
        <a:p>
          <a:pPr marL="171450" lvl="1" indent="-171450" algn="l" defTabSz="711200">
            <a:lnSpc>
              <a:spcPct val="90000"/>
            </a:lnSpc>
            <a:spcBef>
              <a:spcPct val="0"/>
            </a:spcBef>
            <a:spcAft>
              <a:spcPct val="15000"/>
            </a:spcAft>
            <a:buChar char="•"/>
          </a:pPr>
          <a:endParaRPr lang="en-ID" sz="1600" kern="1200"/>
        </a:p>
        <a:p>
          <a:pPr marL="171450" lvl="1" indent="-171450" algn="l" defTabSz="711200">
            <a:lnSpc>
              <a:spcPct val="90000"/>
            </a:lnSpc>
            <a:spcBef>
              <a:spcPct val="0"/>
            </a:spcBef>
            <a:spcAft>
              <a:spcPct val="15000"/>
            </a:spcAft>
            <a:buChar char="•"/>
          </a:pPr>
          <a:endParaRPr lang="en-ID" sz="1600" kern="1200"/>
        </a:p>
      </dsp:txBody>
      <dsp:txXfrm rot="10800000">
        <a:off x="407317" y="2805263"/>
        <a:ext cx="2257531" cy="3354679"/>
      </dsp:txXfrm>
    </dsp:sp>
    <dsp:sp modelId="{6F3E95E0-1845-43D4-8CFF-EA2D2FB13284}">
      <dsp:nvSpPr>
        <dsp:cNvPr id="0" name=""/>
        <dsp:cNvSpPr/>
      </dsp:nvSpPr>
      <dsp:spPr>
        <a:xfrm>
          <a:off x="2979374" y="374035"/>
          <a:ext cx="2405485" cy="205719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B998F-1ADA-4A49-B4B8-D4F3C3694DDB}">
      <dsp:nvSpPr>
        <dsp:cNvPr id="0" name=""/>
        <dsp:cNvSpPr/>
      </dsp:nvSpPr>
      <dsp:spPr>
        <a:xfrm rot="10800000">
          <a:off x="2979374" y="2805263"/>
          <a:ext cx="2405485" cy="3428656"/>
        </a:xfrm>
        <a:prstGeom prst="round2SameRect">
          <a:avLst>
            <a:gd name="adj1" fmla="val 10500"/>
            <a:gd name="adj2" fmla="val 0"/>
          </a:avLst>
        </a:prstGeom>
        <a:solidFill>
          <a:schemeClr val="accent4">
            <a:hueOff val="-828411"/>
            <a:satOff val="0"/>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Instrument</a:t>
          </a:r>
        </a:p>
        <a:p>
          <a:pPr marL="0" lvl="0" indent="0" algn="ctr" defTabSz="933450">
            <a:lnSpc>
              <a:spcPct val="90000"/>
            </a:lnSpc>
            <a:spcBef>
              <a:spcPct val="0"/>
            </a:spcBef>
            <a:spcAft>
              <a:spcPct val="35000"/>
            </a:spcAft>
            <a:buNone/>
          </a:pPr>
          <a:endParaRPr lang="en-US" sz="2100" b="1" kern="1200" dirty="0">
            <a:solidFill>
              <a:schemeClr val="tx1"/>
            </a:solidFill>
          </a:endParaRPr>
        </a:p>
        <a:p>
          <a:pPr marL="0" lvl="0" indent="0" algn="ctr" defTabSz="933450">
            <a:lnSpc>
              <a:spcPct val="90000"/>
            </a:lnSpc>
            <a:spcBef>
              <a:spcPct val="0"/>
            </a:spcBef>
            <a:spcAft>
              <a:spcPct val="35000"/>
            </a:spcAft>
            <a:buNone/>
          </a:pPr>
          <a:endParaRPr lang="en-US" sz="2100" b="1" kern="1200" dirty="0">
            <a:solidFill>
              <a:schemeClr val="tx1"/>
            </a:solidFill>
          </a:endParaRPr>
        </a:p>
        <a:p>
          <a:pPr marL="0" lvl="0" indent="0" algn="ctr" defTabSz="933450">
            <a:lnSpc>
              <a:spcPct val="90000"/>
            </a:lnSpc>
            <a:spcBef>
              <a:spcPct val="0"/>
            </a:spcBef>
            <a:spcAft>
              <a:spcPct val="35000"/>
            </a:spcAft>
            <a:buNone/>
          </a:pPr>
          <a:r>
            <a:rPr lang="en-ID" sz="2100" b="0" kern="1200" dirty="0">
              <a:solidFill>
                <a:schemeClr val="tx1"/>
              </a:solidFill>
            </a:rPr>
            <a:t>Polar H-10</a:t>
          </a:r>
        </a:p>
      </dsp:txBody>
      <dsp:txXfrm rot="10800000">
        <a:off x="3053351" y="2805263"/>
        <a:ext cx="2257531" cy="3354679"/>
      </dsp:txXfrm>
    </dsp:sp>
    <dsp:sp modelId="{FAC18E02-5AD6-4940-89AD-DE93D3328FD5}">
      <dsp:nvSpPr>
        <dsp:cNvPr id="0" name=""/>
        <dsp:cNvSpPr/>
      </dsp:nvSpPr>
      <dsp:spPr>
        <a:xfrm>
          <a:off x="5625408" y="374035"/>
          <a:ext cx="2405485" cy="20571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8C976-0D87-46E9-B061-CDF061339EAF}">
      <dsp:nvSpPr>
        <dsp:cNvPr id="0" name=""/>
        <dsp:cNvSpPr/>
      </dsp:nvSpPr>
      <dsp:spPr>
        <a:xfrm rot="10800000">
          <a:off x="5625408" y="2805263"/>
          <a:ext cx="2405485" cy="3428656"/>
        </a:xfrm>
        <a:prstGeom prst="round2SameRect">
          <a:avLst>
            <a:gd name="adj1" fmla="val 10500"/>
            <a:gd name="adj2" fmla="val 0"/>
          </a:avLst>
        </a:prstGeom>
        <a:solidFill>
          <a:schemeClr val="accent4">
            <a:hueOff val="-1656823"/>
            <a:satOff val="0"/>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Sampling Technique</a:t>
          </a:r>
        </a:p>
        <a:p>
          <a:pPr marL="0" lvl="0" indent="0" algn="ctr" defTabSz="933450">
            <a:lnSpc>
              <a:spcPct val="90000"/>
            </a:lnSpc>
            <a:spcBef>
              <a:spcPct val="0"/>
            </a:spcBef>
            <a:spcAft>
              <a:spcPct val="35000"/>
            </a:spcAft>
            <a:buNone/>
          </a:pPr>
          <a:endParaRPr lang="en-US" sz="2100" b="1" kern="1200" dirty="0">
            <a:solidFill>
              <a:schemeClr val="tx1"/>
            </a:solidFill>
          </a:endParaRPr>
        </a:p>
        <a:p>
          <a:pPr marL="0" lvl="0" indent="0" algn="ctr" defTabSz="933450">
            <a:lnSpc>
              <a:spcPct val="90000"/>
            </a:lnSpc>
            <a:spcBef>
              <a:spcPct val="0"/>
            </a:spcBef>
            <a:spcAft>
              <a:spcPct val="35000"/>
            </a:spcAft>
            <a:buNone/>
          </a:pPr>
          <a:r>
            <a:rPr lang="en-US" sz="2100" b="0" kern="1200" dirty="0">
              <a:solidFill>
                <a:schemeClr val="tx1"/>
              </a:solidFill>
            </a:rPr>
            <a:t>Two Group Pretest Posttest Design</a:t>
          </a:r>
        </a:p>
      </dsp:txBody>
      <dsp:txXfrm rot="10800000">
        <a:off x="5699385" y="2805263"/>
        <a:ext cx="2257531" cy="3354679"/>
      </dsp:txXfrm>
    </dsp:sp>
    <dsp:sp modelId="{826946C7-85A4-4E0E-A9AC-3A53483B16DC}">
      <dsp:nvSpPr>
        <dsp:cNvPr id="0" name=""/>
        <dsp:cNvSpPr/>
      </dsp:nvSpPr>
      <dsp:spPr>
        <a:xfrm>
          <a:off x="8271442" y="374035"/>
          <a:ext cx="2405485" cy="2057193"/>
        </a:xfrm>
        <a:prstGeom prst="roundRect">
          <a:avLst>
            <a:gd name="adj" fmla="val 10000"/>
          </a:avLst>
        </a:prstGeom>
        <a:blipFill>
          <a:blip xmlns:r="http://schemas.openxmlformats.org/officeDocument/2006/relationships" r:embed="rId4"/>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6CCFE-0004-4511-848B-0FFD00878CCF}">
      <dsp:nvSpPr>
        <dsp:cNvPr id="0" name=""/>
        <dsp:cNvSpPr/>
      </dsp:nvSpPr>
      <dsp:spPr>
        <a:xfrm rot="10800000">
          <a:off x="8271442" y="2805263"/>
          <a:ext cx="2405485" cy="3428656"/>
        </a:xfrm>
        <a:prstGeom prst="round2SameRect">
          <a:avLst>
            <a:gd name="adj1" fmla="val 10500"/>
            <a:gd name="adj2" fmla="val 0"/>
          </a:avLst>
        </a:prstGeom>
        <a:solidFill>
          <a:schemeClr val="accent4">
            <a:hueOff val="-2485234"/>
            <a:satOff val="0"/>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Subject</a:t>
          </a:r>
        </a:p>
        <a:p>
          <a:pPr marL="0" lvl="0" indent="0" algn="ctr" defTabSz="933450">
            <a:lnSpc>
              <a:spcPct val="90000"/>
            </a:lnSpc>
            <a:spcBef>
              <a:spcPct val="0"/>
            </a:spcBef>
            <a:spcAft>
              <a:spcPct val="35000"/>
            </a:spcAft>
            <a:buNone/>
          </a:pPr>
          <a:endParaRPr lang="en-US" sz="2100" b="1" kern="1200" dirty="0">
            <a:solidFill>
              <a:schemeClr val="tx1"/>
            </a:solidFill>
          </a:endParaRPr>
        </a:p>
        <a:p>
          <a:pPr marL="0" lvl="0" indent="0" algn="just" defTabSz="933450">
            <a:lnSpc>
              <a:spcPct val="90000"/>
            </a:lnSpc>
            <a:spcBef>
              <a:spcPct val="0"/>
            </a:spcBef>
            <a:spcAft>
              <a:spcPct val="35000"/>
            </a:spcAft>
            <a:buNone/>
          </a:pPr>
          <a:r>
            <a:rPr lang="en-US" sz="2100" b="0" kern="1200" dirty="0">
              <a:solidFill>
                <a:schemeClr val="tx1"/>
              </a:solidFill>
            </a:rPr>
            <a:t>PS Bina </a:t>
          </a:r>
          <a:r>
            <a:rPr lang="en-US" sz="2100" b="0" kern="1200" dirty="0" err="1">
              <a:solidFill>
                <a:schemeClr val="tx1"/>
              </a:solidFill>
            </a:rPr>
            <a:t>Pakuan</a:t>
          </a:r>
          <a:r>
            <a:rPr lang="en-US" sz="2100" b="0" kern="1200" dirty="0">
              <a:solidFill>
                <a:schemeClr val="tx1"/>
              </a:solidFill>
            </a:rPr>
            <a:t> Bandung Athletes (aged 16 - 17) were 20, and the Total Sampling Sample was 20 Samples</a:t>
          </a:r>
          <a:endParaRPr lang="en-ID" sz="2100" b="0" kern="1200" dirty="0">
            <a:solidFill>
              <a:schemeClr val="tx1"/>
            </a:solidFill>
          </a:endParaRPr>
        </a:p>
      </dsp:txBody>
      <dsp:txXfrm rot="10800000">
        <a:off x="8345419" y="2805263"/>
        <a:ext cx="2257531" cy="335467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858519" y="8433680"/>
            <a:ext cx="15623824" cy="452963"/>
          </a:xfrm>
          <a:prstGeom prst="rect">
            <a:avLst/>
          </a:prstGeom>
        </p:spPr>
        <p:txBody>
          <a:bodyPr lIns="32511" tIns="32511" rIns="32511" bIns="32511"/>
          <a:lstStyle>
            <a:lvl1pPr marL="0" indent="0" defTabSz="587022">
              <a:lnSpc>
                <a:spcPct val="100000"/>
              </a:lnSpc>
              <a:spcBef>
                <a:spcPts val="0"/>
              </a:spcBef>
              <a:buSzTx/>
              <a:buNone/>
              <a:defRPr sz="2400" b="1"/>
            </a:lvl1pPr>
          </a:lstStyle>
          <a:p>
            <a:r>
              <a:t>Author and Date</a:t>
            </a:r>
          </a:p>
        </p:txBody>
      </p:sp>
      <p:sp>
        <p:nvSpPr>
          <p:cNvPr id="12" name="Presentation Title"/>
          <p:cNvSpPr txBox="1">
            <a:spLocks noGrp="1"/>
          </p:cNvSpPr>
          <p:nvPr>
            <p:ph type="title" hasCustomPrompt="1"/>
          </p:nvPr>
        </p:nvSpPr>
        <p:spPr>
          <a:xfrm>
            <a:off x="862186" y="1831104"/>
            <a:ext cx="15623826" cy="3305388"/>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858521" y="5136491"/>
            <a:ext cx="15623824" cy="1354667"/>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1732251" y="7591433"/>
            <a:ext cx="14364482" cy="452963"/>
          </a:xfrm>
          <a:prstGeom prst="rect">
            <a:avLst/>
          </a:prstGeom>
        </p:spPr>
        <p:txBody>
          <a:bodyPr lIns="32511" tIns="32511" rIns="32511" bIns="32511"/>
          <a:lstStyle>
            <a:lvl1pPr marL="0" indent="0" defTabSz="587022">
              <a:lnSpc>
                <a:spcPct val="100000"/>
              </a:lnSpc>
              <a:spcBef>
                <a:spcPts val="0"/>
              </a:spcBef>
              <a:buSzTx/>
              <a:buNone/>
              <a:defRPr sz="2400" b="1"/>
            </a:lvl1pPr>
          </a:lstStyle>
          <a:p>
            <a:r>
              <a:t>Attribution</a:t>
            </a:r>
          </a:p>
        </p:txBody>
      </p:sp>
      <p:sp>
        <p:nvSpPr>
          <p:cNvPr id="136" name="Body Level One…"/>
          <p:cNvSpPr txBox="1">
            <a:spLocks noGrp="1"/>
          </p:cNvSpPr>
          <p:nvPr>
            <p:ph type="body" sz="half" idx="1" hasCustomPrompt="1"/>
          </p:nvPr>
        </p:nvSpPr>
        <p:spPr>
          <a:xfrm>
            <a:off x="1251467" y="3512789"/>
            <a:ext cx="14845265" cy="2728021"/>
          </a:xfrm>
          <a:prstGeom prst="rect">
            <a:avLst/>
          </a:prstGeom>
        </p:spPr>
        <p:txBody>
          <a:bodyPr/>
          <a:lstStyle>
            <a:lvl1pPr marL="454345" indent="-334151">
              <a:spcBef>
                <a:spcPts val="0"/>
              </a:spcBef>
              <a:buSzTx/>
              <a:buNone/>
              <a:defRPr sz="6000" spc="-119">
                <a:latin typeface="Helvetica Neue Medium"/>
                <a:ea typeface="Helvetica Neue Medium"/>
                <a:cs typeface="Helvetica Neue Medium"/>
                <a:sym typeface="Helvetica Neue Medium"/>
              </a:defRPr>
            </a:lvl1pPr>
            <a:lvl2pPr marL="454345" indent="123048">
              <a:spcBef>
                <a:spcPts val="0"/>
              </a:spcBef>
              <a:buSzTx/>
              <a:buNone/>
              <a:defRPr sz="6000" spc="-119">
                <a:latin typeface="Helvetica Neue Medium"/>
                <a:ea typeface="Helvetica Neue Medium"/>
                <a:cs typeface="Helvetica Neue Medium"/>
                <a:sym typeface="Helvetica Neue Medium"/>
              </a:defRPr>
            </a:lvl2pPr>
            <a:lvl3pPr marL="454345" indent="580248">
              <a:spcBef>
                <a:spcPts val="0"/>
              </a:spcBef>
              <a:buSzTx/>
              <a:buNone/>
              <a:defRPr sz="6000" spc="-119">
                <a:latin typeface="Helvetica Neue Medium"/>
                <a:ea typeface="Helvetica Neue Medium"/>
                <a:cs typeface="Helvetica Neue Medium"/>
                <a:sym typeface="Helvetica Neue Medium"/>
              </a:defRPr>
            </a:lvl3pPr>
            <a:lvl4pPr marL="454345" indent="1037448">
              <a:spcBef>
                <a:spcPts val="0"/>
              </a:spcBef>
              <a:buSzTx/>
              <a:buNone/>
              <a:defRPr sz="6000" spc="-119">
                <a:latin typeface="Helvetica Neue Medium"/>
                <a:ea typeface="Helvetica Neue Medium"/>
                <a:cs typeface="Helvetica Neue Medium"/>
                <a:sym typeface="Helvetica Neue Medium"/>
              </a:defRPr>
            </a:lvl4pPr>
            <a:lvl5pPr marL="454345" indent="1494648">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1211841" y="722488"/>
            <a:ext cx="5290027" cy="4230883"/>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9604304" y="2828995"/>
            <a:ext cx="7423574" cy="8640129"/>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95110" y="352213"/>
            <a:ext cx="11812695" cy="8859521"/>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944034" y="-3928534"/>
            <a:ext cx="19236269" cy="15389015"/>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862188" y="1687440"/>
            <a:ext cx="15623824"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862188" y="1687440"/>
            <a:ext cx="6953957"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61" name="Body Level One…"/>
          <p:cNvSpPr txBox="1">
            <a:spLocks noGrp="1"/>
          </p:cNvSpPr>
          <p:nvPr>
            <p:ph type="body" sz="half" idx="1" hasCustomPrompt="1"/>
          </p:nvPr>
        </p:nvSpPr>
        <p:spPr>
          <a:xfrm>
            <a:off x="862188" y="3021158"/>
            <a:ext cx="6953957" cy="5871382"/>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8674100" y="-289611"/>
            <a:ext cx="7763110" cy="10350814"/>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862188" y="767644"/>
            <a:ext cx="6953957" cy="1020516"/>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862188" y="1687440"/>
            <a:ext cx="6953957"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72" name="Body Level One…"/>
          <p:cNvSpPr txBox="1">
            <a:spLocks noGrp="1"/>
          </p:cNvSpPr>
          <p:nvPr>
            <p:ph type="body" sz="half" idx="1" hasCustomPrompt="1"/>
          </p:nvPr>
        </p:nvSpPr>
        <p:spPr>
          <a:xfrm>
            <a:off x="862188" y="3021158"/>
            <a:ext cx="6953957" cy="5871382"/>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862188" y="767644"/>
            <a:ext cx="6953957" cy="1020516"/>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862188" y="1687440"/>
            <a:ext cx="6953957"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82" name="Body Level One…"/>
          <p:cNvSpPr txBox="1">
            <a:spLocks noGrp="1"/>
          </p:cNvSpPr>
          <p:nvPr>
            <p:ph type="body" sz="half" idx="1" hasCustomPrompt="1"/>
          </p:nvPr>
        </p:nvSpPr>
        <p:spPr>
          <a:xfrm>
            <a:off x="862188" y="3021158"/>
            <a:ext cx="6953957" cy="5871382"/>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862188" y="767644"/>
            <a:ext cx="6953957" cy="1020516"/>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862188" y="767644"/>
            <a:ext cx="15623824" cy="102040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862188" y="1687440"/>
            <a:ext cx="15623824"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862188" y="767644"/>
            <a:ext cx="15623824" cy="1020516"/>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862188" y="1687440"/>
            <a:ext cx="15623824"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587022">
              <a:lnSpc>
                <a:spcPct val="100000"/>
              </a:lnSpc>
              <a:spcBef>
                <a:spcPts val="1200"/>
              </a:spcBef>
              <a:buSzTx/>
              <a:buNone/>
              <a:defRPr sz="3800" spc="-38"/>
            </a:lvl1pPr>
            <a:lvl2pPr marL="0" indent="457200" defTabSz="587022">
              <a:lnSpc>
                <a:spcPct val="100000"/>
              </a:lnSpc>
              <a:spcBef>
                <a:spcPts val="1200"/>
              </a:spcBef>
              <a:buSzTx/>
              <a:buNone/>
              <a:defRPr sz="3800" spc="-38"/>
            </a:lvl2pPr>
            <a:lvl3pPr marL="0" indent="914400" defTabSz="587022">
              <a:lnSpc>
                <a:spcPct val="100000"/>
              </a:lnSpc>
              <a:spcBef>
                <a:spcPts val="1200"/>
              </a:spcBef>
              <a:buSzTx/>
              <a:buNone/>
              <a:defRPr sz="3800" spc="-38"/>
            </a:lvl3pPr>
            <a:lvl4pPr marL="0" indent="1371600" defTabSz="587022">
              <a:lnSpc>
                <a:spcPct val="100000"/>
              </a:lnSpc>
              <a:spcBef>
                <a:spcPts val="1200"/>
              </a:spcBef>
              <a:buSzTx/>
              <a:buNone/>
              <a:defRPr sz="3800" spc="-38"/>
            </a:lvl4pPr>
            <a:lvl5pPr marL="0" indent="1828800" defTabSz="587022">
              <a:lnSpc>
                <a:spcPct val="100000"/>
              </a:lnSpc>
              <a:spcBef>
                <a:spcPts val="1200"/>
              </a:spcBef>
              <a:buSzTx/>
              <a:buNone/>
              <a:defRPr sz="3800" spc="-38"/>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862188" y="3499266"/>
            <a:ext cx="15623824" cy="275506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862188" y="765104"/>
            <a:ext cx="15623824" cy="5149571"/>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862188" y="5875328"/>
            <a:ext cx="15623824" cy="664733"/>
          </a:xfrm>
          <a:prstGeom prst="rect">
            <a:avLst/>
          </a:prstGeom>
        </p:spPr>
        <p:txBody>
          <a:bodyPr lIns="32511" tIns="32511" rIns="32511" bIns="32511"/>
          <a:lstStyle>
            <a:lvl1pPr marL="0" indent="0" algn="ctr" defTabSz="587022">
              <a:lnSpc>
                <a:spcPct val="100000"/>
              </a:lnSpc>
              <a:spcBef>
                <a:spcPts val="0"/>
              </a:spcBef>
              <a:buSzTx/>
              <a:buNone/>
              <a:defRPr sz="38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862188" y="767644"/>
            <a:ext cx="15623824" cy="101913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rmAutofit/>
          </a:bodyPr>
          <a:lstStyle/>
          <a:p>
            <a:r>
              <a:t>Slide Title</a:t>
            </a:r>
          </a:p>
        </p:txBody>
      </p:sp>
      <p:sp>
        <p:nvSpPr>
          <p:cNvPr id="3" name="Body Level One…"/>
          <p:cNvSpPr txBox="1">
            <a:spLocks noGrp="1"/>
          </p:cNvSpPr>
          <p:nvPr>
            <p:ph type="body" idx="1" hasCustomPrompt="1"/>
          </p:nvPr>
        </p:nvSpPr>
        <p:spPr>
          <a:xfrm>
            <a:off x="862188" y="3021158"/>
            <a:ext cx="15623824" cy="587094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8542448" y="9322644"/>
            <a:ext cx="254418" cy="245783"/>
          </a:xfrm>
          <a:prstGeom prst="rect">
            <a:avLst/>
          </a:prstGeom>
          <a:ln w="3175">
            <a:miter lim="400000"/>
          </a:ln>
        </p:spPr>
        <p:txBody>
          <a:bodyPr wrap="none" lIns="36124" tIns="36124" rIns="36124" bIns="36124" anchor="b">
            <a:spAutoFit/>
          </a:bodyPr>
          <a:lstStyle>
            <a:lvl1pPr algn="ctr" defTabSz="415431">
              <a:lnSpc>
                <a:spcPct val="100000"/>
              </a:lnSpc>
              <a:spcBef>
                <a:spcPts val="0"/>
              </a:spcBef>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431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1pPr>
      <a:lvl2pPr marL="1041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2pPr>
      <a:lvl3pPr marL="1651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3pPr>
      <a:lvl4pPr marL="2260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4pPr>
      <a:lvl5pPr marL="28702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p:bodyStyle>
    <p:otherStyle>
      <a:lvl1pPr marL="0" marR="0" indent="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1pPr>
      <a:lvl2pPr marL="0" marR="0" indent="457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2pPr>
      <a:lvl3pPr marL="0" marR="0" indent="914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3pPr>
      <a:lvl4pPr marL="0" marR="0" indent="1371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4pPr>
      <a:lvl5pPr marL="0" marR="0" indent="18288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5pPr>
      <a:lvl6pPr marL="0" marR="0" indent="22860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6pPr>
      <a:lvl7pPr marL="0" marR="0" indent="2743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7pPr>
      <a:lvl8pPr marL="0" marR="0" indent="3200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8pPr>
      <a:lvl9pPr marL="0" marR="0" indent="3657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doi.org/10.5281/zenodo.4447185" TargetMode="External"/><Relationship Id="rId3" Type="http://schemas.openxmlformats.org/officeDocument/2006/relationships/hyperlink" Target="https://doi.org/10.3390/ijerph192417065" TargetMode="External"/><Relationship Id="rId7" Type="http://schemas.openxmlformats.org/officeDocument/2006/relationships/hyperlink" Target="https://doi.org/10.5114/biolsport.2018.78905"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hyperlink" Target="https://doi.org/10.7759/cureus.27348" TargetMode="External"/><Relationship Id="rId5" Type="http://schemas.openxmlformats.org/officeDocument/2006/relationships/hyperlink" Target="http://ejournal.upi.edu/index.php/JKO" TargetMode="External"/><Relationship Id="rId4" Type="http://schemas.openxmlformats.org/officeDocument/2006/relationships/hyperlink" Target="https://doi.org/10.1177/13594575211039090" TargetMode="External"/><Relationship Id="rId9" Type="http://schemas.openxmlformats.org/officeDocument/2006/relationships/hyperlink" Target="https://doi.org/10.1177/15347354187573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2" name="AFFILIATION"/>
          <p:cNvSpPr txBox="1">
            <a:spLocks noGrp="1"/>
          </p:cNvSpPr>
          <p:nvPr>
            <p:ph type="body" idx="21"/>
          </p:nvPr>
        </p:nvSpPr>
        <p:spPr>
          <a:xfrm>
            <a:off x="598775" y="8433680"/>
            <a:ext cx="15623824" cy="4529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Universitas Pendidikan Indonesia</a:t>
            </a:r>
            <a:endParaRPr dirty="0"/>
          </a:p>
        </p:txBody>
      </p:sp>
      <p:sp>
        <p:nvSpPr>
          <p:cNvPr id="173" name="YOUR TITLE…"/>
          <p:cNvSpPr txBox="1">
            <a:spLocks noGrp="1"/>
          </p:cNvSpPr>
          <p:nvPr>
            <p:ph type="ctrTitle"/>
          </p:nvPr>
        </p:nvSpPr>
        <p:spPr>
          <a:xfrm>
            <a:off x="598775" y="866957"/>
            <a:ext cx="15623826" cy="4659199"/>
          </a:xfrm>
          <a:prstGeom prst="rect">
            <a:avLst/>
          </a:prstGeom>
        </p:spPr>
        <p:txBody>
          <a:bodyPr>
            <a:normAutofit/>
          </a:bodyPr>
          <a:lstStyle/>
          <a:p>
            <a:pPr algn="ctr">
              <a:lnSpc>
                <a:spcPct val="100000"/>
              </a:lnSpc>
            </a:pPr>
            <a:r>
              <a:rPr lang="en-US" sz="4800" dirty="0"/>
              <a:t>THE EFFECT OF PROGRESSIVE MUSCLE RELAXATION</a:t>
            </a:r>
            <a:br>
              <a:rPr lang="en-US" sz="4800" dirty="0"/>
            </a:br>
            <a:r>
              <a:rPr lang="en-US" sz="4800" dirty="0"/>
              <a:t> USING CLASSIC MUSIC </a:t>
            </a:r>
            <a:br>
              <a:rPr lang="en-US" sz="4800" dirty="0"/>
            </a:br>
            <a:r>
              <a:rPr lang="en-US" sz="4800" dirty="0"/>
              <a:t>ON FOOTBALL PLAYERS RECOVERY</a:t>
            </a:r>
            <a:br>
              <a:rPr lang="en-ID" sz="8000" dirty="0"/>
            </a:br>
            <a:endParaRPr sz="8000" dirty="0"/>
          </a:p>
        </p:txBody>
      </p:sp>
      <p:sp>
        <p:nvSpPr>
          <p:cNvPr id="174" name="YOUR NAME"/>
          <p:cNvSpPr txBox="1">
            <a:spLocks noGrp="1"/>
          </p:cNvSpPr>
          <p:nvPr>
            <p:ph type="subTitle" sz="quarter" idx="1"/>
          </p:nvPr>
        </p:nvSpPr>
        <p:spPr>
          <a:xfrm>
            <a:off x="598775" y="5282159"/>
            <a:ext cx="15623824" cy="1354667"/>
          </a:xfrm>
          <a:prstGeom prst="rect">
            <a:avLst/>
          </a:prstGeom>
        </p:spPr>
        <p:txBody>
          <a:bodyPr/>
          <a:lstStyle>
            <a:lvl1pPr>
              <a:defRPr b="0"/>
            </a:lvl1pPr>
          </a:lstStyle>
          <a:p>
            <a:pPr algn="ctr"/>
            <a:r>
              <a:rPr lang="en-US" dirty="0"/>
              <a:t>Rijal Malik Darusalam</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598775" y="866958"/>
            <a:ext cx="15623826" cy="1617825"/>
          </a:xfrm>
          <a:prstGeom prst="rect">
            <a:avLst/>
          </a:prstGeom>
        </p:spPr>
        <p:txBody>
          <a:bodyPr>
            <a:normAutofit fontScale="90000"/>
          </a:bodyPr>
          <a:lstStyle/>
          <a:p>
            <a:pPr algn="ctr">
              <a:lnSpc>
                <a:spcPct val="100000"/>
              </a:lnSpc>
            </a:pPr>
            <a:br>
              <a:rPr lang="en-ID" sz="8000" dirty="0"/>
            </a:br>
            <a:endParaRPr sz="8000" dirty="0"/>
          </a:p>
        </p:txBody>
      </p:sp>
      <p:sp>
        <p:nvSpPr>
          <p:cNvPr id="174" name="YOUR NAME"/>
          <p:cNvSpPr txBox="1">
            <a:spLocks noGrp="1"/>
          </p:cNvSpPr>
          <p:nvPr>
            <p:ph type="subTitle" sz="quarter" idx="1"/>
          </p:nvPr>
        </p:nvSpPr>
        <p:spPr>
          <a:xfrm>
            <a:off x="598775" y="2063901"/>
            <a:ext cx="15623824" cy="6508621"/>
          </a:xfrm>
          <a:prstGeom prst="rect">
            <a:avLst/>
          </a:prstGeom>
        </p:spPr>
        <p:txBody>
          <a:bodyPr>
            <a:noAutofit/>
          </a:bodyPr>
          <a:lstStyle>
            <a:lvl1pPr>
              <a:defRPr b="0"/>
            </a:lvl1pPr>
          </a:lstStyle>
          <a:p>
            <a:pPr marL="571500" indent="-571500" algn="just">
              <a:lnSpc>
                <a:spcPct val="120000"/>
              </a:lnSpc>
              <a:buFont typeface="Arial" panose="020B0604020202020204" pitchFamily="34" charset="0"/>
              <a:buChar char="•"/>
            </a:pPr>
            <a:r>
              <a:rPr lang="en-US" sz="2700" dirty="0"/>
              <a:t>Physical activity is a factor that influences stimulus stimulation or a person's reaction speed, which then causes a feeling of fatigue, which is something that is most often felt by humans, because the human body is designed to be able to carry out various daily workload activities. Individuals who do regular physical activity have better health conditions compared to those who do not do physical activity (</a:t>
            </a:r>
            <a:r>
              <a:rPr lang="en-US" sz="2700" dirty="0" err="1"/>
              <a:t>Wulandari</a:t>
            </a:r>
            <a:r>
              <a:rPr lang="en-US" sz="2700" dirty="0"/>
              <a:t> &amp; </a:t>
            </a:r>
            <a:r>
              <a:rPr lang="en-US" sz="2700" dirty="0" err="1"/>
              <a:t>Hadyanawati</a:t>
            </a:r>
            <a:r>
              <a:rPr lang="en-US" sz="2700" dirty="0"/>
              <a:t>, 2020).</a:t>
            </a:r>
          </a:p>
          <a:p>
            <a:pPr marL="571500" indent="-571500" algn="just">
              <a:lnSpc>
                <a:spcPct val="120000"/>
              </a:lnSpc>
              <a:buFont typeface="Arial" panose="020B0604020202020204" pitchFamily="34" charset="0"/>
              <a:buChar char="•"/>
            </a:pPr>
            <a:endParaRPr lang="en-US" sz="2700" dirty="0"/>
          </a:p>
          <a:p>
            <a:pPr marL="571500" indent="-571500" algn="just">
              <a:lnSpc>
                <a:spcPct val="120000"/>
              </a:lnSpc>
              <a:buFont typeface="Arial" panose="020B0604020202020204" pitchFamily="34" charset="0"/>
              <a:buChar char="•"/>
            </a:pPr>
            <a:r>
              <a:rPr lang="en-US" sz="2700" dirty="0"/>
              <a:t>Problems experienced by athletes include not being optimal in the recovery period, due to the tight training and competition time. As a result of this fatigue, it is not uncommon for athletes' performance to decrease due to not achieving optimal recovery either after training or between competitions and the impact of this fatigue is that a person can also be lazy about doing physical activity or exercising (</a:t>
            </a:r>
            <a:r>
              <a:rPr lang="en-US" sz="2700" dirty="0" err="1"/>
              <a:t>Zebua</a:t>
            </a:r>
            <a:r>
              <a:rPr lang="en-US" sz="2700" dirty="0"/>
              <a:t> </a:t>
            </a:r>
            <a:r>
              <a:rPr lang="en-US" sz="2700" dirty="0" err="1"/>
              <a:t>dkk</a:t>
            </a:r>
            <a:r>
              <a:rPr lang="en-US" sz="2700" dirty="0"/>
              <a:t>., 2021).</a:t>
            </a:r>
          </a:p>
          <a:p>
            <a:pPr marL="571500" indent="-571500" algn="just">
              <a:lnSpc>
                <a:spcPct val="120000"/>
              </a:lnSpc>
              <a:buFont typeface="Arial" panose="020B0604020202020204" pitchFamily="34" charset="0"/>
              <a:buChar char="•"/>
            </a:pPr>
            <a:endParaRPr lang="en-US" sz="2700" dirty="0"/>
          </a:p>
          <a:p>
            <a:pPr marL="571500" indent="-571500" algn="just">
              <a:lnSpc>
                <a:spcPct val="120000"/>
              </a:lnSpc>
              <a:buFont typeface="Arial" panose="020B0604020202020204" pitchFamily="34" charset="0"/>
              <a:buChar char="•"/>
            </a:pPr>
            <a:r>
              <a:rPr lang="en-US" sz="2700" dirty="0"/>
              <a:t>Relaxation is an activity that combines the brain and muscles. If someone relaxes, the peak is a fresh physique and a brain that is ready to restart. The Progressive Muscle Relaxation method uses classical music which can influence the recovery process (</a:t>
            </a:r>
            <a:r>
              <a:rPr lang="en-US" sz="2700" dirty="0" err="1"/>
              <a:t>Silvian</a:t>
            </a:r>
            <a:r>
              <a:rPr lang="en-US" sz="2700" dirty="0"/>
              <a:t>, 2019).</a:t>
            </a:r>
          </a:p>
          <a:p>
            <a:pPr marL="571500" indent="-571500" algn="just">
              <a:lnSpc>
                <a:spcPct val="120000"/>
              </a:lnSpc>
              <a:buFont typeface="Arial" panose="020B0604020202020204" pitchFamily="34" charset="0"/>
              <a:buChar char="•"/>
            </a:pPr>
            <a:endParaRPr lang="en-US" sz="2800" dirty="0"/>
          </a:p>
          <a:p>
            <a:pPr marL="571500" indent="-571500" algn="just">
              <a:lnSpc>
                <a:spcPct val="120000"/>
              </a:lnSpc>
              <a:buFont typeface="Arial" panose="020B0604020202020204" pitchFamily="34" charset="0"/>
              <a:buChar char="•"/>
            </a:pPr>
            <a:endParaRPr sz="2800" dirty="0"/>
          </a:p>
        </p:txBody>
      </p:sp>
      <p:sp>
        <p:nvSpPr>
          <p:cNvPr id="2" name="Rectangle 1">
            <a:extLst>
              <a:ext uri="{FF2B5EF4-FFF2-40B4-BE49-F238E27FC236}">
                <a16:creationId xmlns:a16="http://schemas.microsoft.com/office/drawing/2014/main" id="{AAE5F038-312D-4195-94C8-19D68B1E2CC5}"/>
              </a:ext>
            </a:extLst>
          </p:cNvPr>
          <p:cNvSpPr/>
          <p:nvPr/>
        </p:nvSpPr>
        <p:spPr>
          <a:xfrm>
            <a:off x="2982721" y="396248"/>
            <a:ext cx="11382758" cy="1569660"/>
          </a:xfrm>
          <a:prstGeom prst="rect">
            <a:avLst/>
          </a:prstGeom>
        </p:spPr>
        <p:txBody>
          <a:bodyPr wrap="square">
            <a:spAutoFit/>
          </a:bodyPr>
          <a:lstStyle/>
          <a:p>
            <a:pPr algn="ctr">
              <a:lnSpc>
                <a:spcPct val="100000"/>
              </a:lnSpc>
              <a:spcBef>
                <a:spcPts val="0"/>
              </a:spcBef>
            </a:pPr>
            <a:r>
              <a:rPr lang="en-ID" sz="4800" b="1" dirty="0"/>
              <a:t>INTRODUCTION</a:t>
            </a:r>
          </a:p>
          <a:p>
            <a:pPr algn="ctr">
              <a:lnSpc>
                <a:spcPct val="100000"/>
              </a:lnSpc>
              <a:spcBef>
                <a:spcPts val="0"/>
              </a:spcBef>
            </a:pPr>
            <a:r>
              <a:rPr lang="en-ID" sz="4800" dirty="0"/>
              <a:t>Background of The Study</a:t>
            </a:r>
          </a:p>
        </p:txBody>
      </p:sp>
    </p:spTree>
    <p:extLst>
      <p:ext uri="{BB962C8B-B14F-4D97-AF65-F5344CB8AC3E}">
        <p14:creationId xmlns:p14="http://schemas.microsoft.com/office/powerpoint/2010/main" val="345044818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2" name="AFFILIATION"/>
          <p:cNvSpPr txBox="1">
            <a:spLocks noGrp="1"/>
          </p:cNvSpPr>
          <p:nvPr>
            <p:ph type="body" idx="21"/>
          </p:nvPr>
        </p:nvSpPr>
        <p:spPr>
          <a:xfrm>
            <a:off x="598775" y="8433680"/>
            <a:ext cx="15623824" cy="4529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Universitas Pendidikan Indonesia</a:t>
            </a:r>
            <a:endParaRPr dirty="0"/>
          </a:p>
        </p:txBody>
      </p:sp>
      <p:sp>
        <p:nvSpPr>
          <p:cNvPr id="173" name="YOUR TITLE…"/>
          <p:cNvSpPr txBox="1">
            <a:spLocks noGrp="1"/>
          </p:cNvSpPr>
          <p:nvPr>
            <p:ph type="ctrTitle"/>
          </p:nvPr>
        </p:nvSpPr>
        <p:spPr>
          <a:xfrm>
            <a:off x="5614061" y="688054"/>
            <a:ext cx="6120077" cy="2313564"/>
          </a:xfrm>
          <a:prstGeom prst="rect">
            <a:avLst/>
          </a:prstGeom>
        </p:spPr>
        <p:txBody>
          <a:bodyPr>
            <a:normAutofit fontScale="90000"/>
          </a:bodyPr>
          <a:lstStyle/>
          <a:p>
            <a:pPr algn="ctr">
              <a:lnSpc>
                <a:spcPct val="100000"/>
              </a:lnSpc>
            </a:pPr>
            <a:br>
              <a:rPr lang="en-ID" sz="8000" dirty="0"/>
            </a:br>
            <a:endParaRPr sz="8000" dirty="0"/>
          </a:p>
        </p:txBody>
      </p:sp>
      <p:sp>
        <p:nvSpPr>
          <p:cNvPr id="174" name="YOUR NAME"/>
          <p:cNvSpPr txBox="1">
            <a:spLocks noGrp="1"/>
          </p:cNvSpPr>
          <p:nvPr>
            <p:ph type="subTitle" sz="quarter" idx="1"/>
          </p:nvPr>
        </p:nvSpPr>
        <p:spPr>
          <a:xfrm>
            <a:off x="598775" y="2061539"/>
            <a:ext cx="15623824" cy="5014627"/>
          </a:xfrm>
          <a:prstGeom prst="rect">
            <a:avLst/>
          </a:prstGeom>
        </p:spPr>
        <p:txBody>
          <a:bodyPr>
            <a:noAutofit/>
          </a:bodyPr>
          <a:lstStyle>
            <a:lvl1pPr>
              <a:defRPr b="0"/>
            </a:lvl1pPr>
          </a:lstStyle>
          <a:p>
            <a:pPr marL="742950" indent="-742950" algn="just">
              <a:lnSpc>
                <a:spcPct val="170000"/>
              </a:lnSpc>
              <a:buAutoNum type="arabicPeriod"/>
            </a:pPr>
            <a:r>
              <a:rPr lang="en-US" sz="2700" dirty="0"/>
              <a:t>Is there a significant effect of the progressive muscle relaxation method using classical music on the recovery of soccer players after physical activity?</a:t>
            </a:r>
          </a:p>
          <a:p>
            <a:pPr marL="742950" indent="-742950" algn="just">
              <a:lnSpc>
                <a:spcPct val="170000"/>
              </a:lnSpc>
              <a:buAutoNum type="arabicPeriod"/>
            </a:pPr>
            <a:r>
              <a:rPr lang="en-US" sz="2700" dirty="0"/>
              <a:t>Is there a significant effect of classical music relaxation methods on soccer players' recovery after physical activity?</a:t>
            </a:r>
          </a:p>
          <a:p>
            <a:pPr marL="742950" indent="-742950" algn="just">
              <a:lnSpc>
                <a:spcPct val="170000"/>
              </a:lnSpc>
              <a:buAutoNum type="arabicPeriod"/>
            </a:pPr>
            <a:r>
              <a:rPr lang="en-US" sz="2700" dirty="0"/>
              <a:t>Is there a significant difference in influence between the progressive muscle relaxation method using classical music and the classical music relaxation method on soccer players' recovery after physical activity.</a:t>
            </a:r>
            <a:endParaRPr sz="2700" dirty="0"/>
          </a:p>
        </p:txBody>
      </p:sp>
      <p:sp>
        <p:nvSpPr>
          <p:cNvPr id="2" name="Rectangle 1">
            <a:extLst>
              <a:ext uri="{FF2B5EF4-FFF2-40B4-BE49-F238E27FC236}">
                <a16:creationId xmlns:a16="http://schemas.microsoft.com/office/drawing/2014/main" id="{C1AE05F8-8D34-4435-8571-B98050CE7670}"/>
              </a:ext>
            </a:extLst>
          </p:cNvPr>
          <p:cNvSpPr/>
          <p:nvPr/>
        </p:nvSpPr>
        <p:spPr>
          <a:xfrm>
            <a:off x="5369419" y="866957"/>
            <a:ext cx="7380547" cy="757130"/>
          </a:xfrm>
          <a:prstGeom prst="rect">
            <a:avLst/>
          </a:prstGeom>
        </p:spPr>
        <p:txBody>
          <a:bodyPr wrap="none">
            <a:spAutoFit/>
          </a:bodyPr>
          <a:lstStyle/>
          <a:p>
            <a:r>
              <a:rPr lang="en-US" sz="4800" dirty="0"/>
              <a:t>Statement of The Problem</a:t>
            </a:r>
            <a:endParaRPr lang="en-ID" sz="4800" dirty="0"/>
          </a:p>
        </p:txBody>
      </p:sp>
    </p:spTree>
    <p:extLst>
      <p:ext uri="{BB962C8B-B14F-4D97-AF65-F5344CB8AC3E}">
        <p14:creationId xmlns:p14="http://schemas.microsoft.com/office/powerpoint/2010/main" val="15440433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5614061" y="688054"/>
            <a:ext cx="6120077" cy="2313564"/>
          </a:xfrm>
          <a:prstGeom prst="rect">
            <a:avLst/>
          </a:prstGeom>
        </p:spPr>
        <p:txBody>
          <a:bodyPr>
            <a:normAutofit fontScale="90000"/>
          </a:bodyPr>
          <a:lstStyle/>
          <a:p>
            <a:pPr algn="ctr">
              <a:lnSpc>
                <a:spcPct val="100000"/>
              </a:lnSpc>
            </a:pPr>
            <a:br>
              <a:rPr lang="en-ID" sz="8000" dirty="0"/>
            </a:br>
            <a:endParaRPr sz="8000" dirty="0"/>
          </a:p>
        </p:txBody>
      </p:sp>
      <p:sp>
        <p:nvSpPr>
          <p:cNvPr id="2" name="Rectangle 1">
            <a:extLst>
              <a:ext uri="{FF2B5EF4-FFF2-40B4-BE49-F238E27FC236}">
                <a16:creationId xmlns:a16="http://schemas.microsoft.com/office/drawing/2014/main" id="{C1AE05F8-8D34-4435-8571-B98050CE7670}"/>
              </a:ext>
            </a:extLst>
          </p:cNvPr>
          <p:cNvSpPr/>
          <p:nvPr/>
        </p:nvSpPr>
        <p:spPr>
          <a:xfrm>
            <a:off x="5369419" y="866957"/>
            <a:ext cx="8443337" cy="757130"/>
          </a:xfrm>
          <a:prstGeom prst="rect">
            <a:avLst/>
          </a:prstGeom>
        </p:spPr>
        <p:txBody>
          <a:bodyPr wrap="none">
            <a:spAutoFit/>
          </a:bodyPr>
          <a:lstStyle/>
          <a:p>
            <a:r>
              <a:rPr lang="en-US" sz="4800" dirty="0"/>
              <a:t>Methodology of The Research</a:t>
            </a:r>
            <a:endParaRPr lang="en-ID" sz="4800" dirty="0"/>
          </a:p>
        </p:txBody>
      </p:sp>
      <p:graphicFrame>
        <p:nvGraphicFramePr>
          <p:cNvPr id="4" name="Diagram 3">
            <a:extLst>
              <a:ext uri="{FF2B5EF4-FFF2-40B4-BE49-F238E27FC236}">
                <a16:creationId xmlns:a16="http://schemas.microsoft.com/office/drawing/2014/main" id="{220E12A5-2DDF-48FA-908C-41B78EB927DF}"/>
              </a:ext>
            </a:extLst>
          </p:cNvPr>
          <p:cNvGraphicFramePr/>
          <p:nvPr>
            <p:extLst>
              <p:ext uri="{D42A27DB-BD31-4B8C-83A1-F6EECF244321}">
                <p14:modId xmlns:p14="http://schemas.microsoft.com/office/powerpoint/2010/main" val="3707404357"/>
              </p:ext>
            </p:extLst>
          </p:nvPr>
        </p:nvGraphicFramePr>
        <p:xfrm>
          <a:off x="3168965" y="1844836"/>
          <a:ext cx="11010268" cy="623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263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5614061" y="688054"/>
            <a:ext cx="6120077" cy="2313564"/>
          </a:xfrm>
          <a:prstGeom prst="rect">
            <a:avLst/>
          </a:prstGeom>
        </p:spPr>
        <p:txBody>
          <a:bodyPr>
            <a:normAutofit fontScale="90000"/>
          </a:bodyPr>
          <a:lstStyle/>
          <a:p>
            <a:pPr algn="ctr">
              <a:lnSpc>
                <a:spcPct val="100000"/>
              </a:lnSpc>
            </a:pPr>
            <a:br>
              <a:rPr lang="en-ID" sz="8000" dirty="0"/>
            </a:br>
            <a:endParaRPr sz="8000" dirty="0"/>
          </a:p>
        </p:txBody>
      </p:sp>
      <p:sp>
        <p:nvSpPr>
          <p:cNvPr id="174" name="YOUR NAME"/>
          <p:cNvSpPr txBox="1">
            <a:spLocks noGrp="1"/>
          </p:cNvSpPr>
          <p:nvPr>
            <p:ph type="subTitle" sz="quarter" idx="1"/>
          </p:nvPr>
        </p:nvSpPr>
        <p:spPr>
          <a:xfrm>
            <a:off x="598775" y="2061540"/>
            <a:ext cx="15623824" cy="2654890"/>
          </a:xfrm>
          <a:prstGeom prst="rect">
            <a:avLst/>
          </a:prstGeom>
        </p:spPr>
        <p:txBody>
          <a:bodyPr>
            <a:noAutofit/>
          </a:bodyPr>
          <a:lstStyle>
            <a:lvl1pPr>
              <a:defRPr b="0"/>
            </a:lvl1pPr>
          </a:lstStyle>
          <a:p>
            <a:pPr marL="742950" indent="-742950" algn="just">
              <a:buAutoNum type="arabicPeriod"/>
            </a:pPr>
            <a:r>
              <a:rPr lang="en-US" sz="2400" dirty="0"/>
              <a:t>There is a significant influence of the progressive muscle relaxation method using classical music on the recovery of soccer players.</a:t>
            </a:r>
          </a:p>
          <a:p>
            <a:pPr marL="742950" indent="-742950" algn="just">
              <a:buAutoNum type="arabicPeriod"/>
            </a:pPr>
            <a:endParaRPr lang="en-US" sz="2400" dirty="0"/>
          </a:p>
          <a:p>
            <a:pPr marL="742950" indent="-742950" algn="just">
              <a:buAutoNum type="arabicPeriod"/>
            </a:pPr>
            <a:endParaRPr lang="en-US" sz="2400" dirty="0"/>
          </a:p>
          <a:p>
            <a:pPr marL="742950" indent="-742950" algn="just">
              <a:buAutoNum type="arabicPeriod"/>
            </a:pPr>
            <a:endParaRPr lang="en-US" sz="2400" dirty="0"/>
          </a:p>
          <a:p>
            <a:pPr marL="742950" indent="-742950" algn="just">
              <a:buAutoNum type="arabicPeriod"/>
            </a:pPr>
            <a:endParaRPr lang="en-US" sz="2400" dirty="0"/>
          </a:p>
          <a:p>
            <a:pPr marL="742950" indent="-742950" algn="just">
              <a:buAutoNum type="arabicPeriod"/>
            </a:pPr>
            <a:endParaRPr lang="en-US" sz="2400" dirty="0"/>
          </a:p>
          <a:p>
            <a:pPr marL="742950" indent="-742950" algn="just">
              <a:buAutoNum type="arabicPeriod"/>
            </a:pPr>
            <a:endParaRPr lang="en-US" sz="2400" dirty="0"/>
          </a:p>
          <a:p>
            <a:pPr marL="742950" indent="-742950" algn="just">
              <a:buAutoNum type="arabicPeriod"/>
            </a:pPr>
            <a:endParaRPr lang="en-US" sz="2400" dirty="0"/>
          </a:p>
          <a:p>
            <a:pPr marL="742950" indent="-742950" algn="just">
              <a:buAutoNum type="arabicPeriod"/>
            </a:pPr>
            <a:endParaRPr lang="en-US" sz="2400" dirty="0"/>
          </a:p>
          <a:p>
            <a:pPr marL="742950" indent="-742950" algn="just">
              <a:buAutoNum type="arabicPeriod"/>
            </a:pPr>
            <a:endParaRPr lang="en-US" sz="2400" dirty="0"/>
          </a:p>
          <a:p>
            <a:pPr marL="742950" indent="-742950" algn="just">
              <a:buFontTx/>
              <a:buAutoNum type="arabicPeriod"/>
            </a:pPr>
            <a:r>
              <a:rPr lang="en-US" sz="2400" dirty="0"/>
              <a:t>There is a significant influence of classical music relaxation methods on the recovery of soccer players.</a:t>
            </a:r>
          </a:p>
          <a:p>
            <a:pPr algn="just"/>
            <a:endParaRPr lang="en-US" sz="2700" dirty="0"/>
          </a:p>
        </p:txBody>
      </p:sp>
      <p:sp>
        <p:nvSpPr>
          <p:cNvPr id="2" name="Rectangle 1">
            <a:extLst>
              <a:ext uri="{FF2B5EF4-FFF2-40B4-BE49-F238E27FC236}">
                <a16:creationId xmlns:a16="http://schemas.microsoft.com/office/drawing/2014/main" id="{C1AE05F8-8D34-4435-8571-B98050CE7670}"/>
              </a:ext>
            </a:extLst>
          </p:cNvPr>
          <p:cNvSpPr/>
          <p:nvPr/>
        </p:nvSpPr>
        <p:spPr>
          <a:xfrm>
            <a:off x="5369419" y="866957"/>
            <a:ext cx="6279283" cy="757130"/>
          </a:xfrm>
          <a:prstGeom prst="rect">
            <a:avLst/>
          </a:prstGeom>
        </p:spPr>
        <p:txBody>
          <a:bodyPr wrap="none">
            <a:spAutoFit/>
          </a:bodyPr>
          <a:lstStyle/>
          <a:p>
            <a:r>
              <a:rPr lang="en-US" sz="4800" dirty="0"/>
              <a:t>Result and Discussion</a:t>
            </a:r>
            <a:endParaRPr lang="en-ID" sz="4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66EB685-DC2C-406F-BE0D-11E41E93B0B5}"/>
                  </a:ext>
                </a:extLst>
              </p:cNvPr>
              <p:cNvGraphicFramePr>
                <a:graphicFrameLocks noGrp="1"/>
              </p:cNvGraphicFramePr>
              <p:nvPr>
                <p:extLst>
                  <p:ext uri="{D42A27DB-BD31-4B8C-83A1-F6EECF244321}">
                    <p14:modId xmlns:p14="http://schemas.microsoft.com/office/powerpoint/2010/main" val="164279555"/>
                  </p:ext>
                </p:extLst>
              </p:nvPr>
            </p:nvGraphicFramePr>
            <p:xfrm>
              <a:off x="1451111" y="3020150"/>
              <a:ext cx="14771487" cy="1696280"/>
            </p:xfrm>
            <a:graphic>
              <a:graphicData uri="http://schemas.openxmlformats.org/drawingml/2006/table">
                <a:tbl>
                  <a:tblPr firstRow="1" firstCol="1" bandRow="1">
                    <a:tableStyleId>{5940675A-B579-460E-94D1-54222C63F5DA}</a:tableStyleId>
                  </a:tblPr>
                  <a:tblGrid>
                    <a:gridCol w="2019597">
                      <a:extLst>
                        <a:ext uri="{9D8B030D-6E8A-4147-A177-3AD203B41FA5}">
                          <a16:colId xmlns:a16="http://schemas.microsoft.com/office/drawing/2014/main" val="1452751058"/>
                        </a:ext>
                      </a:extLst>
                    </a:gridCol>
                    <a:gridCol w="3333860">
                      <a:extLst>
                        <a:ext uri="{9D8B030D-6E8A-4147-A177-3AD203B41FA5}">
                          <a16:colId xmlns:a16="http://schemas.microsoft.com/office/drawing/2014/main" val="1117873191"/>
                        </a:ext>
                      </a:extLst>
                    </a:gridCol>
                    <a:gridCol w="2477984">
                      <a:extLst>
                        <a:ext uri="{9D8B030D-6E8A-4147-A177-3AD203B41FA5}">
                          <a16:colId xmlns:a16="http://schemas.microsoft.com/office/drawing/2014/main" val="622187902"/>
                        </a:ext>
                      </a:extLst>
                    </a:gridCol>
                    <a:gridCol w="2477984">
                      <a:extLst>
                        <a:ext uri="{9D8B030D-6E8A-4147-A177-3AD203B41FA5}">
                          <a16:colId xmlns:a16="http://schemas.microsoft.com/office/drawing/2014/main" val="1503621890"/>
                        </a:ext>
                      </a:extLst>
                    </a:gridCol>
                    <a:gridCol w="1349782">
                      <a:extLst>
                        <a:ext uri="{9D8B030D-6E8A-4147-A177-3AD203B41FA5}">
                          <a16:colId xmlns:a16="http://schemas.microsoft.com/office/drawing/2014/main" val="3200336842"/>
                        </a:ext>
                      </a:extLst>
                    </a:gridCol>
                    <a:gridCol w="1576437">
                      <a:extLst>
                        <a:ext uri="{9D8B030D-6E8A-4147-A177-3AD203B41FA5}">
                          <a16:colId xmlns:a16="http://schemas.microsoft.com/office/drawing/2014/main" val="3600715234"/>
                        </a:ext>
                      </a:extLst>
                    </a:gridCol>
                    <a:gridCol w="1535843">
                      <a:extLst>
                        <a:ext uri="{9D8B030D-6E8A-4147-A177-3AD203B41FA5}">
                          <a16:colId xmlns:a16="http://schemas.microsoft.com/office/drawing/2014/main" val="2415377813"/>
                        </a:ext>
                      </a:extLst>
                    </a:gridCol>
                  </a:tblGrid>
                  <a:tr h="574571">
                    <a:tc>
                      <a:txBody>
                        <a:bodyPr/>
                        <a:lstStyle/>
                        <a:p>
                          <a:pPr algn="ctr">
                            <a:lnSpc>
                              <a:spcPct val="150000"/>
                            </a:lnSpc>
                            <a:spcAft>
                              <a:spcPts val="0"/>
                            </a:spcAft>
                          </a:pPr>
                          <a:r>
                            <a:rPr lang="en-US" sz="2300" dirty="0" err="1">
                              <a:effectLst/>
                            </a:rPr>
                            <a:t>Variabel</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dirty="0">
                              <a:effectLst/>
                            </a:rPr>
                            <a:t>Kelompok</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dirty="0">
                              <a:effectLst/>
                            </a:rPr>
                            <a:t> </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14:m>
                            <m:oMath xmlns:m="http://schemas.openxmlformats.org/officeDocument/2006/math">
                              <m:r>
                                <a:rPr lang="en-US" sz="2300">
                                  <a:effectLst/>
                                  <a:latin typeface="Cambria Math" panose="02040503050406030204" pitchFamily="18" charset="0"/>
                                </a:rPr>
                                <m:t>𝐱</m:t>
                              </m:r>
                              <m:r>
                                <a:rPr lang="en-US" sz="2300">
                                  <a:effectLst/>
                                  <a:latin typeface="Cambria Math" panose="02040503050406030204" pitchFamily="18" charset="0"/>
                                </a:rPr>
                                <m:t> ̅</m:t>
                              </m:r>
                            </m:oMath>
                          </a14:m>
                          <a:r>
                            <a:rPr lang="en-US" sz="2300" dirty="0">
                              <a:effectLst/>
                            </a:rPr>
                            <a:t> ± </a:t>
                          </a:r>
                          <a:r>
                            <a:rPr lang="en-US" sz="2300" dirty="0" err="1">
                              <a:effectLst/>
                            </a:rPr>
                            <a:t>sd</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a:effectLst/>
                            </a:rPr>
                            <a:t>Beda</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a:effectLst/>
                            </a:rPr>
                            <a:t>t-hitung</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a:effectLst/>
                            </a:rPr>
                            <a:t>Sig.</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617674"/>
                      </a:ext>
                    </a:extLst>
                  </a:tr>
                  <a:tr h="547138">
                    <a:tc rowSpan="2">
                      <a:txBody>
                        <a:bodyPr/>
                        <a:lstStyle/>
                        <a:p>
                          <a:pPr algn="ctr">
                            <a:lnSpc>
                              <a:spcPct val="150000"/>
                            </a:lnSpc>
                            <a:spcAft>
                              <a:spcPts val="0"/>
                            </a:spcAft>
                          </a:pPr>
                          <a:r>
                            <a:rPr lang="en-US" sz="2300" dirty="0">
                              <a:effectLst/>
                            </a:rPr>
                            <a:t>Polar H10</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300" dirty="0">
                              <a:effectLst/>
                            </a:rPr>
                            <a:t>PMR </a:t>
                          </a:r>
                          <a:r>
                            <a:rPr lang="en-US" sz="2300" dirty="0" err="1">
                              <a:effectLst/>
                            </a:rPr>
                            <a:t>dengan</a:t>
                          </a:r>
                          <a:r>
                            <a:rPr lang="en-US" sz="2300" dirty="0">
                              <a:effectLst/>
                            </a:rPr>
                            <a:t> </a:t>
                          </a:r>
                          <a:r>
                            <a:rPr lang="en-US" sz="2300" dirty="0" err="1">
                              <a:effectLst/>
                            </a:rPr>
                            <a:t>Musik</a:t>
                          </a:r>
                          <a:r>
                            <a:rPr lang="en-US" sz="2300" dirty="0">
                              <a:effectLst/>
                            </a:rPr>
                            <a:t> </a:t>
                          </a:r>
                          <a:r>
                            <a:rPr lang="en-US" sz="2300" dirty="0" err="1">
                              <a:effectLst/>
                            </a:rPr>
                            <a:t>Klasik</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300">
                              <a:effectLst/>
                            </a:rPr>
                            <a:t>Pre</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300" dirty="0">
                              <a:effectLst/>
                            </a:rPr>
                            <a:t>117±6,79</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en-US" sz="2300" dirty="0">
                              <a:effectLst/>
                            </a:rPr>
                            <a:t>37,7</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300" dirty="0">
                              <a:effectLst/>
                            </a:rPr>
                            <a:t>16,255</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300" dirty="0">
                              <a:effectLst/>
                            </a:rPr>
                            <a:t>&lt;,001</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4423143"/>
                      </a:ext>
                    </a:extLst>
                  </a:tr>
                  <a:tr h="574571">
                    <a:tc vMerge="1">
                      <a:txBody>
                        <a:bodyPr/>
                        <a:lstStyle/>
                        <a:p>
                          <a:endParaRPr lang="en-ID"/>
                        </a:p>
                      </a:txBody>
                      <a:tcPr/>
                    </a:tc>
                    <a:tc vMerge="1">
                      <a:txBody>
                        <a:bodyPr/>
                        <a:lstStyle/>
                        <a:p>
                          <a:endParaRPr lang="en-ID"/>
                        </a:p>
                      </a:txBody>
                      <a:tcPr/>
                    </a:tc>
                    <a:tc>
                      <a:txBody>
                        <a:bodyPr/>
                        <a:lstStyle/>
                        <a:p>
                          <a:pPr algn="ctr">
                            <a:lnSpc>
                              <a:spcPct val="150000"/>
                            </a:lnSpc>
                            <a:spcAft>
                              <a:spcPts val="0"/>
                            </a:spcAft>
                          </a:pPr>
                          <a:r>
                            <a:rPr lang="en-US" sz="2400" dirty="0">
                              <a:effectLst/>
                            </a:rPr>
                            <a:t>Post</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060" algn="ctr">
                            <a:lnSpc>
                              <a:spcPct val="150000"/>
                            </a:lnSpc>
                            <a:spcAft>
                              <a:spcPts val="0"/>
                            </a:spcAft>
                          </a:pPr>
                          <a:r>
                            <a:rPr lang="en-US" sz="2400" dirty="0">
                              <a:effectLst/>
                            </a:rPr>
                            <a:t>79±1,43</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2121975092"/>
                      </a:ext>
                    </a:extLst>
                  </a:tr>
                </a:tbl>
              </a:graphicData>
            </a:graphic>
          </p:graphicFrame>
        </mc:Choice>
        <mc:Fallback xmlns="">
          <p:graphicFrame>
            <p:nvGraphicFramePr>
              <p:cNvPr id="4" name="Table 3">
                <a:extLst>
                  <a:ext uri="{FF2B5EF4-FFF2-40B4-BE49-F238E27FC236}">
                    <a16:creationId xmlns:a16="http://schemas.microsoft.com/office/drawing/2014/main" id="{C66EB685-DC2C-406F-BE0D-11E41E93B0B5}"/>
                  </a:ext>
                </a:extLst>
              </p:cNvPr>
              <p:cNvGraphicFramePr>
                <a:graphicFrameLocks noGrp="1"/>
              </p:cNvGraphicFramePr>
              <p:nvPr>
                <p:extLst>
                  <p:ext uri="{D42A27DB-BD31-4B8C-83A1-F6EECF244321}">
                    <p14:modId xmlns:p14="http://schemas.microsoft.com/office/powerpoint/2010/main" val="164279555"/>
                  </p:ext>
                </p:extLst>
              </p:nvPr>
            </p:nvGraphicFramePr>
            <p:xfrm>
              <a:off x="1451111" y="3020150"/>
              <a:ext cx="14771487" cy="1696280"/>
            </p:xfrm>
            <a:graphic>
              <a:graphicData uri="http://schemas.openxmlformats.org/drawingml/2006/table">
                <a:tbl>
                  <a:tblPr firstRow="1" firstCol="1" bandRow="1">
                    <a:tableStyleId>{5940675A-B579-460E-94D1-54222C63F5DA}</a:tableStyleId>
                  </a:tblPr>
                  <a:tblGrid>
                    <a:gridCol w="2019597">
                      <a:extLst>
                        <a:ext uri="{9D8B030D-6E8A-4147-A177-3AD203B41FA5}">
                          <a16:colId xmlns:a16="http://schemas.microsoft.com/office/drawing/2014/main" val="1452751058"/>
                        </a:ext>
                      </a:extLst>
                    </a:gridCol>
                    <a:gridCol w="3333860">
                      <a:extLst>
                        <a:ext uri="{9D8B030D-6E8A-4147-A177-3AD203B41FA5}">
                          <a16:colId xmlns:a16="http://schemas.microsoft.com/office/drawing/2014/main" val="1117873191"/>
                        </a:ext>
                      </a:extLst>
                    </a:gridCol>
                    <a:gridCol w="2477984">
                      <a:extLst>
                        <a:ext uri="{9D8B030D-6E8A-4147-A177-3AD203B41FA5}">
                          <a16:colId xmlns:a16="http://schemas.microsoft.com/office/drawing/2014/main" val="622187902"/>
                        </a:ext>
                      </a:extLst>
                    </a:gridCol>
                    <a:gridCol w="2477984">
                      <a:extLst>
                        <a:ext uri="{9D8B030D-6E8A-4147-A177-3AD203B41FA5}">
                          <a16:colId xmlns:a16="http://schemas.microsoft.com/office/drawing/2014/main" val="1503621890"/>
                        </a:ext>
                      </a:extLst>
                    </a:gridCol>
                    <a:gridCol w="1349782">
                      <a:extLst>
                        <a:ext uri="{9D8B030D-6E8A-4147-A177-3AD203B41FA5}">
                          <a16:colId xmlns:a16="http://schemas.microsoft.com/office/drawing/2014/main" val="3200336842"/>
                        </a:ext>
                      </a:extLst>
                    </a:gridCol>
                    <a:gridCol w="1576437">
                      <a:extLst>
                        <a:ext uri="{9D8B030D-6E8A-4147-A177-3AD203B41FA5}">
                          <a16:colId xmlns:a16="http://schemas.microsoft.com/office/drawing/2014/main" val="3600715234"/>
                        </a:ext>
                      </a:extLst>
                    </a:gridCol>
                    <a:gridCol w="1535843">
                      <a:extLst>
                        <a:ext uri="{9D8B030D-6E8A-4147-A177-3AD203B41FA5}">
                          <a16:colId xmlns:a16="http://schemas.microsoft.com/office/drawing/2014/main" val="2415377813"/>
                        </a:ext>
                      </a:extLst>
                    </a:gridCol>
                  </a:tblGrid>
                  <a:tr h="574571">
                    <a:tc>
                      <a:txBody>
                        <a:bodyPr/>
                        <a:lstStyle/>
                        <a:p>
                          <a:pPr algn="ctr">
                            <a:lnSpc>
                              <a:spcPct val="150000"/>
                            </a:lnSpc>
                            <a:spcAft>
                              <a:spcPts val="0"/>
                            </a:spcAft>
                          </a:pPr>
                          <a:r>
                            <a:rPr lang="en-US" sz="2300" dirty="0" err="1">
                              <a:effectLst/>
                            </a:rPr>
                            <a:t>Variabel</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dirty="0" err="1">
                              <a:effectLst/>
                            </a:rPr>
                            <a:t>Kelompok</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dirty="0">
                              <a:effectLst/>
                            </a:rPr>
                            <a:t> </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315971" t="-1053" r="-180344" b="-217895"/>
                          </a:stretch>
                        </a:blipFill>
                      </a:tcPr>
                    </a:tc>
                    <a:tc>
                      <a:txBody>
                        <a:bodyPr/>
                        <a:lstStyle/>
                        <a:p>
                          <a:pPr algn="ctr">
                            <a:lnSpc>
                              <a:spcPct val="150000"/>
                            </a:lnSpc>
                            <a:spcAft>
                              <a:spcPts val="0"/>
                            </a:spcAft>
                          </a:pPr>
                          <a:r>
                            <a:rPr lang="en-US" sz="2300">
                              <a:effectLst/>
                            </a:rPr>
                            <a:t>Beda</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a:effectLst/>
                            </a:rPr>
                            <a:t>t-hitung</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300">
                              <a:effectLst/>
                            </a:rPr>
                            <a:t>Sig.</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617674"/>
                      </a:ext>
                    </a:extLst>
                  </a:tr>
                  <a:tr h="547138">
                    <a:tc rowSpan="2">
                      <a:txBody>
                        <a:bodyPr/>
                        <a:lstStyle/>
                        <a:p>
                          <a:pPr algn="ctr">
                            <a:lnSpc>
                              <a:spcPct val="150000"/>
                            </a:lnSpc>
                            <a:spcAft>
                              <a:spcPts val="0"/>
                            </a:spcAft>
                          </a:pPr>
                          <a:r>
                            <a:rPr lang="en-US" sz="2300">
                              <a:effectLst/>
                            </a:rPr>
                            <a:t>Polar H10</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300" dirty="0">
                              <a:effectLst/>
                            </a:rPr>
                            <a:t>PMR </a:t>
                          </a:r>
                          <a:r>
                            <a:rPr lang="en-US" sz="2300" dirty="0" err="1">
                              <a:effectLst/>
                            </a:rPr>
                            <a:t>dengan</a:t>
                          </a:r>
                          <a:r>
                            <a:rPr lang="en-US" sz="2300" dirty="0">
                              <a:effectLst/>
                            </a:rPr>
                            <a:t> </a:t>
                          </a:r>
                          <a:r>
                            <a:rPr lang="en-US" sz="2300" dirty="0" err="1">
                              <a:effectLst/>
                            </a:rPr>
                            <a:t>Musik</a:t>
                          </a:r>
                          <a:r>
                            <a:rPr lang="en-US" sz="2300" dirty="0">
                              <a:effectLst/>
                            </a:rPr>
                            <a:t> </a:t>
                          </a:r>
                          <a:r>
                            <a:rPr lang="en-US" sz="2300" dirty="0" err="1">
                              <a:effectLst/>
                            </a:rPr>
                            <a:t>Klasik</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300">
                              <a:effectLst/>
                            </a:rPr>
                            <a:t>Pre</a:t>
                          </a:r>
                          <a:endParaRPr lang="en-ID"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300" dirty="0">
                              <a:effectLst/>
                            </a:rPr>
                            <a:t>117±6,79</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en-US" sz="2300" dirty="0">
                              <a:effectLst/>
                            </a:rPr>
                            <a:t>37,7</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300" dirty="0">
                              <a:effectLst/>
                            </a:rPr>
                            <a:t>16,255</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300" dirty="0">
                              <a:effectLst/>
                            </a:rPr>
                            <a:t>&lt;,001</a:t>
                          </a:r>
                          <a:endParaRPr lang="en-ID"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4423143"/>
                      </a:ext>
                    </a:extLst>
                  </a:tr>
                  <a:tr h="574571">
                    <a:tc vMerge="1">
                      <a:txBody>
                        <a:bodyPr/>
                        <a:lstStyle/>
                        <a:p>
                          <a:endParaRPr lang="en-ID"/>
                        </a:p>
                      </a:txBody>
                      <a:tcPr/>
                    </a:tc>
                    <a:tc vMerge="1">
                      <a:txBody>
                        <a:bodyPr/>
                        <a:lstStyle/>
                        <a:p>
                          <a:endParaRPr lang="en-ID"/>
                        </a:p>
                      </a:txBody>
                      <a:tcPr/>
                    </a:tc>
                    <a:tc>
                      <a:txBody>
                        <a:bodyPr/>
                        <a:lstStyle/>
                        <a:p>
                          <a:pPr algn="ctr">
                            <a:lnSpc>
                              <a:spcPct val="150000"/>
                            </a:lnSpc>
                            <a:spcAft>
                              <a:spcPts val="0"/>
                            </a:spcAft>
                          </a:pPr>
                          <a:r>
                            <a:rPr lang="en-US" sz="2400" dirty="0">
                              <a:effectLst/>
                            </a:rPr>
                            <a:t>Post</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060" algn="ctr">
                            <a:lnSpc>
                              <a:spcPct val="150000"/>
                            </a:lnSpc>
                            <a:spcAft>
                              <a:spcPts val="0"/>
                            </a:spcAft>
                          </a:pPr>
                          <a:r>
                            <a:rPr lang="en-US" sz="2400" dirty="0">
                              <a:effectLst/>
                            </a:rPr>
                            <a:t>79±1,43</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2121975092"/>
                      </a:ext>
                    </a:extLst>
                  </a:tr>
                </a:tbl>
              </a:graphicData>
            </a:graphic>
          </p:graphicFrame>
        </mc:Fallback>
      </mc:AlternateContent>
      <p:sp>
        <p:nvSpPr>
          <p:cNvPr id="7" name="Rectangle 6">
            <a:extLst>
              <a:ext uri="{FF2B5EF4-FFF2-40B4-BE49-F238E27FC236}">
                <a16:creationId xmlns:a16="http://schemas.microsoft.com/office/drawing/2014/main" id="{F93C88F2-9F45-40FC-BA6C-CA7395C77596}"/>
              </a:ext>
            </a:extLst>
          </p:cNvPr>
          <p:cNvSpPr/>
          <p:nvPr/>
        </p:nvSpPr>
        <p:spPr>
          <a:xfrm>
            <a:off x="1324086" y="4775263"/>
            <a:ext cx="14898513" cy="757130"/>
          </a:xfrm>
          <a:prstGeom prst="rect">
            <a:avLst/>
          </a:prstGeom>
        </p:spPr>
        <p:txBody>
          <a:bodyPr wrap="square">
            <a:spAutoFit/>
          </a:bodyPr>
          <a:lstStyle/>
          <a:p>
            <a:pPr algn="just"/>
            <a:r>
              <a:rPr lang="en-US" sz="2400" dirty="0"/>
              <a:t>sig value (&lt;,001) &lt; 0,05 then Ho is rejected so it can be concluded that there is a significant effect     of progressive muscle relaxation using classical music on the recovery of soccer players after physical activity.</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23A323D-896C-4F98-9413-E1A113CDEB7B}"/>
                  </a:ext>
                </a:extLst>
              </p:cNvPr>
              <p:cNvGraphicFramePr>
                <a:graphicFrameLocks noGrp="1"/>
              </p:cNvGraphicFramePr>
              <p:nvPr>
                <p:extLst>
                  <p:ext uri="{D42A27DB-BD31-4B8C-83A1-F6EECF244321}">
                    <p14:modId xmlns:p14="http://schemas.microsoft.com/office/powerpoint/2010/main" val="2275656044"/>
                  </p:ext>
                </p:extLst>
              </p:nvPr>
            </p:nvGraphicFramePr>
            <p:xfrm>
              <a:off x="1387597" y="6777685"/>
              <a:ext cx="14835001" cy="1627167"/>
            </p:xfrm>
            <a:graphic>
              <a:graphicData uri="http://schemas.openxmlformats.org/drawingml/2006/table">
                <a:tbl>
                  <a:tblPr firstRow="1" firstCol="1" bandRow="1">
                    <a:tableStyleId>{5940675A-B579-460E-94D1-54222C63F5DA}</a:tableStyleId>
                  </a:tblPr>
                  <a:tblGrid>
                    <a:gridCol w="2052877">
                      <a:extLst>
                        <a:ext uri="{9D8B030D-6E8A-4147-A177-3AD203B41FA5}">
                          <a16:colId xmlns:a16="http://schemas.microsoft.com/office/drawing/2014/main" val="3968361173"/>
                        </a:ext>
                      </a:extLst>
                    </a:gridCol>
                    <a:gridCol w="3388096">
                      <a:extLst>
                        <a:ext uri="{9D8B030D-6E8A-4147-A177-3AD203B41FA5}">
                          <a16:colId xmlns:a16="http://schemas.microsoft.com/office/drawing/2014/main" val="1399592869"/>
                        </a:ext>
                      </a:extLst>
                    </a:gridCol>
                    <a:gridCol w="2519438">
                      <a:extLst>
                        <a:ext uri="{9D8B030D-6E8A-4147-A177-3AD203B41FA5}">
                          <a16:colId xmlns:a16="http://schemas.microsoft.com/office/drawing/2014/main" val="2600375522"/>
                        </a:ext>
                      </a:extLst>
                    </a:gridCol>
                    <a:gridCol w="2519438">
                      <a:extLst>
                        <a:ext uri="{9D8B030D-6E8A-4147-A177-3AD203B41FA5}">
                          <a16:colId xmlns:a16="http://schemas.microsoft.com/office/drawing/2014/main" val="1135353482"/>
                        </a:ext>
                      </a:extLst>
                    </a:gridCol>
                    <a:gridCol w="1372544">
                      <a:extLst>
                        <a:ext uri="{9D8B030D-6E8A-4147-A177-3AD203B41FA5}">
                          <a16:colId xmlns:a16="http://schemas.microsoft.com/office/drawing/2014/main" val="386860672"/>
                        </a:ext>
                      </a:extLst>
                    </a:gridCol>
                    <a:gridCol w="1601582">
                      <a:extLst>
                        <a:ext uri="{9D8B030D-6E8A-4147-A177-3AD203B41FA5}">
                          <a16:colId xmlns:a16="http://schemas.microsoft.com/office/drawing/2014/main" val="4096511039"/>
                        </a:ext>
                      </a:extLst>
                    </a:gridCol>
                    <a:gridCol w="1381026">
                      <a:extLst>
                        <a:ext uri="{9D8B030D-6E8A-4147-A177-3AD203B41FA5}">
                          <a16:colId xmlns:a16="http://schemas.microsoft.com/office/drawing/2014/main" val="615602279"/>
                        </a:ext>
                      </a:extLst>
                    </a:gridCol>
                  </a:tblGrid>
                  <a:tr h="542389">
                    <a:tc>
                      <a:txBody>
                        <a:bodyPr/>
                        <a:lstStyle/>
                        <a:p>
                          <a:pPr algn="ctr">
                            <a:lnSpc>
                              <a:spcPct val="150000"/>
                            </a:lnSpc>
                            <a:spcAft>
                              <a:spcPts val="0"/>
                            </a:spcAft>
                          </a:pPr>
                          <a:r>
                            <a:rPr lang="en-US" sz="2400" dirty="0" err="1">
                              <a:effectLst/>
                            </a:rPr>
                            <a:t>Variabel</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dirty="0">
                              <a:effectLst/>
                            </a:rPr>
                            <a:t>Kelompok</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 </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14:m>
                            <m:oMath xmlns:m="http://schemas.openxmlformats.org/officeDocument/2006/math">
                              <m:r>
                                <a:rPr lang="en-US" sz="2400">
                                  <a:effectLst/>
                                  <a:latin typeface="Cambria Math" panose="02040503050406030204" pitchFamily="18" charset="0"/>
                                </a:rPr>
                                <m:t>𝐱</m:t>
                              </m:r>
                              <m:r>
                                <a:rPr lang="en-US" sz="2400">
                                  <a:effectLst/>
                                  <a:latin typeface="Cambria Math" panose="02040503050406030204" pitchFamily="18" charset="0"/>
                                </a:rPr>
                                <m:t> ̅</m:t>
                              </m:r>
                            </m:oMath>
                          </a14:m>
                          <a:r>
                            <a:rPr lang="en-US" sz="2400">
                              <a:effectLst/>
                            </a:rPr>
                            <a:t> ± sd</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Beda</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t-hitung</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Sig.</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280430"/>
                      </a:ext>
                    </a:extLst>
                  </a:tr>
                  <a:tr h="542389">
                    <a:tc rowSpan="2">
                      <a:txBody>
                        <a:bodyPr/>
                        <a:lstStyle/>
                        <a:p>
                          <a:pPr algn="ctr">
                            <a:lnSpc>
                              <a:spcPct val="150000"/>
                            </a:lnSpc>
                            <a:spcAft>
                              <a:spcPts val="0"/>
                            </a:spcAft>
                          </a:pPr>
                          <a:r>
                            <a:rPr lang="en-US" sz="2400" dirty="0">
                              <a:effectLst/>
                            </a:rPr>
                            <a:t>Polar H10</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400" dirty="0" err="1">
                              <a:effectLst/>
                            </a:rPr>
                            <a:t>Musik</a:t>
                          </a:r>
                          <a:r>
                            <a:rPr lang="en-US" sz="2400" dirty="0">
                              <a:effectLst/>
                            </a:rPr>
                            <a:t> </a:t>
                          </a:r>
                          <a:r>
                            <a:rPr lang="en-US" sz="2400" dirty="0" err="1">
                              <a:effectLst/>
                            </a:rPr>
                            <a:t>Klasik</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a:effectLst/>
                            </a:rPr>
                            <a:t>Pre</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a:effectLst/>
                            </a:rPr>
                            <a:t>117±6,35</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en-US" sz="2400">
                              <a:effectLst/>
                            </a:rPr>
                            <a:t>46,6</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400">
                              <a:effectLst/>
                            </a:rPr>
                            <a:t>22,149</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400">
                              <a:effectLst/>
                            </a:rPr>
                            <a:t>&lt;,001</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0985401"/>
                      </a:ext>
                    </a:extLst>
                  </a:tr>
                  <a:tr h="542389">
                    <a:tc vMerge="1">
                      <a:txBody>
                        <a:bodyPr/>
                        <a:lstStyle/>
                        <a:p>
                          <a:endParaRPr lang="en-ID"/>
                        </a:p>
                      </a:txBody>
                      <a:tcPr/>
                    </a:tc>
                    <a:tc vMerge="1">
                      <a:txBody>
                        <a:bodyPr/>
                        <a:lstStyle/>
                        <a:p>
                          <a:endParaRPr lang="en-ID"/>
                        </a:p>
                      </a:txBody>
                      <a:tcPr/>
                    </a:tc>
                    <a:tc>
                      <a:txBody>
                        <a:bodyPr/>
                        <a:lstStyle/>
                        <a:p>
                          <a:pPr algn="ctr">
                            <a:lnSpc>
                              <a:spcPct val="150000"/>
                            </a:lnSpc>
                            <a:spcAft>
                              <a:spcPts val="0"/>
                            </a:spcAft>
                          </a:pPr>
                          <a:r>
                            <a:rPr lang="en-US" sz="2400" dirty="0">
                              <a:effectLst/>
                            </a:rPr>
                            <a:t>Post</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dirty="0">
                              <a:effectLst/>
                            </a:rPr>
                            <a:t>70±3,55</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3141497884"/>
                      </a:ext>
                    </a:extLst>
                  </a:tr>
                </a:tbl>
              </a:graphicData>
            </a:graphic>
          </p:graphicFrame>
        </mc:Choice>
        <mc:Fallback xmlns="">
          <p:graphicFrame>
            <p:nvGraphicFramePr>
              <p:cNvPr id="8" name="Table 7">
                <a:extLst>
                  <a:ext uri="{FF2B5EF4-FFF2-40B4-BE49-F238E27FC236}">
                    <a16:creationId xmlns:a16="http://schemas.microsoft.com/office/drawing/2014/main" id="{C23A323D-896C-4F98-9413-E1A113CDEB7B}"/>
                  </a:ext>
                </a:extLst>
              </p:cNvPr>
              <p:cNvGraphicFramePr>
                <a:graphicFrameLocks noGrp="1"/>
              </p:cNvGraphicFramePr>
              <p:nvPr>
                <p:extLst>
                  <p:ext uri="{D42A27DB-BD31-4B8C-83A1-F6EECF244321}">
                    <p14:modId xmlns:p14="http://schemas.microsoft.com/office/powerpoint/2010/main" val="2275656044"/>
                  </p:ext>
                </p:extLst>
              </p:nvPr>
            </p:nvGraphicFramePr>
            <p:xfrm>
              <a:off x="1387597" y="6777685"/>
              <a:ext cx="14835001" cy="1627167"/>
            </p:xfrm>
            <a:graphic>
              <a:graphicData uri="http://schemas.openxmlformats.org/drawingml/2006/table">
                <a:tbl>
                  <a:tblPr firstRow="1" firstCol="1" bandRow="1">
                    <a:tableStyleId>{5940675A-B579-460E-94D1-54222C63F5DA}</a:tableStyleId>
                  </a:tblPr>
                  <a:tblGrid>
                    <a:gridCol w="2052877">
                      <a:extLst>
                        <a:ext uri="{9D8B030D-6E8A-4147-A177-3AD203B41FA5}">
                          <a16:colId xmlns:a16="http://schemas.microsoft.com/office/drawing/2014/main" val="3968361173"/>
                        </a:ext>
                      </a:extLst>
                    </a:gridCol>
                    <a:gridCol w="3388096">
                      <a:extLst>
                        <a:ext uri="{9D8B030D-6E8A-4147-A177-3AD203B41FA5}">
                          <a16:colId xmlns:a16="http://schemas.microsoft.com/office/drawing/2014/main" val="1399592869"/>
                        </a:ext>
                      </a:extLst>
                    </a:gridCol>
                    <a:gridCol w="2519438">
                      <a:extLst>
                        <a:ext uri="{9D8B030D-6E8A-4147-A177-3AD203B41FA5}">
                          <a16:colId xmlns:a16="http://schemas.microsoft.com/office/drawing/2014/main" val="2600375522"/>
                        </a:ext>
                      </a:extLst>
                    </a:gridCol>
                    <a:gridCol w="2519438">
                      <a:extLst>
                        <a:ext uri="{9D8B030D-6E8A-4147-A177-3AD203B41FA5}">
                          <a16:colId xmlns:a16="http://schemas.microsoft.com/office/drawing/2014/main" val="1135353482"/>
                        </a:ext>
                      </a:extLst>
                    </a:gridCol>
                    <a:gridCol w="1372544">
                      <a:extLst>
                        <a:ext uri="{9D8B030D-6E8A-4147-A177-3AD203B41FA5}">
                          <a16:colId xmlns:a16="http://schemas.microsoft.com/office/drawing/2014/main" val="386860672"/>
                        </a:ext>
                      </a:extLst>
                    </a:gridCol>
                    <a:gridCol w="1601582">
                      <a:extLst>
                        <a:ext uri="{9D8B030D-6E8A-4147-A177-3AD203B41FA5}">
                          <a16:colId xmlns:a16="http://schemas.microsoft.com/office/drawing/2014/main" val="4096511039"/>
                        </a:ext>
                      </a:extLst>
                    </a:gridCol>
                    <a:gridCol w="1381026">
                      <a:extLst>
                        <a:ext uri="{9D8B030D-6E8A-4147-A177-3AD203B41FA5}">
                          <a16:colId xmlns:a16="http://schemas.microsoft.com/office/drawing/2014/main" val="615602279"/>
                        </a:ext>
                      </a:extLst>
                    </a:gridCol>
                  </a:tblGrid>
                  <a:tr h="542389">
                    <a:tc>
                      <a:txBody>
                        <a:bodyPr/>
                        <a:lstStyle/>
                        <a:p>
                          <a:pPr algn="ctr">
                            <a:lnSpc>
                              <a:spcPct val="150000"/>
                            </a:lnSpc>
                            <a:spcAft>
                              <a:spcPts val="0"/>
                            </a:spcAft>
                          </a:pPr>
                          <a:r>
                            <a:rPr lang="en-US" sz="2400" dirty="0" err="1">
                              <a:effectLst/>
                            </a:rPr>
                            <a:t>Variabel</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dirty="0" err="1">
                              <a:effectLst/>
                            </a:rPr>
                            <a:t>Kelompok</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 </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16707" t="-1124" r="-173608" b="-230337"/>
                          </a:stretch>
                        </a:blipFill>
                      </a:tcPr>
                    </a:tc>
                    <a:tc>
                      <a:txBody>
                        <a:bodyPr/>
                        <a:lstStyle/>
                        <a:p>
                          <a:pPr algn="ctr">
                            <a:lnSpc>
                              <a:spcPct val="150000"/>
                            </a:lnSpc>
                            <a:spcAft>
                              <a:spcPts val="0"/>
                            </a:spcAft>
                          </a:pPr>
                          <a:r>
                            <a:rPr lang="en-US" sz="2400">
                              <a:effectLst/>
                            </a:rPr>
                            <a:t>Beda</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t-hitung</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Sig.</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280430"/>
                      </a:ext>
                    </a:extLst>
                  </a:tr>
                  <a:tr h="542389">
                    <a:tc rowSpan="2">
                      <a:txBody>
                        <a:bodyPr/>
                        <a:lstStyle/>
                        <a:p>
                          <a:pPr algn="ctr">
                            <a:lnSpc>
                              <a:spcPct val="150000"/>
                            </a:lnSpc>
                            <a:spcAft>
                              <a:spcPts val="0"/>
                            </a:spcAft>
                          </a:pPr>
                          <a:r>
                            <a:rPr lang="en-US" sz="2400" dirty="0">
                              <a:effectLst/>
                            </a:rPr>
                            <a:t>Polar H10</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400" dirty="0" err="1">
                              <a:effectLst/>
                            </a:rPr>
                            <a:t>Musik</a:t>
                          </a:r>
                          <a:r>
                            <a:rPr lang="en-US" sz="2400" dirty="0">
                              <a:effectLst/>
                            </a:rPr>
                            <a:t> </a:t>
                          </a:r>
                          <a:r>
                            <a:rPr lang="en-US" sz="2400" dirty="0" err="1">
                              <a:effectLst/>
                            </a:rPr>
                            <a:t>Klasik</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a:effectLst/>
                            </a:rPr>
                            <a:t>Pre</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a:effectLst/>
                            </a:rPr>
                            <a:t>117±6,35</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en-US" sz="2400">
                              <a:effectLst/>
                            </a:rPr>
                            <a:t>46,6</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400">
                              <a:effectLst/>
                            </a:rPr>
                            <a:t>22,149</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400">
                              <a:effectLst/>
                            </a:rPr>
                            <a:t>&lt;,001</a:t>
                          </a:r>
                          <a:endParaRPr lang="en-ID"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0985401"/>
                      </a:ext>
                    </a:extLst>
                  </a:tr>
                  <a:tr h="542389">
                    <a:tc vMerge="1">
                      <a:txBody>
                        <a:bodyPr/>
                        <a:lstStyle/>
                        <a:p>
                          <a:endParaRPr lang="en-ID"/>
                        </a:p>
                      </a:txBody>
                      <a:tcPr/>
                    </a:tc>
                    <a:tc vMerge="1">
                      <a:txBody>
                        <a:bodyPr/>
                        <a:lstStyle/>
                        <a:p>
                          <a:endParaRPr lang="en-ID"/>
                        </a:p>
                      </a:txBody>
                      <a:tcPr/>
                    </a:tc>
                    <a:tc>
                      <a:txBody>
                        <a:bodyPr/>
                        <a:lstStyle/>
                        <a:p>
                          <a:pPr algn="ctr">
                            <a:lnSpc>
                              <a:spcPct val="150000"/>
                            </a:lnSpc>
                            <a:spcAft>
                              <a:spcPts val="0"/>
                            </a:spcAft>
                          </a:pPr>
                          <a:r>
                            <a:rPr lang="en-US" sz="2400" dirty="0">
                              <a:effectLst/>
                            </a:rPr>
                            <a:t>Post</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dirty="0">
                              <a:effectLst/>
                            </a:rPr>
                            <a:t>70±3,55</a:t>
                          </a:r>
                          <a:endParaRPr lang="en-ID"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3141497884"/>
                      </a:ext>
                    </a:extLst>
                  </a:tr>
                </a:tbl>
              </a:graphicData>
            </a:graphic>
          </p:graphicFrame>
        </mc:Fallback>
      </mc:AlternateContent>
      <p:sp>
        <p:nvSpPr>
          <p:cNvPr id="14" name="Rectangle 13">
            <a:extLst>
              <a:ext uri="{FF2B5EF4-FFF2-40B4-BE49-F238E27FC236}">
                <a16:creationId xmlns:a16="http://schemas.microsoft.com/office/drawing/2014/main" id="{7ABFD3A9-BBC8-4A0D-B438-EE8CFD3E08A9}"/>
              </a:ext>
            </a:extLst>
          </p:cNvPr>
          <p:cNvSpPr/>
          <p:nvPr/>
        </p:nvSpPr>
        <p:spPr>
          <a:xfrm>
            <a:off x="1387597" y="8451219"/>
            <a:ext cx="14898513" cy="757130"/>
          </a:xfrm>
          <a:prstGeom prst="rect">
            <a:avLst/>
          </a:prstGeom>
        </p:spPr>
        <p:txBody>
          <a:bodyPr wrap="square">
            <a:spAutoFit/>
          </a:bodyPr>
          <a:lstStyle/>
          <a:p>
            <a:pPr algn="just"/>
            <a:r>
              <a:rPr lang="en-US" sz="2400" dirty="0"/>
              <a:t>sig value (&lt;,001) &lt; 0,05 then Ho is rejected so it can be concluded that there is a significant influence of the classical music relaxation method on the recovery of soccer players after physical activity.</a:t>
            </a:r>
            <a:endParaRPr lang="en-ID" sz="2400" dirty="0"/>
          </a:p>
        </p:txBody>
      </p:sp>
    </p:spTree>
    <p:extLst>
      <p:ext uri="{BB962C8B-B14F-4D97-AF65-F5344CB8AC3E}">
        <p14:creationId xmlns:p14="http://schemas.microsoft.com/office/powerpoint/2010/main" val="14929048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5614061" y="688054"/>
            <a:ext cx="6120077" cy="2313564"/>
          </a:xfrm>
          <a:prstGeom prst="rect">
            <a:avLst/>
          </a:prstGeom>
        </p:spPr>
        <p:txBody>
          <a:bodyPr>
            <a:normAutofit fontScale="90000"/>
          </a:bodyPr>
          <a:lstStyle/>
          <a:p>
            <a:pPr algn="ctr">
              <a:lnSpc>
                <a:spcPct val="100000"/>
              </a:lnSpc>
            </a:pPr>
            <a:br>
              <a:rPr lang="en-ID" sz="8000" dirty="0"/>
            </a:br>
            <a:endParaRPr sz="8000" dirty="0"/>
          </a:p>
        </p:txBody>
      </p:sp>
      <p:sp>
        <p:nvSpPr>
          <p:cNvPr id="174" name="YOUR NAME"/>
          <p:cNvSpPr txBox="1">
            <a:spLocks noGrp="1"/>
          </p:cNvSpPr>
          <p:nvPr>
            <p:ph type="subTitle" sz="quarter" idx="1"/>
          </p:nvPr>
        </p:nvSpPr>
        <p:spPr>
          <a:xfrm>
            <a:off x="598775" y="2061540"/>
            <a:ext cx="15623824" cy="2654890"/>
          </a:xfrm>
          <a:prstGeom prst="rect">
            <a:avLst/>
          </a:prstGeom>
        </p:spPr>
        <p:txBody>
          <a:bodyPr>
            <a:noAutofit/>
          </a:bodyPr>
          <a:lstStyle>
            <a:lvl1pPr>
              <a:defRPr b="0"/>
            </a:lvl1pPr>
          </a:lstStyle>
          <a:p>
            <a:pPr algn="just"/>
            <a:r>
              <a:rPr lang="en-US" sz="2400" dirty="0"/>
              <a:t>3. There is a significant difference in influence between the progressive muscle relaxation method using classical            music and the classical music relaxation method</a:t>
            </a:r>
          </a:p>
        </p:txBody>
      </p:sp>
      <p:sp>
        <p:nvSpPr>
          <p:cNvPr id="2" name="Rectangle 1">
            <a:extLst>
              <a:ext uri="{FF2B5EF4-FFF2-40B4-BE49-F238E27FC236}">
                <a16:creationId xmlns:a16="http://schemas.microsoft.com/office/drawing/2014/main" id="{C1AE05F8-8D34-4435-8571-B98050CE7670}"/>
              </a:ext>
            </a:extLst>
          </p:cNvPr>
          <p:cNvSpPr/>
          <p:nvPr/>
        </p:nvSpPr>
        <p:spPr>
          <a:xfrm>
            <a:off x="5369419" y="866957"/>
            <a:ext cx="6279283" cy="757130"/>
          </a:xfrm>
          <a:prstGeom prst="rect">
            <a:avLst/>
          </a:prstGeom>
        </p:spPr>
        <p:txBody>
          <a:bodyPr wrap="none">
            <a:spAutoFit/>
          </a:bodyPr>
          <a:lstStyle/>
          <a:p>
            <a:r>
              <a:rPr lang="en-US" sz="4800" dirty="0"/>
              <a:t>Result and Discussion</a:t>
            </a:r>
            <a:endParaRPr lang="en-ID" sz="4800" dirty="0"/>
          </a:p>
        </p:txBody>
      </p:sp>
      <p:sp>
        <p:nvSpPr>
          <p:cNvPr id="7" name="Rectangle 6">
            <a:extLst>
              <a:ext uri="{FF2B5EF4-FFF2-40B4-BE49-F238E27FC236}">
                <a16:creationId xmlns:a16="http://schemas.microsoft.com/office/drawing/2014/main" id="{F93C88F2-9F45-40FC-BA6C-CA7395C77596}"/>
              </a:ext>
            </a:extLst>
          </p:cNvPr>
          <p:cNvSpPr/>
          <p:nvPr/>
        </p:nvSpPr>
        <p:spPr>
          <a:xfrm>
            <a:off x="598776" y="5298312"/>
            <a:ext cx="15605110" cy="1089529"/>
          </a:xfrm>
          <a:prstGeom prst="rect">
            <a:avLst/>
          </a:prstGeom>
        </p:spPr>
        <p:txBody>
          <a:bodyPr wrap="square">
            <a:spAutoFit/>
          </a:bodyPr>
          <a:lstStyle/>
          <a:p>
            <a:pPr algn="just"/>
            <a:r>
              <a:rPr lang="en-US" sz="2400" dirty="0"/>
              <a:t>sig value (&lt;,001) &lt; 0,05 then Ho is rejected so it can be concluded that there is a significant difference between Progressive Muscle Relaxation using classical music and relaxation using classical music on the recovery of soccer players after physical activity.</a:t>
            </a:r>
          </a:p>
        </p:txBody>
      </p:sp>
      <p:graphicFrame>
        <p:nvGraphicFramePr>
          <p:cNvPr id="3" name="Table 2">
            <a:extLst>
              <a:ext uri="{FF2B5EF4-FFF2-40B4-BE49-F238E27FC236}">
                <a16:creationId xmlns:a16="http://schemas.microsoft.com/office/drawing/2014/main" id="{1E78C04D-3B79-421B-8D24-BB25B7379FFD}"/>
              </a:ext>
            </a:extLst>
          </p:cNvPr>
          <p:cNvGraphicFramePr>
            <a:graphicFrameLocks noGrp="1"/>
          </p:cNvGraphicFramePr>
          <p:nvPr>
            <p:extLst>
              <p:ext uri="{D42A27DB-BD31-4B8C-83A1-F6EECF244321}">
                <p14:modId xmlns:p14="http://schemas.microsoft.com/office/powerpoint/2010/main" val="1021700108"/>
              </p:ext>
            </p:extLst>
          </p:nvPr>
        </p:nvGraphicFramePr>
        <p:xfrm>
          <a:off x="1437458" y="3039349"/>
          <a:ext cx="14143204" cy="1996251"/>
        </p:xfrm>
        <a:graphic>
          <a:graphicData uri="http://schemas.openxmlformats.org/drawingml/2006/table">
            <a:tbl>
              <a:tblPr firstRow="1" firstCol="1" bandRow="1">
                <a:tableStyleId>{5940675A-B579-460E-94D1-54222C63F5DA}</a:tableStyleId>
              </a:tblPr>
              <a:tblGrid>
                <a:gridCol w="3952916">
                  <a:extLst>
                    <a:ext uri="{9D8B030D-6E8A-4147-A177-3AD203B41FA5}">
                      <a16:colId xmlns:a16="http://schemas.microsoft.com/office/drawing/2014/main" val="3376763899"/>
                    </a:ext>
                  </a:extLst>
                </a:gridCol>
                <a:gridCol w="2557252">
                  <a:extLst>
                    <a:ext uri="{9D8B030D-6E8A-4147-A177-3AD203B41FA5}">
                      <a16:colId xmlns:a16="http://schemas.microsoft.com/office/drawing/2014/main" val="4027928291"/>
                    </a:ext>
                  </a:extLst>
                </a:gridCol>
                <a:gridCol w="2018698">
                  <a:extLst>
                    <a:ext uri="{9D8B030D-6E8A-4147-A177-3AD203B41FA5}">
                      <a16:colId xmlns:a16="http://schemas.microsoft.com/office/drawing/2014/main" val="1754325714"/>
                    </a:ext>
                  </a:extLst>
                </a:gridCol>
                <a:gridCol w="1404464">
                  <a:extLst>
                    <a:ext uri="{9D8B030D-6E8A-4147-A177-3AD203B41FA5}">
                      <a16:colId xmlns:a16="http://schemas.microsoft.com/office/drawing/2014/main" val="3512337018"/>
                    </a:ext>
                  </a:extLst>
                </a:gridCol>
                <a:gridCol w="2018698">
                  <a:extLst>
                    <a:ext uri="{9D8B030D-6E8A-4147-A177-3AD203B41FA5}">
                      <a16:colId xmlns:a16="http://schemas.microsoft.com/office/drawing/2014/main" val="2414247891"/>
                    </a:ext>
                  </a:extLst>
                </a:gridCol>
                <a:gridCol w="2191176">
                  <a:extLst>
                    <a:ext uri="{9D8B030D-6E8A-4147-A177-3AD203B41FA5}">
                      <a16:colId xmlns:a16="http://schemas.microsoft.com/office/drawing/2014/main" val="3333596258"/>
                    </a:ext>
                  </a:extLst>
                </a:gridCol>
              </a:tblGrid>
              <a:tr h="405387">
                <a:tc>
                  <a:txBody>
                    <a:bodyPr/>
                    <a:lstStyle/>
                    <a:p>
                      <a:pPr algn="ctr">
                        <a:lnSpc>
                          <a:spcPct val="150000"/>
                        </a:lnSpc>
                        <a:spcAft>
                          <a:spcPts val="0"/>
                        </a:spcAft>
                      </a:pPr>
                      <a:r>
                        <a:rPr lang="en-US" sz="2400" kern="100">
                          <a:effectLst/>
                        </a:rPr>
                        <a:t>Variabel</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dirty="0">
                          <a:effectLst/>
                        </a:rPr>
                        <a:t>Kelompok</a:t>
                      </a:r>
                      <a:endParaRPr lang="en-ID" sz="4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Mean</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a:effectLst/>
                        </a:rPr>
                        <a:t>Beda</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a:effectLst/>
                        </a:rPr>
                        <a:t>t-hitung</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a:effectLst/>
                        </a:rPr>
                        <a:t>Sig.</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2455800"/>
                  </a:ext>
                </a:extLst>
              </a:tr>
              <a:tr h="866308">
                <a:tc rowSpan="2">
                  <a:txBody>
                    <a:bodyPr/>
                    <a:lstStyle/>
                    <a:p>
                      <a:pPr algn="ctr">
                        <a:lnSpc>
                          <a:spcPct val="150000"/>
                        </a:lnSpc>
                        <a:spcBef>
                          <a:spcPts val="120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Polar H-10</a:t>
                      </a:r>
                      <a:endParaRPr lang="en-ID" sz="4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a:effectLst/>
                        </a:rPr>
                        <a:t>PMR dengan Musik Klasik</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79,40</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2400" kern="100">
                          <a:effectLst/>
                        </a:rPr>
                        <a:t>9,200</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0"/>
                        </a:spcAft>
                      </a:pPr>
                      <a:r>
                        <a:rPr lang="en-US" sz="2400" kern="100">
                          <a:effectLst/>
                        </a:rPr>
                        <a:t>7,597</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en-US" sz="2400" kern="100">
                          <a:effectLst/>
                        </a:rPr>
                        <a:t>&lt;,001</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4348276"/>
                  </a:ext>
                </a:extLst>
              </a:tr>
              <a:tr h="405387">
                <a:tc vMerge="1">
                  <a:txBody>
                    <a:bodyPr/>
                    <a:lstStyle/>
                    <a:p>
                      <a:endParaRPr lang="en-ID"/>
                    </a:p>
                  </a:txBody>
                  <a:tcPr/>
                </a:tc>
                <a:tc>
                  <a:txBody>
                    <a:bodyPr/>
                    <a:lstStyle/>
                    <a:p>
                      <a:pPr algn="ctr">
                        <a:lnSpc>
                          <a:spcPct val="150000"/>
                        </a:lnSpc>
                        <a:spcAft>
                          <a:spcPts val="0"/>
                        </a:spcAft>
                      </a:pPr>
                      <a:r>
                        <a:rPr lang="en-US" sz="2400" kern="100">
                          <a:effectLst/>
                        </a:rPr>
                        <a:t>Musik Klasik</a:t>
                      </a:r>
                      <a:endParaRPr lang="en-ID"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70,20</a:t>
                      </a:r>
                      <a:endParaRPr lang="en-ID" sz="4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ID"/>
                    </a:p>
                  </a:txBody>
                  <a:tcPr/>
                </a:tc>
                <a:tc>
                  <a:txBody>
                    <a:bodyPr/>
                    <a:lstStyle/>
                    <a:p>
                      <a:pPr algn="ctr">
                        <a:lnSpc>
                          <a:spcPct val="150000"/>
                        </a:lnSpc>
                        <a:spcAft>
                          <a:spcPts val="0"/>
                        </a:spcAft>
                      </a:pPr>
                      <a:r>
                        <a:rPr lang="en-US" sz="2400" kern="100" dirty="0">
                          <a:effectLst/>
                        </a:rPr>
                        <a:t>7,597</a:t>
                      </a:r>
                      <a:endParaRPr lang="en-ID" sz="4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D"/>
                    </a:p>
                  </a:txBody>
                  <a:tcPr/>
                </a:tc>
                <a:extLst>
                  <a:ext uri="{0D108BD9-81ED-4DB2-BD59-A6C34878D82A}">
                    <a16:rowId xmlns:a16="http://schemas.microsoft.com/office/drawing/2014/main" val="2432560088"/>
                  </a:ext>
                </a:extLst>
              </a:tr>
            </a:tbl>
          </a:graphicData>
        </a:graphic>
      </p:graphicFrame>
    </p:spTree>
    <p:extLst>
      <p:ext uri="{BB962C8B-B14F-4D97-AF65-F5344CB8AC3E}">
        <p14:creationId xmlns:p14="http://schemas.microsoft.com/office/powerpoint/2010/main" val="18438346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0" name="Text Placeholder 9">
            <a:extLst>
              <a:ext uri="{FF2B5EF4-FFF2-40B4-BE49-F238E27FC236}">
                <a16:creationId xmlns:a16="http://schemas.microsoft.com/office/drawing/2014/main" id="{A7E097B9-4091-4B52-8E42-C0B0B4977D03}"/>
              </a:ext>
            </a:extLst>
          </p:cNvPr>
          <p:cNvSpPr>
            <a:spLocks noGrp="1"/>
          </p:cNvSpPr>
          <p:nvPr>
            <p:ph type="body" sz="quarter" idx="21"/>
          </p:nvPr>
        </p:nvSpPr>
        <p:spPr>
          <a:xfrm>
            <a:off x="2106573" y="1927496"/>
            <a:ext cx="3471273" cy="664732"/>
          </a:xfrm>
        </p:spPr>
        <p:txBody>
          <a:bodyPr>
            <a:normAutofit lnSpcReduction="10000"/>
          </a:bodyPr>
          <a:lstStyle/>
          <a:p>
            <a:r>
              <a:rPr lang="en-US" sz="4000" dirty="0"/>
              <a:t>Conclusion</a:t>
            </a:r>
            <a:endParaRPr lang="en-ID" dirty="0"/>
          </a:p>
        </p:txBody>
      </p:sp>
      <p:sp>
        <p:nvSpPr>
          <p:cNvPr id="9" name="Text Placeholder 8">
            <a:extLst>
              <a:ext uri="{FF2B5EF4-FFF2-40B4-BE49-F238E27FC236}">
                <a16:creationId xmlns:a16="http://schemas.microsoft.com/office/drawing/2014/main" id="{06B4D558-7E0B-4869-91C9-B0FD670D5BED}"/>
              </a:ext>
            </a:extLst>
          </p:cNvPr>
          <p:cNvSpPr>
            <a:spLocks noGrp="1"/>
          </p:cNvSpPr>
          <p:nvPr>
            <p:ph type="body" sz="half" idx="1"/>
          </p:nvPr>
        </p:nvSpPr>
        <p:spPr>
          <a:xfrm>
            <a:off x="365232" y="3021158"/>
            <a:ext cx="6953957" cy="6301746"/>
          </a:xfrm>
        </p:spPr>
        <p:txBody>
          <a:bodyPr>
            <a:normAutofit/>
          </a:bodyPr>
          <a:lstStyle/>
          <a:p>
            <a:pPr algn="just">
              <a:lnSpc>
                <a:spcPct val="100000"/>
              </a:lnSpc>
            </a:pPr>
            <a:r>
              <a:rPr lang="en-US" sz="2400" dirty="0"/>
              <a:t>The progressive muscle relaxation method using classical music has an effect on the recovery of PS Bina </a:t>
            </a:r>
            <a:r>
              <a:rPr lang="en-US" sz="2400" dirty="0" err="1"/>
              <a:t>Pakuan</a:t>
            </a:r>
            <a:r>
              <a:rPr lang="en-US" sz="2400" dirty="0"/>
              <a:t> Bandung soccer players after physical activity.</a:t>
            </a:r>
          </a:p>
          <a:p>
            <a:pPr algn="just">
              <a:lnSpc>
                <a:spcPct val="100000"/>
              </a:lnSpc>
            </a:pPr>
            <a:r>
              <a:rPr lang="en-US" sz="2400" dirty="0"/>
              <a:t>The classical music relaxation method influences the recovery of PS Bina </a:t>
            </a:r>
            <a:r>
              <a:rPr lang="en-US" sz="2400" dirty="0" err="1"/>
              <a:t>Pakuan</a:t>
            </a:r>
            <a:r>
              <a:rPr lang="en-US" sz="2400" dirty="0"/>
              <a:t> Bandung soccer players after physical activity.</a:t>
            </a:r>
          </a:p>
          <a:p>
            <a:pPr algn="just">
              <a:lnSpc>
                <a:spcPct val="100000"/>
              </a:lnSpc>
            </a:pPr>
            <a:r>
              <a:rPr lang="en-US" sz="2400" dirty="0"/>
              <a:t>There is a significant difference in the influence between the progressive muscle relaxation method using classical music and the classical music relaxation method.</a:t>
            </a:r>
          </a:p>
        </p:txBody>
      </p:sp>
      <p:sp>
        <p:nvSpPr>
          <p:cNvPr id="173" name="YOUR TITLE…"/>
          <p:cNvSpPr txBox="1">
            <a:spLocks noGrp="1"/>
          </p:cNvSpPr>
          <p:nvPr>
            <p:ph type="title"/>
          </p:nvPr>
        </p:nvSpPr>
        <p:spPr>
          <a:prstGeom prst="rect">
            <a:avLst/>
          </a:prstGeom>
        </p:spPr>
        <p:txBody>
          <a:bodyPr>
            <a:normAutofit fontScale="90000"/>
          </a:bodyPr>
          <a:lstStyle/>
          <a:p>
            <a:pPr algn="ctr">
              <a:lnSpc>
                <a:spcPct val="100000"/>
              </a:lnSpc>
            </a:pPr>
            <a:br>
              <a:rPr lang="en-ID" sz="8000" dirty="0"/>
            </a:br>
            <a:endParaRPr sz="8000" dirty="0"/>
          </a:p>
        </p:txBody>
      </p:sp>
      <p:sp>
        <p:nvSpPr>
          <p:cNvPr id="2" name="Rectangle 1">
            <a:extLst>
              <a:ext uri="{FF2B5EF4-FFF2-40B4-BE49-F238E27FC236}">
                <a16:creationId xmlns:a16="http://schemas.microsoft.com/office/drawing/2014/main" id="{C1AE05F8-8D34-4435-8571-B98050CE7670}"/>
              </a:ext>
            </a:extLst>
          </p:cNvPr>
          <p:cNvSpPr/>
          <p:nvPr/>
        </p:nvSpPr>
        <p:spPr>
          <a:xfrm>
            <a:off x="4522963" y="861060"/>
            <a:ext cx="8302273" cy="757130"/>
          </a:xfrm>
          <a:prstGeom prst="rect">
            <a:avLst/>
          </a:prstGeom>
        </p:spPr>
        <p:txBody>
          <a:bodyPr wrap="none">
            <a:spAutoFit/>
          </a:bodyPr>
          <a:lstStyle/>
          <a:p>
            <a:pPr algn="just"/>
            <a:r>
              <a:rPr lang="en-US" sz="4800" dirty="0"/>
              <a:t>Conclusion &amp; Recomendation</a:t>
            </a:r>
            <a:endParaRPr lang="en-ID" sz="4800" dirty="0"/>
          </a:p>
        </p:txBody>
      </p:sp>
      <p:sp>
        <p:nvSpPr>
          <p:cNvPr id="16" name="Text Placeholder 8">
            <a:extLst>
              <a:ext uri="{FF2B5EF4-FFF2-40B4-BE49-F238E27FC236}">
                <a16:creationId xmlns:a16="http://schemas.microsoft.com/office/drawing/2014/main" id="{2D56FAB0-F8AF-4558-A223-A595D7B76386}"/>
              </a:ext>
            </a:extLst>
          </p:cNvPr>
          <p:cNvSpPr txBox="1">
            <a:spLocks/>
          </p:cNvSpPr>
          <p:nvPr/>
        </p:nvSpPr>
        <p:spPr>
          <a:xfrm>
            <a:off x="7684421" y="3021158"/>
            <a:ext cx="9152466" cy="64408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Autofit/>
          </a:bodyPr>
          <a:lstStyle>
            <a:lvl1pPr marL="431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1pPr>
            <a:lvl2pPr marL="1041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2pPr>
            <a:lvl3pPr marL="1651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3pPr>
            <a:lvl4pPr marL="2260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4pPr>
            <a:lvl5pPr marL="28702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algn="just" hangingPunct="1">
              <a:lnSpc>
                <a:spcPct val="100000"/>
              </a:lnSpc>
            </a:pPr>
            <a:r>
              <a:rPr lang="en-US" sz="2400" dirty="0"/>
              <a:t>For institutions, especially in the sports sector, this research can be used as a source of knowledge and reference in carrying out the recovery process for athletes, especially football players. This is because the PMR method with classical music is a combination that produces a new atmosphere so that athletes gain knowledge and variations regarding relaxation methods in the recovery process after physical activity.</a:t>
            </a:r>
          </a:p>
          <a:p>
            <a:pPr algn="just" hangingPunct="1">
              <a:lnSpc>
                <a:spcPct val="100000"/>
              </a:lnSpc>
            </a:pPr>
            <a:r>
              <a:rPr lang="en-US" sz="2400" dirty="0"/>
              <a:t>For further research, the results of this research can be used as a basis for developing more varied instruments, for example conducting observations, questionnaires and interviews to get more accurate results. Data collection should be consistent and carried out every time an athlete receives treatment so that the data measurement results are valid. When collecting data, it takes quite a long time and is less effective when connecting the Polar H10 device with the athlete's device one by one, so a tool is needed that can integrate applications in one connection.</a:t>
            </a:r>
          </a:p>
        </p:txBody>
      </p:sp>
      <p:sp>
        <p:nvSpPr>
          <p:cNvPr id="17" name="Text Placeholder 9">
            <a:extLst>
              <a:ext uri="{FF2B5EF4-FFF2-40B4-BE49-F238E27FC236}">
                <a16:creationId xmlns:a16="http://schemas.microsoft.com/office/drawing/2014/main" id="{563FA2B4-D114-4A15-922C-EB47AB5433EA}"/>
              </a:ext>
            </a:extLst>
          </p:cNvPr>
          <p:cNvSpPr txBox="1">
            <a:spLocks/>
          </p:cNvSpPr>
          <p:nvPr/>
        </p:nvSpPr>
        <p:spPr>
          <a:xfrm>
            <a:off x="10357525" y="1927496"/>
            <a:ext cx="3806258" cy="66473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normAutofit/>
          </a:bodyPr>
          <a:lstStyle>
            <a:lvl1pPr marL="0" marR="0" indent="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1pPr>
            <a:lvl2pPr marL="1041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2pPr>
            <a:lvl3pPr marL="1651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3pPr>
            <a:lvl4pPr marL="2260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4pPr>
            <a:lvl5pPr marL="28702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hangingPunct="1"/>
            <a:r>
              <a:rPr lang="en-US" dirty="0"/>
              <a:t>Recomendation</a:t>
            </a:r>
            <a:endParaRPr lang="en-ID" dirty="0"/>
          </a:p>
        </p:txBody>
      </p:sp>
    </p:spTree>
    <p:extLst>
      <p:ext uri="{BB962C8B-B14F-4D97-AF65-F5344CB8AC3E}">
        <p14:creationId xmlns:p14="http://schemas.microsoft.com/office/powerpoint/2010/main" val="23867950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570"/>
            <a:ext cx="17348200" cy="9753030"/>
          </a:xfrm>
          <a:prstGeom prst="rect">
            <a:avLst/>
          </a:prstGeom>
          <a:ln w="3175">
            <a:miter lim="400000"/>
          </a:ln>
        </p:spPr>
      </p:pic>
      <p:sp>
        <p:nvSpPr>
          <p:cNvPr id="7" name="Text Placeholder 6">
            <a:extLst>
              <a:ext uri="{FF2B5EF4-FFF2-40B4-BE49-F238E27FC236}">
                <a16:creationId xmlns:a16="http://schemas.microsoft.com/office/drawing/2014/main" id="{D6183760-30E6-4D48-AECA-AEFF5B092442}"/>
              </a:ext>
            </a:extLst>
          </p:cNvPr>
          <p:cNvSpPr>
            <a:spLocks noGrp="1"/>
          </p:cNvSpPr>
          <p:nvPr>
            <p:ph type="body" sz="half" idx="1"/>
          </p:nvPr>
        </p:nvSpPr>
        <p:spPr>
          <a:xfrm>
            <a:off x="772491" y="3816625"/>
            <a:ext cx="15803218" cy="4860065"/>
          </a:xfrm>
        </p:spPr>
        <p:txBody>
          <a:bodyPr>
            <a:normAutofit fontScale="25000" lnSpcReduction="20000"/>
          </a:bodyPr>
          <a:lstStyle/>
          <a:p>
            <a:pPr marL="457200" indent="-457200" algn="just">
              <a:lnSpc>
                <a:spcPct val="170000"/>
              </a:lnSpc>
              <a:buFont typeface="+mj-lt"/>
              <a:buAutoNum type="arabicPeriod"/>
            </a:pPr>
            <a:r>
              <a:rPr lang="en-US" sz="7200" dirty="0" err="1"/>
              <a:t>Battaglini</a:t>
            </a:r>
            <a:r>
              <a:rPr lang="en-US" sz="7200" dirty="0"/>
              <a:t>, M. P., </a:t>
            </a:r>
            <a:r>
              <a:rPr lang="en-US" sz="7200" dirty="0" err="1"/>
              <a:t>Pessôa</a:t>
            </a:r>
            <a:r>
              <a:rPr lang="en-US" sz="7200" dirty="0"/>
              <a:t> Filho, D. M., Calais, S. L., Miyazaki, M. C. O. S., Neiva, C. M., Espada, M. C., de </a:t>
            </a:r>
            <a:r>
              <a:rPr lang="en-US" sz="7200" dirty="0" err="1"/>
              <a:t>Moraes</a:t>
            </a:r>
            <a:r>
              <a:rPr lang="en-US" sz="7200" dirty="0"/>
              <a:t>, M. G., &amp; </a:t>
            </a:r>
            <a:r>
              <a:rPr lang="en-US" sz="7200" dirty="0" err="1"/>
              <a:t>Verardi</a:t>
            </a:r>
            <a:r>
              <a:rPr lang="en-US" sz="7200" dirty="0"/>
              <a:t>, C. E. L. (2022). </a:t>
            </a:r>
            <a:r>
              <a:rPr lang="en-US" sz="7200" dirty="0" err="1"/>
              <a:t>Analisis</a:t>
            </a:r>
            <a:r>
              <a:rPr lang="en-US" sz="7200" dirty="0"/>
              <a:t> </a:t>
            </a:r>
            <a:r>
              <a:rPr lang="en-US" sz="7200" dirty="0" err="1"/>
              <a:t>Relaksasi</a:t>
            </a:r>
            <a:r>
              <a:rPr lang="en-US" sz="7200" dirty="0"/>
              <a:t> </a:t>
            </a:r>
            <a:r>
              <a:rPr lang="en-US" sz="7200" dirty="0" err="1"/>
              <a:t>Otot</a:t>
            </a:r>
            <a:r>
              <a:rPr lang="en-US" sz="7200" dirty="0"/>
              <a:t> </a:t>
            </a:r>
            <a:r>
              <a:rPr lang="en-US" sz="7200" dirty="0" err="1"/>
              <a:t>Progresif</a:t>
            </a:r>
            <a:r>
              <a:rPr lang="en-US" sz="7200" dirty="0"/>
              <a:t> pada </a:t>
            </a:r>
            <a:r>
              <a:rPr lang="en-US" sz="7200" dirty="0" err="1"/>
              <a:t>Variabel</a:t>
            </a:r>
            <a:r>
              <a:rPr lang="en-US" sz="7200" dirty="0"/>
              <a:t> </a:t>
            </a:r>
            <a:r>
              <a:rPr lang="en-US" sz="7200" dirty="0" err="1"/>
              <a:t>Psikofisiologi</a:t>
            </a:r>
            <a:r>
              <a:rPr lang="en-US" sz="7200" dirty="0"/>
              <a:t> Pada </a:t>
            </a:r>
            <a:r>
              <a:rPr lang="en-US" sz="7200" dirty="0" err="1"/>
              <a:t>Atlet</a:t>
            </a:r>
            <a:r>
              <a:rPr lang="en-US" sz="7200" dirty="0"/>
              <a:t> Bola Basket. </a:t>
            </a:r>
            <a:r>
              <a:rPr lang="en-US" sz="7200" i="1" dirty="0"/>
              <a:t>International Journal of Environmental Research and Public Health</a:t>
            </a:r>
            <a:r>
              <a:rPr lang="en-US" sz="7200" dirty="0"/>
              <a:t>, </a:t>
            </a:r>
            <a:r>
              <a:rPr lang="en-US" sz="7200" i="1" dirty="0"/>
              <a:t>19</a:t>
            </a:r>
            <a:r>
              <a:rPr lang="en-US" sz="7200" dirty="0"/>
              <a:t>(24). </a:t>
            </a:r>
            <a:r>
              <a:rPr lang="en-US" sz="7200" dirty="0">
                <a:hlinkClick r:id="rId3"/>
              </a:rPr>
              <a:t>https://doi.org/10.3390/ijerph192417065</a:t>
            </a:r>
            <a:endParaRPr lang="en-US" sz="7200" dirty="0"/>
          </a:p>
          <a:p>
            <a:pPr marL="457200" indent="-457200" algn="just">
              <a:lnSpc>
                <a:spcPct val="170000"/>
              </a:lnSpc>
              <a:buFont typeface="+mj-lt"/>
              <a:buAutoNum type="arabicPeriod"/>
            </a:pPr>
            <a:r>
              <a:rPr lang="en-US" sz="7200" dirty="0" err="1"/>
              <a:t>Blichfeldt-Ærø</a:t>
            </a:r>
            <a:r>
              <a:rPr lang="en-US" sz="7200" dirty="0"/>
              <a:t>, S. C., Halvorsen, S., &amp; </a:t>
            </a:r>
            <a:r>
              <a:rPr lang="en-US" sz="7200" dirty="0" err="1"/>
              <a:t>Trondalen</a:t>
            </a:r>
            <a:r>
              <a:rPr lang="en-US" sz="7200" dirty="0"/>
              <a:t>, G. (2022). Music therapy in invasive cardiac procedures: Expanded perspective. </a:t>
            </a:r>
            <a:r>
              <a:rPr lang="en-US" sz="7200" i="1" dirty="0"/>
              <a:t>British Journal of Music Therapy</a:t>
            </a:r>
            <a:r>
              <a:rPr lang="en-US" sz="7200" dirty="0"/>
              <a:t>, </a:t>
            </a:r>
            <a:r>
              <a:rPr lang="en-US" sz="7200" i="1" dirty="0"/>
              <a:t>36</a:t>
            </a:r>
            <a:r>
              <a:rPr lang="en-US" sz="7200" dirty="0"/>
              <a:t>(1), 48–58. </a:t>
            </a:r>
            <a:r>
              <a:rPr lang="en-US" sz="7200" dirty="0">
                <a:hlinkClick r:id="rId4"/>
              </a:rPr>
              <a:t>https://doi.org/10.1177/13594575211039090</a:t>
            </a:r>
            <a:endParaRPr lang="en-US" sz="7200" dirty="0"/>
          </a:p>
          <a:p>
            <a:pPr marL="457200" indent="-457200" algn="just">
              <a:lnSpc>
                <a:spcPct val="170000"/>
              </a:lnSpc>
              <a:buFont typeface="+mj-lt"/>
              <a:buAutoNum type="arabicPeriod"/>
            </a:pPr>
            <a:r>
              <a:rPr lang="en-US" sz="7200" dirty="0"/>
              <a:t>Cristin, P., </a:t>
            </a:r>
            <a:r>
              <a:rPr lang="en-US" sz="7200" dirty="0" err="1"/>
              <a:t>Hutagalung</a:t>
            </a:r>
            <a:r>
              <a:rPr lang="en-US" sz="7200" dirty="0"/>
              <a:t>, N., </a:t>
            </a:r>
            <a:r>
              <a:rPr lang="en-US" sz="7200" dirty="0" err="1"/>
              <a:t>Sinaga</a:t>
            </a:r>
            <a:r>
              <a:rPr lang="en-US" sz="7200" dirty="0"/>
              <a:t>, T., Prodi, ), </a:t>
            </a:r>
            <a:r>
              <a:rPr lang="en-US" sz="7200" dirty="0" err="1"/>
              <a:t>Musik</a:t>
            </a:r>
            <a:r>
              <a:rPr lang="en-US" sz="7200" dirty="0"/>
              <a:t>, P., Bahasa, F., &amp; </a:t>
            </a:r>
            <a:r>
              <a:rPr lang="en-US" sz="7200" dirty="0" err="1"/>
              <a:t>Seni</a:t>
            </a:r>
            <a:r>
              <a:rPr lang="en-US" sz="7200" dirty="0"/>
              <a:t>, D. (2022). </a:t>
            </a:r>
            <a:r>
              <a:rPr lang="en-US" sz="7200" dirty="0" err="1"/>
              <a:t>Manfaat</a:t>
            </a:r>
            <a:r>
              <a:rPr lang="en-US" sz="7200" dirty="0"/>
              <a:t> </a:t>
            </a:r>
            <a:r>
              <a:rPr lang="en-US" sz="7200" dirty="0" err="1"/>
              <a:t>Musik</a:t>
            </a:r>
            <a:r>
              <a:rPr lang="en-US" sz="7200" dirty="0"/>
              <a:t> </a:t>
            </a:r>
            <a:r>
              <a:rPr lang="en-US" sz="7200" dirty="0" err="1"/>
              <a:t>Klasik</a:t>
            </a:r>
            <a:r>
              <a:rPr lang="en-US" sz="7200" dirty="0"/>
              <a:t> </a:t>
            </a:r>
            <a:r>
              <a:rPr lang="en-US" sz="7200" dirty="0" err="1"/>
              <a:t>Sebagai</a:t>
            </a:r>
            <a:r>
              <a:rPr lang="en-US" sz="7200" dirty="0"/>
              <a:t> Media </a:t>
            </a:r>
            <a:r>
              <a:rPr lang="en-US" sz="7200" dirty="0" err="1"/>
              <a:t>Relaksasi</a:t>
            </a:r>
            <a:r>
              <a:rPr lang="en-US" sz="7200" dirty="0"/>
              <a:t>. </a:t>
            </a:r>
            <a:r>
              <a:rPr lang="en-US" sz="7200" i="1" dirty="0" err="1"/>
              <a:t>Jurnal</a:t>
            </a:r>
            <a:r>
              <a:rPr lang="en-US" sz="7200" i="1" dirty="0"/>
              <a:t> </a:t>
            </a:r>
            <a:r>
              <a:rPr lang="en-US" sz="7200" i="1" dirty="0" err="1"/>
              <a:t>Seni</a:t>
            </a:r>
            <a:r>
              <a:rPr lang="en-US" sz="7200" i="1" dirty="0"/>
              <a:t> </a:t>
            </a:r>
            <a:r>
              <a:rPr lang="en-US" sz="7200" i="1" dirty="0" err="1"/>
              <a:t>Musik</a:t>
            </a:r>
            <a:r>
              <a:rPr lang="en-US" sz="7200" dirty="0"/>
              <a:t>, </a:t>
            </a:r>
            <a:r>
              <a:rPr lang="en-US" sz="7200" i="1" dirty="0"/>
              <a:t>11</a:t>
            </a:r>
            <a:r>
              <a:rPr lang="en-US" sz="7200" dirty="0"/>
              <a:t>(1), 80–90.</a:t>
            </a:r>
          </a:p>
          <a:p>
            <a:pPr marL="457200" indent="-457200" algn="just">
              <a:lnSpc>
                <a:spcPct val="170000"/>
              </a:lnSpc>
              <a:buFont typeface="+mj-lt"/>
              <a:buAutoNum type="arabicPeriod"/>
            </a:pPr>
            <a:r>
              <a:rPr lang="en-US" sz="7200" dirty="0" err="1"/>
              <a:t>Huntangalung</a:t>
            </a:r>
            <a:r>
              <a:rPr lang="en-US" sz="7200" dirty="0"/>
              <a:t>, N. C. P., &amp; Theodora, S. (2022). </a:t>
            </a:r>
            <a:r>
              <a:rPr lang="en-US" sz="7200" dirty="0" err="1"/>
              <a:t>Manfaat</a:t>
            </a:r>
            <a:r>
              <a:rPr lang="en-US" sz="7200" dirty="0"/>
              <a:t> </a:t>
            </a:r>
            <a:r>
              <a:rPr lang="en-US" sz="7200" dirty="0" err="1"/>
              <a:t>Musik</a:t>
            </a:r>
            <a:r>
              <a:rPr lang="en-US" sz="7200" dirty="0"/>
              <a:t> </a:t>
            </a:r>
            <a:r>
              <a:rPr lang="en-US" sz="7200" dirty="0" err="1"/>
              <a:t>Klasik</a:t>
            </a:r>
            <a:r>
              <a:rPr lang="en-US" sz="7200" dirty="0"/>
              <a:t> </a:t>
            </a:r>
            <a:r>
              <a:rPr lang="en-US" sz="7200" dirty="0" err="1"/>
              <a:t>Sebagai</a:t>
            </a:r>
            <a:r>
              <a:rPr lang="en-US" sz="7200" dirty="0"/>
              <a:t> Media </a:t>
            </a:r>
            <a:r>
              <a:rPr lang="en-US" sz="7200" dirty="0" err="1"/>
              <a:t>Relaksasi</a:t>
            </a:r>
            <a:r>
              <a:rPr lang="en-US" sz="7200" dirty="0"/>
              <a:t>. </a:t>
            </a:r>
            <a:r>
              <a:rPr lang="en-US" sz="7200" i="1" dirty="0" err="1"/>
              <a:t>Jurnal</a:t>
            </a:r>
            <a:r>
              <a:rPr lang="en-US" sz="7200" i="1" dirty="0"/>
              <a:t> </a:t>
            </a:r>
            <a:r>
              <a:rPr lang="en-US" sz="7200" i="1" dirty="0" err="1"/>
              <a:t>Seni</a:t>
            </a:r>
            <a:r>
              <a:rPr lang="en-US" sz="7200" i="1" dirty="0"/>
              <a:t> </a:t>
            </a:r>
            <a:r>
              <a:rPr lang="en-US" sz="7200" i="1" dirty="0" err="1"/>
              <a:t>Musik</a:t>
            </a:r>
            <a:r>
              <a:rPr lang="en-US" sz="7200" dirty="0"/>
              <a:t>, </a:t>
            </a:r>
            <a:r>
              <a:rPr lang="en-US" sz="7200" i="1" dirty="0"/>
              <a:t>11</a:t>
            </a:r>
            <a:r>
              <a:rPr lang="en-US" sz="7200" dirty="0"/>
              <a:t>(1), 80–90.</a:t>
            </a:r>
          </a:p>
          <a:p>
            <a:pPr marL="457200" indent="-457200" algn="just">
              <a:lnSpc>
                <a:spcPct val="170000"/>
              </a:lnSpc>
              <a:buFont typeface="+mj-lt"/>
              <a:buAutoNum type="arabicPeriod"/>
            </a:pPr>
            <a:r>
              <a:rPr lang="en-US" sz="7200" dirty="0" err="1"/>
              <a:t>Komarudin</a:t>
            </a:r>
            <a:r>
              <a:rPr lang="en-US" sz="7200" dirty="0"/>
              <a:t>. (2017). </a:t>
            </a:r>
            <a:r>
              <a:rPr lang="en-US" sz="7200" i="1" dirty="0" err="1"/>
              <a:t>Pesikologi</a:t>
            </a:r>
            <a:r>
              <a:rPr lang="en-US" sz="7200" i="1" dirty="0"/>
              <a:t> </a:t>
            </a:r>
            <a:r>
              <a:rPr lang="en-US" sz="7200" i="1" dirty="0" err="1"/>
              <a:t>Olahraga</a:t>
            </a:r>
            <a:r>
              <a:rPr lang="en-US" sz="7200" dirty="0"/>
              <a:t> (Yusuf </a:t>
            </a:r>
            <a:r>
              <a:rPr lang="en-US" sz="7200" dirty="0" err="1"/>
              <a:t>Hidayatm</a:t>
            </a:r>
            <a:r>
              <a:rPr lang="en-US" sz="7200" dirty="0"/>
              <a:t> </a:t>
            </a:r>
            <a:r>
              <a:rPr lang="en-US" sz="7200" dirty="0" err="1"/>
              <a:t>M.Si</a:t>
            </a:r>
            <a:r>
              <a:rPr lang="en-US" sz="7200" dirty="0"/>
              <a:t> &amp; Nita Nur </a:t>
            </a:r>
            <a:r>
              <a:rPr lang="en-US" sz="7200" dirty="0" err="1"/>
              <a:t>Muliawati</a:t>
            </a:r>
            <a:r>
              <a:rPr lang="en-US" sz="7200" dirty="0"/>
              <a:t>, Ed.; Yusuf </a:t>
            </a:r>
            <a:r>
              <a:rPr lang="en-US" sz="7200" dirty="0" err="1"/>
              <a:t>Hidayat</a:t>
            </a:r>
            <a:r>
              <a:rPr lang="en-US" sz="7200" dirty="0"/>
              <a:t>, </a:t>
            </a:r>
            <a:r>
              <a:rPr lang="en-US" sz="7200" dirty="0" err="1"/>
              <a:t>M.Si</a:t>
            </a:r>
            <a:r>
              <a:rPr lang="en-US" sz="7200" dirty="0"/>
              <a:t>). Pt </a:t>
            </a:r>
            <a:r>
              <a:rPr lang="en-US" sz="7200" dirty="0" err="1"/>
              <a:t>Remaja</a:t>
            </a:r>
            <a:r>
              <a:rPr lang="en-US" sz="7200" dirty="0"/>
              <a:t> </a:t>
            </a:r>
            <a:r>
              <a:rPr lang="en-US" sz="7200" dirty="0" err="1"/>
              <a:t>Rosdakarya</a:t>
            </a:r>
            <a:r>
              <a:rPr lang="en-US" sz="7200" dirty="0"/>
              <a:t>.</a:t>
            </a:r>
          </a:p>
          <a:p>
            <a:pPr marL="457200" indent="-457200" algn="just">
              <a:lnSpc>
                <a:spcPct val="170000"/>
              </a:lnSpc>
              <a:buFont typeface="+mj-lt"/>
              <a:buAutoNum type="arabicPeriod"/>
            </a:pPr>
            <a:r>
              <a:rPr lang="en-US" sz="7200" dirty="0" err="1"/>
              <a:t>Purnamasari</a:t>
            </a:r>
            <a:r>
              <a:rPr lang="en-US" sz="7200" dirty="0"/>
              <a:t>, I., &amp; </a:t>
            </a:r>
            <a:r>
              <a:rPr lang="en-US" sz="7200" dirty="0" err="1"/>
              <a:t>Sopian</a:t>
            </a:r>
            <a:r>
              <a:rPr lang="en-US" sz="7200" dirty="0"/>
              <a:t>. (2019). </a:t>
            </a:r>
            <a:r>
              <a:rPr lang="en-US" sz="7200" i="1" dirty="0" err="1"/>
              <a:t>Pengaruh</a:t>
            </a:r>
            <a:r>
              <a:rPr lang="en-US" sz="7200" i="1" dirty="0"/>
              <a:t> </a:t>
            </a:r>
            <a:r>
              <a:rPr lang="en-US" sz="7200" i="1" dirty="0" err="1"/>
              <a:t>Latihan</a:t>
            </a:r>
            <a:r>
              <a:rPr lang="en-US" sz="7200" i="1" dirty="0"/>
              <a:t> </a:t>
            </a:r>
            <a:r>
              <a:rPr lang="en-US" sz="7200" i="1" dirty="0" err="1"/>
              <a:t>Relaksasi</a:t>
            </a:r>
            <a:r>
              <a:rPr lang="en-US" sz="7200" i="1" dirty="0"/>
              <a:t> </a:t>
            </a:r>
            <a:r>
              <a:rPr lang="en-US" sz="7200" i="1" dirty="0" err="1"/>
              <a:t>Otot</a:t>
            </a:r>
            <a:r>
              <a:rPr lang="en-US" sz="7200" i="1" dirty="0"/>
              <a:t> </a:t>
            </a:r>
            <a:r>
              <a:rPr lang="en-US" sz="7200" i="1" dirty="0" err="1"/>
              <a:t>dengan</a:t>
            </a:r>
            <a:r>
              <a:rPr lang="en-US" sz="7200" i="1" dirty="0"/>
              <a:t> </a:t>
            </a:r>
            <a:r>
              <a:rPr lang="en-US" sz="7200" i="1" dirty="0" err="1"/>
              <a:t>Metode</a:t>
            </a:r>
            <a:r>
              <a:rPr lang="en-US" sz="7200" i="1" dirty="0"/>
              <a:t> </a:t>
            </a:r>
            <a:r>
              <a:rPr lang="en-US" sz="7200" i="1" dirty="0" err="1"/>
              <a:t>Progresif</a:t>
            </a:r>
            <a:r>
              <a:rPr lang="en-US" sz="7200" i="1" dirty="0"/>
              <a:t> dan </a:t>
            </a:r>
            <a:r>
              <a:rPr lang="en-US" sz="7200" i="1" dirty="0" err="1"/>
              <a:t>Autogenik</a:t>
            </a:r>
            <a:r>
              <a:rPr lang="en-US" sz="7200" i="1" dirty="0"/>
              <a:t> </a:t>
            </a:r>
            <a:r>
              <a:rPr lang="en-US" sz="7200" i="1" dirty="0" err="1"/>
              <a:t>terhadap</a:t>
            </a:r>
            <a:r>
              <a:rPr lang="en-US" sz="7200" i="1" dirty="0"/>
              <a:t> </a:t>
            </a:r>
            <a:r>
              <a:rPr lang="en-US" sz="7200" i="1" dirty="0" err="1"/>
              <a:t>Pemulihan</a:t>
            </a:r>
            <a:r>
              <a:rPr lang="en-US" sz="7200" i="1" dirty="0"/>
              <a:t> </a:t>
            </a:r>
            <a:r>
              <a:rPr lang="en-US" sz="7200" i="1" dirty="0" err="1"/>
              <a:t>Atlet</a:t>
            </a:r>
            <a:r>
              <a:rPr lang="en-US" sz="7200" i="1" dirty="0"/>
              <a:t> Judo</a:t>
            </a:r>
            <a:r>
              <a:rPr lang="en-US" sz="7200" dirty="0"/>
              <a:t>. </a:t>
            </a:r>
            <a:r>
              <a:rPr lang="en-US" sz="7200" dirty="0">
                <a:hlinkClick r:id="rId5"/>
              </a:rPr>
              <a:t>http://ejournal.upi.edu/index.php/JKO</a:t>
            </a:r>
            <a:endParaRPr lang="en-US" sz="7200" dirty="0"/>
          </a:p>
          <a:p>
            <a:pPr marL="457200" indent="-457200" algn="just">
              <a:lnSpc>
                <a:spcPct val="170000"/>
              </a:lnSpc>
              <a:buFont typeface="+mj-lt"/>
              <a:buAutoNum type="arabicPeriod"/>
            </a:pPr>
            <a:r>
              <a:rPr lang="en-US" sz="7200" dirty="0" err="1"/>
              <a:t>Darki</a:t>
            </a:r>
            <a:r>
              <a:rPr lang="en-US" sz="7200" dirty="0"/>
              <a:t>, C., Riley, J., Dadabhoy, D. P., </a:t>
            </a:r>
            <a:r>
              <a:rPr lang="en-US" sz="7200" dirty="0" err="1"/>
              <a:t>Darki</a:t>
            </a:r>
            <a:r>
              <a:rPr lang="en-US" sz="7200" dirty="0"/>
              <a:t>, A., &amp; </a:t>
            </a:r>
            <a:r>
              <a:rPr lang="en-US" sz="7200" dirty="0" err="1"/>
              <a:t>Garetto</a:t>
            </a:r>
            <a:r>
              <a:rPr lang="en-US" sz="7200" dirty="0"/>
              <a:t>, J. (2022). The Effect of Classical Music on Heart Rate, Blood Pressure, and Mood. </a:t>
            </a:r>
            <a:r>
              <a:rPr lang="en-US" sz="7200" dirty="0" err="1"/>
              <a:t>Cureus</a:t>
            </a:r>
            <a:r>
              <a:rPr lang="en-US" sz="7200" dirty="0"/>
              <a:t>. </a:t>
            </a:r>
            <a:r>
              <a:rPr lang="en-US" sz="7200" dirty="0">
                <a:hlinkClick r:id="rId6"/>
              </a:rPr>
              <a:t>https://doi.org/10.7759/cureus.27348</a:t>
            </a:r>
            <a:endParaRPr lang="en-US" sz="7200" dirty="0"/>
          </a:p>
          <a:p>
            <a:pPr marL="457200" indent="-457200" algn="just">
              <a:lnSpc>
                <a:spcPct val="170000"/>
              </a:lnSpc>
              <a:buFont typeface="+mj-lt"/>
              <a:buAutoNum type="arabicPeriod"/>
            </a:pPr>
            <a:r>
              <a:rPr lang="en-US" sz="7200" dirty="0"/>
              <a:t>Souza, R. A., Beltran, O. A. B., Zapata, D. M., Silva, E., Freitas, W. Z., Junior, R. V., da Silva, F. F., &amp; </a:t>
            </a:r>
            <a:r>
              <a:rPr lang="en-US" sz="7200" dirty="0" err="1"/>
              <a:t>Higino</a:t>
            </a:r>
            <a:r>
              <a:rPr lang="en-US" sz="7200" dirty="0"/>
              <a:t>, W. P. (2019). Heart rate variability, salivary cortisol and competitive state anxiety responses during pre-competition and pre-training moments. Biology of Sport, 36(1), 39–46. </a:t>
            </a:r>
            <a:r>
              <a:rPr lang="en-US" sz="7200" dirty="0">
                <a:hlinkClick r:id="rId7"/>
              </a:rPr>
              <a:t>https://doi.org/10.5114/biolsport.2018.78905</a:t>
            </a:r>
            <a:endParaRPr lang="en-US" sz="7200" dirty="0"/>
          </a:p>
          <a:p>
            <a:pPr marL="457200" indent="-457200" algn="just">
              <a:lnSpc>
                <a:spcPct val="170000"/>
              </a:lnSpc>
              <a:buFont typeface="+mj-lt"/>
              <a:buAutoNum type="arabicPeriod"/>
            </a:pPr>
            <a:r>
              <a:rPr lang="en-US" sz="7200" dirty="0" err="1"/>
              <a:t>Santoso</a:t>
            </a:r>
            <a:r>
              <a:rPr lang="en-US" sz="7200" dirty="0"/>
              <a:t>, D. A., </a:t>
            </a:r>
            <a:r>
              <a:rPr lang="en-US" sz="7200" dirty="0" err="1"/>
              <a:t>Sandriya</a:t>
            </a:r>
            <a:r>
              <a:rPr lang="en-US" sz="7200" dirty="0"/>
              <a:t>, V., Pendidikan, P., </a:t>
            </a:r>
            <a:r>
              <a:rPr lang="en-US" sz="7200" dirty="0" err="1"/>
              <a:t>Kesehatan</a:t>
            </a:r>
            <a:r>
              <a:rPr lang="en-US" sz="7200" dirty="0"/>
              <a:t>, J., &amp; </a:t>
            </a:r>
            <a:r>
              <a:rPr lang="en-US" sz="7200" dirty="0" err="1"/>
              <a:t>Rekreasi</a:t>
            </a:r>
            <a:r>
              <a:rPr lang="en-US" sz="7200" dirty="0"/>
              <a:t>, D. (2021). </a:t>
            </a:r>
            <a:r>
              <a:rPr lang="en-US" sz="7200" dirty="0" err="1"/>
              <a:t>Analisis</a:t>
            </a:r>
            <a:r>
              <a:rPr lang="en-US" sz="7200" dirty="0"/>
              <a:t> Recovery </a:t>
            </a:r>
            <a:r>
              <a:rPr lang="en-US" sz="7200" dirty="0" err="1"/>
              <a:t>Pemain</a:t>
            </a:r>
            <a:r>
              <a:rPr lang="en-US" sz="7200" dirty="0"/>
              <a:t> Bola </a:t>
            </a:r>
            <a:r>
              <a:rPr lang="en-US" sz="7200" dirty="0" err="1"/>
              <a:t>Voli</a:t>
            </a:r>
            <a:r>
              <a:rPr lang="en-US" sz="7200" dirty="0"/>
              <a:t> </a:t>
            </a:r>
            <a:r>
              <a:rPr lang="en-US" sz="7200" dirty="0" err="1"/>
              <a:t>Menggunakan</a:t>
            </a:r>
            <a:r>
              <a:rPr lang="en-US" sz="7200" dirty="0"/>
              <a:t> </a:t>
            </a:r>
            <a:r>
              <a:rPr lang="en-US" sz="7200" dirty="0" err="1"/>
              <a:t>Musik</a:t>
            </a:r>
            <a:r>
              <a:rPr lang="en-US" sz="7200" dirty="0"/>
              <a:t> </a:t>
            </a:r>
            <a:r>
              <a:rPr lang="en-US" sz="7200" dirty="0" err="1"/>
              <a:t>Tradisional</a:t>
            </a:r>
            <a:r>
              <a:rPr lang="en-US" sz="7200" dirty="0"/>
              <a:t> </a:t>
            </a:r>
            <a:r>
              <a:rPr lang="en-US" sz="7200" dirty="0" err="1"/>
              <a:t>Jawa</a:t>
            </a:r>
            <a:r>
              <a:rPr lang="en-US" sz="7200" dirty="0"/>
              <a:t>. </a:t>
            </a:r>
            <a:r>
              <a:rPr lang="en-US" sz="7200" dirty="0" err="1"/>
              <a:t>Jurnal</a:t>
            </a:r>
            <a:r>
              <a:rPr lang="en-US" sz="7200" dirty="0"/>
              <a:t> Pendidikan </a:t>
            </a:r>
            <a:r>
              <a:rPr lang="en-US" sz="7200" dirty="0" err="1"/>
              <a:t>Kesehatan</a:t>
            </a:r>
            <a:r>
              <a:rPr lang="en-US" sz="7200" dirty="0"/>
              <a:t> </a:t>
            </a:r>
            <a:r>
              <a:rPr lang="en-US" sz="7200" dirty="0" err="1"/>
              <a:t>Rekreasi</a:t>
            </a:r>
            <a:r>
              <a:rPr lang="en-US" sz="7200" dirty="0"/>
              <a:t>, 1, 167–173. </a:t>
            </a:r>
            <a:r>
              <a:rPr lang="en-US" sz="7200" dirty="0">
                <a:hlinkClick r:id="rId8"/>
              </a:rPr>
              <a:t>https://doi.org/10.5281/zenodo.4447185</a:t>
            </a:r>
            <a:endParaRPr lang="en-US" sz="7200" dirty="0"/>
          </a:p>
          <a:p>
            <a:pPr marL="457200" indent="-457200" algn="just">
              <a:lnSpc>
                <a:spcPct val="170000"/>
              </a:lnSpc>
              <a:buFont typeface="+mj-lt"/>
              <a:buAutoNum type="arabicPeriod"/>
            </a:pPr>
            <a:r>
              <a:rPr lang="en-US" sz="7200" dirty="0"/>
              <a:t>Tereza Raquel, A.-S., Freitas-Junior, de R., Freitas, N. M. ,Aires, de Paula Junior, W., da Silva, D. J., Machado, G. D. P., Ribeiro, M. K. A., Carneiro, J. P., &amp; Soares, L. R. (2018). Music Therapy Reduces Radiotherapy-Induced Fatigue in Patients With Breast or Gynecological Cancer: A Randomized Trial. Integrative Cancer Therapies, 17(3), 628–635. </a:t>
            </a:r>
            <a:r>
              <a:rPr lang="en-US" sz="7200" dirty="0">
                <a:hlinkClick r:id="rId9"/>
              </a:rPr>
              <a:t>https://doi.org/10.1177/1534735418757349</a:t>
            </a:r>
            <a:endParaRPr lang="en-US" sz="7200" dirty="0"/>
          </a:p>
          <a:p>
            <a:pPr algn="just">
              <a:lnSpc>
                <a:spcPct val="120000"/>
              </a:lnSpc>
            </a:pPr>
            <a:endParaRPr lang="en-ID" sz="4500" dirty="0"/>
          </a:p>
          <a:p>
            <a:pPr marL="457200" indent="-457200" algn="just">
              <a:lnSpc>
                <a:spcPct val="120000"/>
              </a:lnSpc>
              <a:buFont typeface="+mj-lt"/>
              <a:buAutoNum type="arabicPeriod"/>
            </a:pPr>
            <a:endParaRPr lang="en-ID" sz="5100" dirty="0"/>
          </a:p>
          <a:p>
            <a:pPr marL="457200" indent="-457200" algn="just">
              <a:lnSpc>
                <a:spcPct val="150000"/>
              </a:lnSpc>
              <a:buFont typeface="+mj-lt"/>
              <a:buAutoNum type="arabicPeriod"/>
            </a:pPr>
            <a:endParaRPr lang="en-ID" sz="3400" dirty="0"/>
          </a:p>
          <a:p>
            <a:pPr marL="457200" indent="-457200" algn="just">
              <a:lnSpc>
                <a:spcPct val="150000"/>
              </a:lnSpc>
              <a:buFont typeface="+mj-lt"/>
              <a:buAutoNum type="arabicPeriod"/>
            </a:pPr>
            <a:endParaRPr lang="en-ID" sz="2800" dirty="0"/>
          </a:p>
          <a:p>
            <a:pPr marL="457200" indent="-457200" algn="just">
              <a:lnSpc>
                <a:spcPct val="150000"/>
              </a:lnSpc>
              <a:buFont typeface="+mj-lt"/>
              <a:buAutoNum type="arabicPeriod"/>
            </a:pPr>
            <a:endParaRPr lang="en-US" sz="2400" dirty="0"/>
          </a:p>
          <a:p>
            <a:pPr marL="457200" indent="-457200" algn="just">
              <a:lnSpc>
                <a:spcPct val="120000"/>
              </a:lnSpc>
              <a:buFont typeface="+mj-lt"/>
              <a:buAutoNum type="arabicPeriod"/>
            </a:pPr>
            <a:endParaRPr lang="en-ID" sz="2400" dirty="0"/>
          </a:p>
          <a:p>
            <a:pPr marL="457200" indent="-457200" algn="just">
              <a:lnSpc>
                <a:spcPct val="120000"/>
              </a:lnSpc>
              <a:buFont typeface="+mj-lt"/>
              <a:buAutoNum type="arabicPeriod"/>
            </a:pPr>
            <a:endParaRPr lang="en-ID" sz="2400" dirty="0"/>
          </a:p>
          <a:p>
            <a:pPr marL="457200" indent="-457200" algn="just">
              <a:lnSpc>
                <a:spcPct val="100000"/>
              </a:lnSpc>
              <a:buFont typeface="+mj-lt"/>
              <a:buAutoNum type="arabicPeriod"/>
            </a:pPr>
            <a:endParaRPr lang="en-ID" sz="2600" dirty="0"/>
          </a:p>
          <a:p>
            <a:pPr marL="457200" indent="-457200" algn="just">
              <a:lnSpc>
                <a:spcPct val="100000"/>
              </a:lnSpc>
              <a:buFont typeface="+mj-lt"/>
              <a:buAutoNum type="arabicPeriod"/>
            </a:pPr>
            <a:endParaRPr lang="en-ID" sz="2400" dirty="0"/>
          </a:p>
          <a:p>
            <a:pPr marL="457200" indent="-457200" algn="just">
              <a:lnSpc>
                <a:spcPct val="100000"/>
              </a:lnSpc>
              <a:buFont typeface="+mj-lt"/>
              <a:buAutoNum type="arabicPeriod"/>
            </a:pPr>
            <a:endParaRPr lang="en-ID" sz="2400" dirty="0"/>
          </a:p>
          <a:p>
            <a:pPr marL="457200" indent="-457200" algn="just">
              <a:lnSpc>
                <a:spcPct val="100000"/>
              </a:lnSpc>
              <a:buFont typeface="+mj-lt"/>
              <a:buAutoNum type="arabicPeriod"/>
            </a:pPr>
            <a:endParaRPr lang="en-US" sz="2400" dirty="0"/>
          </a:p>
          <a:p>
            <a:pPr marL="457200" indent="-457200" algn="just">
              <a:lnSpc>
                <a:spcPct val="100000"/>
              </a:lnSpc>
              <a:buFont typeface="+mj-lt"/>
              <a:buAutoNum type="arabicPeriod"/>
            </a:pPr>
            <a:endParaRPr lang="en-ID" sz="2400" dirty="0"/>
          </a:p>
          <a:p>
            <a:pPr marL="457200" indent="-457200" algn="just">
              <a:lnSpc>
                <a:spcPct val="100000"/>
              </a:lnSpc>
              <a:buFont typeface="+mj-lt"/>
              <a:buAutoNum type="arabicPeriod"/>
            </a:pPr>
            <a:endParaRPr lang="en-ID" sz="2400" dirty="0"/>
          </a:p>
          <a:p>
            <a:endParaRPr lang="en-ID" sz="3600" dirty="0"/>
          </a:p>
        </p:txBody>
      </p:sp>
      <p:sp>
        <p:nvSpPr>
          <p:cNvPr id="173" name="YOUR TITLE…"/>
          <p:cNvSpPr txBox="1">
            <a:spLocks noGrp="1"/>
          </p:cNvSpPr>
          <p:nvPr>
            <p:ph type="title" idx="4294967295"/>
          </p:nvPr>
        </p:nvSpPr>
        <p:spPr>
          <a:xfrm>
            <a:off x="0" y="768350"/>
            <a:ext cx="6954838" cy="1019175"/>
          </a:xfrm>
          <a:prstGeom prst="rect">
            <a:avLst/>
          </a:prstGeom>
        </p:spPr>
        <p:txBody>
          <a:bodyPr>
            <a:normAutofit fontScale="90000"/>
          </a:bodyPr>
          <a:lstStyle/>
          <a:p>
            <a:pPr algn="ctr">
              <a:lnSpc>
                <a:spcPct val="100000"/>
              </a:lnSpc>
            </a:pPr>
            <a:br>
              <a:rPr lang="en-ID" sz="8000" dirty="0"/>
            </a:br>
            <a:endParaRPr sz="8000" dirty="0"/>
          </a:p>
        </p:txBody>
      </p:sp>
      <p:sp>
        <p:nvSpPr>
          <p:cNvPr id="2" name="Rectangle 1">
            <a:extLst>
              <a:ext uri="{FF2B5EF4-FFF2-40B4-BE49-F238E27FC236}">
                <a16:creationId xmlns:a16="http://schemas.microsoft.com/office/drawing/2014/main" id="{C1AE05F8-8D34-4435-8571-B98050CE7670}"/>
              </a:ext>
            </a:extLst>
          </p:cNvPr>
          <p:cNvSpPr/>
          <p:nvPr/>
        </p:nvSpPr>
        <p:spPr>
          <a:xfrm>
            <a:off x="7006015" y="759074"/>
            <a:ext cx="3336170" cy="757130"/>
          </a:xfrm>
          <a:prstGeom prst="rect">
            <a:avLst/>
          </a:prstGeom>
        </p:spPr>
        <p:txBody>
          <a:bodyPr wrap="none">
            <a:spAutoFit/>
          </a:bodyPr>
          <a:lstStyle/>
          <a:p>
            <a:pPr algn="just"/>
            <a:r>
              <a:rPr lang="en-US" sz="4800" dirty="0"/>
              <a:t>References</a:t>
            </a:r>
            <a:endParaRPr lang="en-ID" sz="4800" dirty="0"/>
          </a:p>
        </p:txBody>
      </p:sp>
    </p:spTree>
    <p:extLst>
      <p:ext uri="{BB962C8B-B14F-4D97-AF65-F5344CB8AC3E}">
        <p14:creationId xmlns:p14="http://schemas.microsoft.com/office/powerpoint/2010/main" val="224783910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TotalTime>
  <Words>1440</Words>
  <Application>Microsoft Office PowerPoint</Application>
  <PresentationFormat>Custom</PresentationFormat>
  <Paragraphs>131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Cambria Math</vt:lpstr>
      <vt:lpstr>Helvetica Neue</vt:lpstr>
      <vt:lpstr>Helvetica Neue Medium</vt:lpstr>
      <vt:lpstr>Times New Roman</vt:lpstr>
      <vt:lpstr>21_BasicWhite</vt:lpstr>
      <vt:lpstr>THE EFFECT OF PROGRESSIVE MUSCLE RELAXATION  USING CLASSIC MUSIC  ON FOOTBALL PLAYERS RECOVERY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PROGRESSIVE MUSCLE RELAXATION  USING CLASSIC MUSIC  ON FOOTBALL PLAYERS RECOVERY </dc:title>
  <dc:creator>RIJAL MALIK DARUSALAM</dc:creator>
  <cp:lastModifiedBy>RIJAL</cp:lastModifiedBy>
  <cp:revision>5</cp:revision>
  <dcterms:modified xsi:type="dcterms:W3CDTF">2024-08-07T07:40:47Z</dcterms:modified>
</cp:coreProperties>
</file>