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65" r:id="rId4"/>
    <p:sldId id="260" r:id="rId5"/>
    <p:sldId id="266" r:id="rId6"/>
    <p:sldId id="267" r:id="rId7"/>
    <p:sldId id="268" r:id="rId8"/>
    <p:sldId id="269" r:id="rId9"/>
    <p:sldId id="264" r:id="rId10"/>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7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US" dirty="0">
                <a:latin typeface="Times New Roman" panose="02020603050405020304" pitchFamily="18" charset="0"/>
                <a:cs typeface="Times New Roman" panose="02020603050405020304" pitchFamily="18" charset="0"/>
              </a:rPr>
              <a:t>UNIVERSITAS PENDIDIKAN INDONESIA</a:t>
            </a:r>
            <a:endParaRPr dirty="0">
              <a:latin typeface="Times New Roman" panose="02020603050405020304" pitchFamily="18" charset="0"/>
              <a:cs typeface="Times New Roman" panose="02020603050405020304" pitchFamily="18" charset="0"/>
            </a:endParaRPr>
          </a:p>
        </p:txBody>
      </p:sp>
      <p:sp>
        <p:nvSpPr>
          <p:cNvPr id="173" name="YOUR TITLE…"/>
          <p:cNvSpPr txBox="1">
            <a:spLocks noGrp="1"/>
          </p:cNvSpPr>
          <p:nvPr>
            <p:ph type="ctrTitle"/>
          </p:nvPr>
        </p:nvSpPr>
        <p:spPr>
          <a:xfrm>
            <a:off x="602441" y="2569064"/>
            <a:ext cx="15623826" cy="3305388"/>
          </a:xfrm>
          <a:prstGeom prst="rect">
            <a:avLst/>
          </a:prstGeom>
        </p:spPr>
        <p:txBody>
          <a:bodyPr>
            <a:noAutofit/>
          </a:bodyPr>
          <a:lstStyle/>
          <a:p>
            <a:r>
              <a:rPr lang="en-US" sz="6000" dirty="0">
                <a:latin typeface="Times New Roman" panose="02020603050405020304" pitchFamily="18" charset="0"/>
                <a:cs typeface="Times New Roman" panose="02020603050405020304" pitchFamily="18" charset="0"/>
              </a:rPr>
              <a:t>COMPARISON OF THE EFFECT OF PADDLE RESISTED TRAINING AND FIN ASSISTED TRAINING ON 50 M FREE STYLE SWIMMING SPEED</a:t>
            </a:r>
            <a:endParaRPr lang="en-ID" sz="6000" dirty="0">
              <a:latin typeface="Times New Roman" panose="02020603050405020304" pitchFamily="18" charset="0"/>
              <a:cs typeface="Times New Roman" panose="02020603050405020304" pitchFamily="18" charset="0"/>
            </a:endParaRPr>
          </a:p>
        </p:txBody>
      </p:sp>
      <p:sp>
        <p:nvSpPr>
          <p:cNvPr id="174" name="YOUR NAME"/>
          <p:cNvSpPr txBox="1">
            <a:spLocks noGrp="1"/>
          </p:cNvSpPr>
          <p:nvPr>
            <p:ph type="subTitle" sz="quarter" idx="1"/>
          </p:nvPr>
        </p:nvSpPr>
        <p:spPr>
          <a:xfrm>
            <a:off x="598776" y="5874451"/>
            <a:ext cx="15623824" cy="1354667"/>
          </a:xfrm>
          <a:prstGeom prst="rect">
            <a:avLst/>
          </a:prstGeom>
        </p:spPr>
        <p:txBody>
          <a:bodyPr>
            <a:normAutofit/>
          </a:bodyPr>
          <a:lstStyle>
            <a:lvl1pPr>
              <a:defRPr b="0"/>
            </a:lvl1pPr>
          </a:lstStyle>
          <a:p>
            <a:r>
              <a:rPr lang="en-US" sz="3600" dirty="0" err="1">
                <a:latin typeface="Times New Roman" panose="02020603050405020304" pitchFamily="18" charset="0"/>
                <a:cs typeface="Times New Roman" panose="02020603050405020304" pitchFamily="18" charset="0"/>
              </a:rPr>
              <a:t>Erlangga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Dirgantara</a:t>
            </a:r>
            <a:r>
              <a:rPr lang="en-US" sz="3600" dirty="0">
                <a:latin typeface="Times New Roman" panose="02020603050405020304" pitchFamily="18" charset="0"/>
                <a:cs typeface="Times New Roman" panose="02020603050405020304" pitchFamily="18" charset="0"/>
              </a:rPr>
              <a:t> – 2005405</a:t>
            </a:r>
            <a:endParaRPr sz="36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4" name="Text Placeholder 2">
            <a:extLst>
              <a:ext uri="{FF2B5EF4-FFF2-40B4-BE49-F238E27FC236}">
                <a16:creationId xmlns:a16="http://schemas.microsoft.com/office/drawing/2014/main" id="{6AB0EAB2-1A35-9D36-B01C-07DEEB2FAA15}"/>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06898F61-0B6B-3C0E-9B0D-1121DA057B71}"/>
              </a:ext>
            </a:extLst>
          </p:cNvPr>
          <p:cNvSpPr/>
          <p:nvPr/>
        </p:nvSpPr>
        <p:spPr>
          <a:xfrm>
            <a:off x="5516275" y="4816407"/>
            <a:ext cx="6308312" cy="992151"/>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To increase speed, arm and leg muscle strength is required</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3" name="Rectangle: Rounded Corners 2">
            <a:extLst>
              <a:ext uri="{FF2B5EF4-FFF2-40B4-BE49-F238E27FC236}">
                <a16:creationId xmlns:a16="http://schemas.microsoft.com/office/drawing/2014/main" id="{62D63C9F-B807-0BAF-59FF-81F9EA35E46B}"/>
              </a:ext>
            </a:extLst>
          </p:cNvPr>
          <p:cNvSpPr/>
          <p:nvPr/>
        </p:nvSpPr>
        <p:spPr>
          <a:xfrm>
            <a:off x="5516275" y="3308041"/>
            <a:ext cx="6308312" cy="992151"/>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In swimming, speed is the benchmark when athletes compete.</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5" name="Rectangle: Rounded Corners 4">
            <a:extLst>
              <a:ext uri="{FF2B5EF4-FFF2-40B4-BE49-F238E27FC236}">
                <a16:creationId xmlns:a16="http://schemas.microsoft.com/office/drawing/2014/main" id="{78FE0840-A9BD-302A-6836-775B7872AD06}"/>
              </a:ext>
            </a:extLst>
          </p:cNvPr>
          <p:cNvSpPr/>
          <p:nvPr/>
        </p:nvSpPr>
        <p:spPr>
          <a:xfrm>
            <a:off x="5489442" y="6612196"/>
            <a:ext cx="6361977" cy="992151"/>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Whether these two exercises can influence the 50m freestyle swimming speed?</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6" name="Rectangle: Rounded Corners 5">
            <a:extLst>
              <a:ext uri="{FF2B5EF4-FFF2-40B4-BE49-F238E27FC236}">
                <a16:creationId xmlns:a16="http://schemas.microsoft.com/office/drawing/2014/main" id="{CD1659F5-18D0-D30F-B670-8D7883455FB5}"/>
              </a:ext>
            </a:extLst>
          </p:cNvPr>
          <p:cNvSpPr/>
          <p:nvPr/>
        </p:nvSpPr>
        <p:spPr>
          <a:xfrm>
            <a:off x="1654629" y="5872005"/>
            <a:ext cx="3388118" cy="540666"/>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Paddle Resisted Training</a:t>
            </a:r>
          </a:p>
        </p:txBody>
      </p:sp>
      <p:sp>
        <p:nvSpPr>
          <p:cNvPr id="7" name="Rectangle: Rounded Corners 6">
            <a:extLst>
              <a:ext uri="{FF2B5EF4-FFF2-40B4-BE49-F238E27FC236}">
                <a16:creationId xmlns:a16="http://schemas.microsoft.com/office/drawing/2014/main" id="{A90D2853-65CB-2886-6319-CC7CE0FFED11}"/>
              </a:ext>
            </a:extLst>
          </p:cNvPr>
          <p:cNvSpPr/>
          <p:nvPr/>
        </p:nvSpPr>
        <p:spPr>
          <a:xfrm>
            <a:off x="12298115" y="5872005"/>
            <a:ext cx="2844800" cy="540666"/>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Fin Assisted Training</a:t>
            </a:r>
          </a:p>
        </p:txBody>
      </p:sp>
      <p:cxnSp>
        <p:nvCxnSpPr>
          <p:cNvPr id="11" name="Straight Arrow Connector 10">
            <a:extLst>
              <a:ext uri="{FF2B5EF4-FFF2-40B4-BE49-F238E27FC236}">
                <a16:creationId xmlns:a16="http://schemas.microsoft.com/office/drawing/2014/main" id="{11F92C7C-C82C-BF9E-EE72-2E0284578A34}"/>
              </a:ext>
            </a:extLst>
          </p:cNvPr>
          <p:cNvCxnSpPr>
            <a:stCxn id="2" idx="0"/>
            <a:endCxn id="3" idx="2"/>
          </p:cNvCxnSpPr>
          <p:nvPr/>
        </p:nvCxnSpPr>
        <p:spPr>
          <a:xfrm flipV="1">
            <a:off x="8670431" y="4300192"/>
            <a:ext cx="0" cy="516215"/>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14" name="Straight Arrow Connector 13">
            <a:extLst>
              <a:ext uri="{FF2B5EF4-FFF2-40B4-BE49-F238E27FC236}">
                <a16:creationId xmlns:a16="http://schemas.microsoft.com/office/drawing/2014/main" id="{C32FA508-E7B7-AC7B-0461-24E9A38386EC}"/>
              </a:ext>
            </a:extLst>
          </p:cNvPr>
          <p:cNvCxnSpPr>
            <a:stCxn id="5" idx="0"/>
            <a:endCxn id="2" idx="2"/>
          </p:cNvCxnSpPr>
          <p:nvPr/>
        </p:nvCxnSpPr>
        <p:spPr>
          <a:xfrm flipV="1">
            <a:off x="8670431" y="5808558"/>
            <a:ext cx="0" cy="803638"/>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17" name="Connector: Elbow 16">
            <a:extLst>
              <a:ext uri="{FF2B5EF4-FFF2-40B4-BE49-F238E27FC236}">
                <a16:creationId xmlns:a16="http://schemas.microsoft.com/office/drawing/2014/main" id="{502A8282-9391-E74B-67D5-68F24E2DD59B}"/>
              </a:ext>
            </a:extLst>
          </p:cNvPr>
          <p:cNvCxnSpPr>
            <a:stCxn id="2" idx="3"/>
            <a:endCxn id="7" idx="0"/>
          </p:cNvCxnSpPr>
          <p:nvPr/>
        </p:nvCxnSpPr>
        <p:spPr>
          <a:xfrm>
            <a:off x="11824587" y="5312483"/>
            <a:ext cx="1895928" cy="559522"/>
          </a:xfrm>
          <a:prstGeom prst="bentConnector2">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19" name="Connector: Elbow 18">
            <a:extLst>
              <a:ext uri="{FF2B5EF4-FFF2-40B4-BE49-F238E27FC236}">
                <a16:creationId xmlns:a16="http://schemas.microsoft.com/office/drawing/2014/main" id="{DE23DDCE-532C-4E45-8967-F0512A3E61A8}"/>
              </a:ext>
            </a:extLst>
          </p:cNvPr>
          <p:cNvCxnSpPr>
            <a:stCxn id="2" idx="1"/>
            <a:endCxn id="6" idx="0"/>
          </p:cNvCxnSpPr>
          <p:nvPr/>
        </p:nvCxnSpPr>
        <p:spPr>
          <a:xfrm rot="10800000" flipV="1">
            <a:off x="3348689" y="5312483"/>
            <a:ext cx="2167587" cy="559522"/>
          </a:xfrm>
          <a:prstGeom prst="bentConnector2">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8" name="POWER POINT…">
            <a:extLst>
              <a:ext uri="{FF2B5EF4-FFF2-40B4-BE49-F238E27FC236}">
                <a16:creationId xmlns:a16="http://schemas.microsoft.com/office/drawing/2014/main" id="{3CF109D9-2F0E-5943-116E-29C1D4C9FDFA}"/>
              </a:ext>
            </a:extLst>
          </p:cNvPr>
          <p:cNvSpPr txBox="1"/>
          <p:nvPr/>
        </p:nvSpPr>
        <p:spPr>
          <a:xfrm>
            <a:off x="858519" y="2029699"/>
            <a:ext cx="5205769" cy="454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INTRODUCTION</a:t>
            </a:r>
            <a:endParaRPr lang="en-ID"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4" name="Text Placeholder 2">
            <a:extLst>
              <a:ext uri="{FF2B5EF4-FFF2-40B4-BE49-F238E27FC236}">
                <a16:creationId xmlns:a16="http://schemas.microsoft.com/office/drawing/2014/main" id="{6AB0EAB2-1A35-9D36-B01C-07DEEB2FAA15}"/>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29D9906-2950-5E01-3FC5-A36B3E6F59FE}"/>
              </a:ext>
            </a:extLst>
          </p:cNvPr>
          <p:cNvSpPr txBox="1"/>
          <p:nvPr/>
        </p:nvSpPr>
        <p:spPr>
          <a:xfrm>
            <a:off x="1338902" y="3074255"/>
            <a:ext cx="14663058" cy="321729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en-ID" sz="2800" dirty="0">
                <a:latin typeface="Times New Roman" panose="02020603050405020304" pitchFamily="18" charset="0"/>
                <a:cs typeface="Times New Roman" panose="02020603050405020304" pitchFamily="18" charset="0"/>
              </a:rPr>
              <a:t>Paddle Resisted Training is a form of training that aims to increase the strength of the swimmer's hands by increasing the resistance or load that the swimmer must face, so that the swimmer's hand pull becomes strong and the endurance of his hands will increase (</a:t>
            </a:r>
            <a:r>
              <a:rPr lang="en-ID" sz="2800" dirty="0" err="1">
                <a:latin typeface="Times New Roman" panose="02020603050405020304" pitchFamily="18" charset="0"/>
                <a:cs typeface="Times New Roman" panose="02020603050405020304" pitchFamily="18" charset="0"/>
              </a:rPr>
              <a:t>Maglischo</a:t>
            </a:r>
            <a:r>
              <a:rPr lang="en-ID" sz="2800" dirty="0">
                <a:latin typeface="Times New Roman" panose="02020603050405020304" pitchFamily="18" charset="0"/>
                <a:cs typeface="Times New Roman" panose="02020603050405020304" pitchFamily="18" charset="0"/>
              </a:rPr>
              <a:t>, 2003).</a:t>
            </a:r>
          </a:p>
          <a:p>
            <a:pPr algn="just"/>
            <a:r>
              <a:rPr lang="en-ID" sz="2800" dirty="0">
                <a:latin typeface="Times New Roman" panose="02020603050405020304" pitchFamily="18" charset="0"/>
                <a:cs typeface="Times New Roman" panose="02020603050405020304" pitchFamily="18" charset="0"/>
              </a:rPr>
              <a:t>Fin Assisted Training is a form of training that aims to increase the pull of the hand while in the water without reducing the length of the pull, and also increases the swimmer's ability to apply force over a longer distance without reducing the speed of the swimmer's pull and leg kick (</a:t>
            </a:r>
            <a:r>
              <a:rPr lang="en-ID" sz="2800" dirty="0" err="1">
                <a:latin typeface="Times New Roman" panose="02020603050405020304" pitchFamily="18" charset="0"/>
                <a:cs typeface="Times New Roman" panose="02020603050405020304" pitchFamily="18" charset="0"/>
              </a:rPr>
              <a:t>Maglischo</a:t>
            </a:r>
            <a:r>
              <a:rPr lang="en-ID" sz="2800" dirty="0">
                <a:latin typeface="Times New Roman" panose="02020603050405020304" pitchFamily="18" charset="0"/>
                <a:cs typeface="Times New Roman" panose="02020603050405020304" pitchFamily="18" charset="0"/>
              </a:rPr>
              <a:t>, 2003).</a:t>
            </a:r>
          </a:p>
        </p:txBody>
      </p:sp>
      <p:sp>
        <p:nvSpPr>
          <p:cNvPr id="2" name="POWER POINT…">
            <a:extLst>
              <a:ext uri="{FF2B5EF4-FFF2-40B4-BE49-F238E27FC236}">
                <a16:creationId xmlns:a16="http://schemas.microsoft.com/office/drawing/2014/main" id="{9E490EA1-ADD8-E044-0390-CDBD3D7C42DB}"/>
              </a:ext>
            </a:extLst>
          </p:cNvPr>
          <p:cNvSpPr txBox="1"/>
          <p:nvPr/>
        </p:nvSpPr>
        <p:spPr>
          <a:xfrm>
            <a:off x="858519" y="2029699"/>
            <a:ext cx="5205769" cy="454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INTRODUCTION</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409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3670" y="0"/>
            <a:ext cx="17348200" cy="9753600"/>
          </a:xfrm>
          <a:prstGeom prst="rect">
            <a:avLst/>
          </a:prstGeom>
          <a:ln w="3175">
            <a:miter lim="400000"/>
          </a:ln>
        </p:spPr>
      </p:pic>
      <p:sp>
        <p:nvSpPr>
          <p:cNvPr id="2" name="Text Placeholder 2">
            <a:extLst>
              <a:ext uri="{FF2B5EF4-FFF2-40B4-BE49-F238E27FC236}">
                <a16:creationId xmlns:a16="http://schemas.microsoft.com/office/drawing/2014/main" id="{E3D45FC1-9ACE-0834-03B4-EE366F1AE20B}"/>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BC3850B7-ADD7-7E6B-7CE9-DF8F14571D4B}"/>
              </a:ext>
            </a:extLst>
          </p:cNvPr>
          <p:cNvSpPr/>
          <p:nvPr/>
        </p:nvSpPr>
        <p:spPr>
          <a:xfrm>
            <a:off x="7248031" y="4380725"/>
            <a:ext cx="2844800" cy="992151"/>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EXPERIMENTAL METHOD</a:t>
            </a:r>
          </a:p>
        </p:txBody>
      </p:sp>
      <p:sp>
        <p:nvSpPr>
          <p:cNvPr id="6" name="Rectangle: Rounded Corners 5">
            <a:extLst>
              <a:ext uri="{FF2B5EF4-FFF2-40B4-BE49-F238E27FC236}">
                <a16:creationId xmlns:a16="http://schemas.microsoft.com/office/drawing/2014/main" id="{545F1A1D-FD68-A22D-C146-2CC0776B5C2D}"/>
              </a:ext>
            </a:extLst>
          </p:cNvPr>
          <p:cNvSpPr/>
          <p:nvPr/>
        </p:nvSpPr>
        <p:spPr>
          <a:xfrm>
            <a:off x="1988880" y="2933076"/>
            <a:ext cx="2844800" cy="540666"/>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RESEARCH FLOW</a:t>
            </a:r>
          </a:p>
        </p:txBody>
      </p:sp>
      <p:sp>
        <p:nvSpPr>
          <p:cNvPr id="7" name="Rectangle: Rounded Corners 6">
            <a:extLst>
              <a:ext uri="{FF2B5EF4-FFF2-40B4-BE49-F238E27FC236}">
                <a16:creationId xmlns:a16="http://schemas.microsoft.com/office/drawing/2014/main" id="{35FBFFEA-EE7E-6A9F-F8D2-BF6C9CEE35AA}"/>
              </a:ext>
            </a:extLst>
          </p:cNvPr>
          <p:cNvSpPr/>
          <p:nvPr/>
        </p:nvSpPr>
        <p:spPr>
          <a:xfrm>
            <a:off x="6822560" y="2707646"/>
            <a:ext cx="3695741" cy="992151"/>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RESEARCH DESIGN</a:t>
            </a:r>
          </a:p>
          <a:p>
            <a:pPr marL="0" marR="0" indent="0" algn="ctr" defTabSz="587022" rtl="0" fontAlgn="auto" latinLnBrk="0" hangingPunct="0">
              <a:lnSpc>
                <a:spcPct val="100000"/>
              </a:lnSpc>
              <a:spcBef>
                <a:spcPts val="0"/>
              </a:spcBef>
              <a:spcAft>
                <a:spcPts val="0"/>
              </a:spcAft>
              <a:buClrTx/>
              <a:buSzTx/>
              <a:buFontTx/>
              <a:buNone/>
              <a:tabLst/>
            </a:pPr>
            <a:r>
              <a:rPr lang="en-ID" sz="2400" dirty="0">
                <a:solidFill>
                  <a:srgbClr val="FFFFFF"/>
                </a:solidFill>
                <a:latin typeface="Times New Roman" panose="02020603050405020304" pitchFamily="18" charset="0"/>
                <a:ea typeface="Helvetica Neue Medium"/>
                <a:cs typeface="Times New Roman" panose="02020603050405020304" pitchFamily="18" charset="0"/>
                <a:sym typeface="Helvetica Neue Medium"/>
              </a:rPr>
              <a:t>Two-group pretest-</a:t>
            </a:r>
            <a:r>
              <a:rPr lang="en-ID" sz="2400" dirty="0" err="1">
                <a:solidFill>
                  <a:srgbClr val="FFFFFF"/>
                </a:solidFill>
                <a:latin typeface="Times New Roman" panose="02020603050405020304" pitchFamily="18" charset="0"/>
                <a:ea typeface="Helvetica Neue Medium"/>
                <a:cs typeface="Times New Roman" panose="02020603050405020304" pitchFamily="18" charset="0"/>
                <a:sym typeface="Helvetica Neue Medium"/>
              </a:rPr>
              <a:t>posttest</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0" name="Rectangle: Rounded Corners 9">
            <a:extLst>
              <a:ext uri="{FF2B5EF4-FFF2-40B4-BE49-F238E27FC236}">
                <a16:creationId xmlns:a16="http://schemas.microsoft.com/office/drawing/2014/main" id="{483AE9C8-1330-4360-48A5-BBCAED6A8B4A}"/>
              </a:ext>
            </a:extLst>
          </p:cNvPr>
          <p:cNvSpPr/>
          <p:nvPr/>
        </p:nvSpPr>
        <p:spPr>
          <a:xfrm>
            <a:off x="12507181" y="2255849"/>
            <a:ext cx="3072708" cy="1895121"/>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POPULATION</a:t>
            </a:r>
          </a:p>
          <a:p>
            <a:pPr marL="0" marR="0" indent="0" algn="ctr" defTabSz="587022"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err="1">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Akssa</a:t>
            </a:r>
            <a:r>
              <a:rPr kumimoji="0" lang="en-US"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 </a:t>
            </a:r>
            <a:r>
              <a:rPr kumimoji="0" lang="en-US" sz="2400" b="0" i="0" u="none" strike="noStrike" cap="none" spc="0" normalizeH="0" baseline="0" dirty="0" err="1">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Swimmig</a:t>
            </a:r>
            <a:r>
              <a:rPr kumimoji="0" lang="en-US"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 Club athletes totaling 15 people</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1" name="Rectangle: Rounded Corners 10">
            <a:extLst>
              <a:ext uri="{FF2B5EF4-FFF2-40B4-BE49-F238E27FC236}">
                <a16:creationId xmlns:a16="http://schemas.microsoft.com/office/drawing/2014/main" id="{145A61B7-D6AC-8D98-EE8C-40312141EB71}"/>
              </a:ext>
            </a:extLst>
          </p:cNvPr>
          <p:cNvSpPr/>
          <p:nvPr/>
        </p:nvSpPr>
        <p:spPr>
          <a:xfrm>
            <a:off x="1190654" y="6021038"/>
            <a:ext cx="4441252" cy="2045616"/>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SAMPLE</a:t>
            </a:r>
          </a:p>
          <a:p>
            <a:pPr marL="0" marR="0" indent="0" algn="ctr" defTabSz="587022"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10 </a:t>
            </a:r>
            <a:r>
              <a:rPr kumimoji="0" lang="en-US" sz="2000" b="0" i="0" u="none" strike="noStrike" cap="none" spc="0" normalizeH="0" baseline="0" dirty="0" err="1">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Akssa</a:t>
            </a: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 swimming club athletes, age range 9-12 years, have participated in competitions and intensive training. which are divided into 2 groups</a:t>
            </a:r>
            <a:endParaRPr kumimoji="0" lang="en-ID"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2" name="Rectangle: Rounded Corners 11">
            <a:extLst>
              <a:ext uri="{FF2B5EF4-FFF2-40B4-BE49-F238E27FC236}">
                <a16:creationId xmlns:a16="http://schemas.microsoft.com/office/drawing/2014/main" id="{00EE8F8C-864E-5973-DD01-14E1985F72A5}"/>
              </a:ext>
            </a:extLst>
          </p:cNvPr>
          <p:cNvSpPr/>
          <p:nvPr/>
        </p:nvSpPr>
        <p:spPr>
          <a:xfrm>
            <a:off x="6449804" y="6209156"/>
            <a:ext cx="4441252" cy="1669379"/>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RESERCH INSTRUMENT</a:t>
            </a:r>
          </a:p>
          <a:p>
            <a:pPr marL="0" marR="0" indent="0" algn="ctr" defTabSz="587022"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Pre test and post test of freestyle sprint swimming with a distance of 50 m and timed using a stopwatch</a:t>
            </a:r>
            <a:endParaRPr kumimoji="0" lang="en-ID"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13" name="Rectangle: Rounded Corners 12">
            <a:extLst>
              <a:ext uri="{FF2B5EF4-FFF2-40B4-BE49-F238E27FC236}">
                <a16:creationId xmlns:a16="http://schemas.microsoft.com/office/drawing/2014/main" id="{69B09211-D8AA-2A48-AD3F-54A0AC17144C}"/>
              </a:ext>
            </a:extLst>
          </p:cNvPr>
          <p:cNvSpPr/>
          <p:nvPr/>
        </p:nvSpPr>
        <p:spPr>
          <a:xfrm>
            <a:off x="11716296" y="6021038"/>
            <a:ext cx="3863593" cy="2045616"/>
          </a:xfrm>
          <a:prstGeom prst="roundRect">
            <a:avLst>
              <a:gd name="adj" fmla="val 32408"/>
            </a:avLst>
          </a:prstGeom>
          <a:solidFill>
            <a:srgbClr val="C00000"/>
          </a:solidFill>
          <a:ln w="31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en-ID" sz="2400" dirty="0">
                <a:solidFill>
                  <a:srgbClr val="FFFFFF"/>
                </a:solidFill>
                <a:latin typeface="Times New Roman" panose="02020603050405020304" pitchFamily="18" charset="0"/>
                <a:ea typeface="Helvetica Neue Medium"/>
                <a:cs typeface="Times New Roman" panose="02020603050405020304" pitchFamily="18" charset="0"/>
                <a:sym typeface="Helvetica Neue Medium"/>
              </a:rPr>
              <a:t>DATA ANALYSIS</a:t>
            </a:r>
            <a:endParaRPr kumimoji="0" lang="en-ID" sz="24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a:p>
            <a:pPr marL="285750" marR="0" indent="-285750" algn="just" defTabSz="587022"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Descriptive Statistics</a:t>
            </a:r>
          </a:p>
          <a:p>
            <a:pPr marL="285750" marR="0" indent="-285750" algn="just" defTabSz="587022"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Data Normality Test</a:t>
            </a:r>
          </a:p>
          <a:p>
            <a:pPr marL="285750" marR="0" indent="-285750" algn="just" defTabSz="587022"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Homogeneity Testing</a:t>
            </a:r>
          </a:p>
          <a:p>
            <a:pPr marL="285750" marR="0" indent="-285750" algn="just" defTabSz="587022" rtl="0" fontAlgn="auto" latinLnBrk="0" hangingPunct="0">
              <a:lnSpc>
                <a:spcPct val="100000"/>
              </a:lnSpc>
              <a:spcBef>
                <a:spcPts val="0"/>
              </a:spcBef>
              <a:spcAft>
                <a:spcPts val="0"/>
              </a:spcAft>
              <a:buClrTx/>
              <a:buSzTx/>
              <a:buFont typeface="Arial" panose="020B0604020202020204" pitchFamily="34" charset="0"/>
              <a:buChar char="•"/>
              <a:tabLst/>
            </a:pPr>
            <a:r>
              <a:rPr kumimoji="0" lang="en-US"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rPr>
              <a:t>Hypothesis Testing</a:t>
            </a:r>
            <a:endParaRPr kumimoji="0" lang="en-ID" sz="2000" b="0" i="0" u="none" strike="noStrike" cap="none" spc="0" normalizeH="0" baseline="0" dirty="0">
              <a:ln>
                <a:noFill/>
              </a:ln>
              <a:solidFill>
                <a:srgbClr val="FFFFFF"/>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cxnSp>
        <p:nvCxnSpPr>
          <p:cNvPr id="20" name="Straight Arrow Connector 19">
            <a:extLst>
              <a:ext uri="{FF2B5EF4-FFF2-40B4-BE49-F238E27FC236}">
                <a16:creationId xmlns:a16="http://schemas.microsoft.com/office/drawing/2014/main" id="{72B50217-EF0F-43EB-9049-61FF0EB8A235}"/>
              </a:ext>
            </a:extLst>
          </p:cNvPr>
          <p:cNvCxnSpPr>
            <a:stCxn id="5" idx="0"/>
            <a:endCxn id="7" idx="2"/>
          </p:cNvCxnSpPr>
          <p:nvPr/>
        </p:nvCxnSpPr>
        <p:spPr>
          <a:xfrm flipV="1">
            <a:off x="8670431" y="3699797"/>
            <a:ext cx="0" cy="680928"/>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26" name="Straight Arrow Connector 25">
            <a:extLst>
              <a:ext uri="{FF2B5EF4-FFF2-40B4-BE49-F238E27FC236}">
                <a16:creationId xmlns:a16="http://schemas.microsoft.com/office/drawing/2014/main" id="{F0DD78E0-4B47-8C23-DDF4-A8AA8ACE14E2}"/>
              </a:ext>
            </a:extLst>
          </p:cNvPr>
          <p:cNvCxnSpPr>
            <a:stCxn id="5" idx="2"/>
            <a:endCxn id="12" idx="0"/>
          </p:cNvCxnSpPr>
          <p:nvPr/>
        </p:nvCxnSpPr>
        <p:spPr>
          <a:xfrm flipH="1">
            <a:off x="8670430" y="5372876"/>
            <a:ext cx="1" cy="836280"/>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33" name="Connector: Elbow 32">
            <a:extLst>
              <a:ext uri="{FF2B5EF4-FFF2-40B4-BE49-F238E27FC236}">
                <a16:creationId xmlns:a16="http://schemas.microsoft.com/office/drawing/2014/main" id="{B1A6B018-C15B-C738-3179-47030683802B}"/>
              </a:ext>
            </a:extLst>
          </p:cNvPr>
          <p:cNvCxnSpPr>
            <a:endCxn id="10" idx="2"/>
          </p:cNvCxnSpPr>
          <p:nvPr/>
        </p:nvCxnSpPr>
        <p:spPr>
          <a:xfrm flipV="1">
            <a:off x="10062031" y="4150970"/>
            <a:ext cx="3981504" cy="407390"/>
          </a:xfrm>
          <a:prstGeom prst="bentConnector2">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35" name="Connector: Elbow 34">
            <a:extLst>
              <a:ext uri="{FF2B5EF4-FFF2-40B4-BE49-F238E27FC236}">
                <a16:creationId xmlns:a16="http://schemas.microsoft.com/office/drawing/2014/main" id="{472575FE-B328-9A0F-741C-823F06BB008B}"/>
              </a:ext>
            </a:extLst>
          </p:cNvPr>
          <p:cNvCxnSpPr>
            <a:cxnSpLocks/>
            <a:endCxn id="6" idx="2"/>
          </p:cNvCxnSpPr>
          <p:nvPr/>
        </p:nvCxnSpPr>
        <p:spPr>
          <a:xfrm rot="10800000">
            <a:off x="3411280" y="3473742"/>
            <a:ext cx="3874890" cy="1084618"/>
          </a:xfrm>
          <a:prstGeom prst="bentConnector2">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38" name="Connector: Elbow 37">
            <a:extLst>
              <a:ext uri="{FF2B5EF4-FFF2-40B4-BE49-F238E27FC236}">
                <a16:creationId xmlns:a16="http://schemas.microsoft.com/office/drawing/2014/main" id="{95D4A2D1-59F2-7400-1C6B-2C8089556D62}"/>
              </a:ext>
            </a:extLst>
          </p:cNvPr>
          <p:cNvCxnSpPr>
            <a:endCxn id="13" idx="0"/>
          </p:cNvCxnSpPr>
          <p:nvPr/>
        </p:nvCxnSpPr>
        <p:spPr>
          <a:xfrm>
            <a:off x="10062031" y="5195240"/>
            <a:ext cx="3586062" cy="825798"/>
          </a:xfrm>
          <a:prstGeom prst="bentConnector2">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40" name="Connector: Elbow 39">
            <a:extLst>
              <a:ext uri="{FF2B5EF4-FFF2-40B4-BE49-F238E27FC236}">
                <a16:creationId xmlns:a16="http://schemas.microsoft.com/office/drawing/2014/main" id="{FE32E4D3-4EBA-2A95-4790-FC7455D97436}"/>
              </a:ext>
            </a:extLst>
          </p:cNvPr>
          <p:cNvCxnSpPr>
            <a:endCxn id="11" idx="0"/>
          </p:cNvCxnSpPr>
          <p:nvPr/>
        </p:nvCxnSpPr>
        <p:spPr>
          <a:xfrm rot="10800000" flipV="1">
            <a:off x="3411280" y="5195236"/>
            <a:ext cx="3874890" cy="825802"/>
          </a:xfrm>
          <a:prstGeom prst="bentConnector2">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3" name="POWER POINT…">
            <a:extLst>
              <a:ext uri="{FF2B5EF4-FFF2-40B4-BE49-F238E27FC236}">
                <a16:creationId xmlns:a16="http://schemas.microsoft.com/office/drawing/2014/main" id="{61F77067-19B9-BA6A-6E71-04247770E22D}"/>
              </a:ext>
            </a:extLst>
          </p:cNvPr>
          <p:cNvSpPr txBox="1"/>
          <p:nvPr/>
        </p:nvSpPr>
        <p:spPr>
          <a:xfrm>
            <a:off x="858519" y="2029699"/>
            <a:ext cx="3351095" cy="454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METHODS</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81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4" name="Text Placeholder 2">
            <a:extLst>
              <a:ext uri="{FF2B5EF4-FFF2-40B4-BE49-F238E27FC236}">
                <a16:creationId xmlns:a16="http://schemas.microsoft.com/office/drawing/2014/main" id="{6AB0EAB2-1A35-9D36-B01C-07DEEB2FAA15}"/>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087FF7AC-E1C4-1C8D-884D-C005F87078AD}"/>
              </a:ext>
            </a:extLst>
          </p:cNvPr>
          <p:cNvPicPr>
            <a:picLocks noChangeAspect="1"/>
          </p:cNvPicPr>
          <p:nvPr/>
        </p:nvPicPr>
        <p:blipFill>
          <a:blip r:embed="rId3"/>
          <a:stretch>
            <a:fillRect/>
          </a:stretch>
        </p:blipFill>
        <p:spPr>
          <a:xfrm>
            <a:off x="1900460" y="3527273"/>
            <a:ext cx="5523683" cy="3221572"/>
          </a:xfrm>
          <a:prstGeom prst="rect">
            <a:avLst/>
          </a:prstGeom>
        </p:spPr>
      </p:pic>
      <p:pic>
        <p:nvPicPr>
          <p:cNvPr id="10" name="Picture 9">
            <a:extLst>
              <a:ext uri="{FF2B5EF4-FFF2-40B4-BE49-F238E27FC236}">
                <a16:creationId xmlns:a16="http://schemas.microsoft.com/office/drawing/2014/main" id="{FB002733-BBCB-477F-9614-B7FC0BC71422}"/>
              </a:ext>
            </a:extLst>
          </p:cNvPr>
          <p:cNvPicPr>
            <a:picLocks noChangeAspect="1"/>
          </p:cNvPicPr>
          <p:nvPr/>
        </p:nvPicPr>
        <p:blipFill>
          <a:blip r:embed="rId4"/>
          <a:stretch>
            <a:fillRect/>
          </a:stretch>
        </p:blipFill>
        <p:spPr>
          <a:xfrm>
            <a:off x="9924059" y="3523236"/>
            <a:ext cx="5523682" cy="3225609"/>
          </a:xfrm>
          <a:prstGeom prst="rect">
            <a:avLst/>
          </a:prstGeom>
        </p:spPr>
      </p:pic>
      <p:sp>
        <p:nvSpPr>
          <p:cNvPr id="14" name="TextBox 13">
            <a:extLst>
              <a:ext uri="{FF2B5EF4-FFF2-40B4-BE49-F238E27FC236}">
                <a16:creationId xmlns:a16="http://schemas.microsoft.com/office/drawing/2014/main" id="{32556794-FBC0-F5B0-D28D-F20325E353F2}"/>
              </a:ext>
            </a:extLst>
          </p:cNvPr>
          <p:cNvSpPr txBox="1"/>
          <p:nvPr/>
        </p:nvSpPr>
        <p:spPr>
          <a:xfrm>
            <a:off x="1682746" y="6896830"/>
            <a:ext cx="5951769" cy="46166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FIN ASSITED TRAINING GROUP</a:t>
            </a:r>
          </a:p>
        </p:txBody>
      </p:sp>
      <p:sp>
        <p:nvSpPr>
          <p:cNvPr id="15" name="TextBox 14">
            <a:extLst>
              <a:ext uri="{FF2B5EF4-FFF2-40B4-BE49-F238E27FC236}">
                <a16:creationId xmlns:a16="http://schemas.microsoft.com/office/drawing/2014/main" id="{D5E851D0-3576-CE3B-8A16-F47303F6DC9C}"/>
              </a:ext>
            </a:extLst>
          </p:cNvPr>
          <p:cNvSpPr txBox="1"/>
          <p:nvPr/>
        </p:nvSpPr>
        <p:spPr>
          <a:xfrm>
            <a:off x="9710015" y="6896830"/>
            <a:ext cx="5951769" cy="46166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ID" sz="2400" b="0"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PADDLE RESISTED TRAINING GROUP</a:t>
            </a:r>
          </a:p>
        </p:txBody>
      </p:sp>
      <p:sp>
        <p:nvSpPr>
          <p:cNvPr id="2" name="POWER POINT…">
            <a:extLst>
              <a:ext uri="{FF2B5EF4-FFF2-40B4-BE49-F238E27FC236}">
                <a16:creationId xmlns:a16="http://schemas.microsoft.com/office/drawing/2014/main" id="{E5E7A687-3F74-DFD6-DEA8-37D463A7357E}"/>
              </a:ext>
            </a:extLst>
          </p:cNvPr>
          <p:cNvSpPr txBox="1"/>
          <p:nvPr/>
        </p:nvSpPr>
        <p:spPr>
          <a:xfrm>
            <a:off x="858519" y="2029699"/>
            <a:ext cx="7913241" cy="454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RESULT AND DICUSSION</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156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4" name="Text Placeholder 2">
            <a:extLst>
              <a:ext uri="{FF2B5EF4-FFF2-40B4-BE49-F238E27FC236}">
                <a16:creationId xmlns:a16="http://schemas.microsoft.com/office/drawing/2014/main" id="{6AB0EAB2-1A35-9D36-B01C-07DEEB2FAA15}"/>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B9E80606-4533-0F1D-393D-FE3AB520FCD1}"/>
              </a:ext>
            </a:extLst>
          </p:cNvPr>
          <p:cNvPicPr>
            <a:picLocks noChangeAspect="1"/>
          </p:cNvPicPr>
          <p:nvPr/>
        </p:nvPicPr>
        <p:blipFill>
          <a:blip r:embed="rId3"/>
          <a:stretch>
            <a:fillRect/>
          </a:stretch>
        </p:blipFill>
        <p:spPr>
          <a:xfrm>
            <a:off x="1373165" y="3410246"/>
            <a:ext cx="5692674" cy="3280030"/>
          </a:xfrm>
          <a:prstGeom prst="rect">
            <a:avLst/>
          </a:prstGeom>
        </p:spPr>
      </p:pic>
      <p:sp>
        <p:nvSpPr>
          <p:cNvPr id="5" name="TextBox 4">
            <a:extLst>
              <a:ext uri="{FF2B5EF4-FFF2-40B4-BE49-F238E27FC236}">
                <a16:creationId xmlns:a16="http://schemas.microsoft.com/office/drawing/2014/main" id="{655B1BC1-0D8E-55A5-1594-F4FD934A55FB}"/>
              </a:ext>
            </a:extLst>
          </p:cNvPr>
          <p:cNvSpPr txBox="1"/>
          <p:nvPr/>
        </p:nvSpPr>
        <p:spPr>
          <a:xfrm>
            <a:off x="7373257" y="3126464"/>
            <a:ext cx="8601778" cy="490185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gn="just">
              <a:buFont typeface="+mj-lt"/>
              <a:buAutoNum type="arabicPeriod"/>
            </a:pPr>
            <a:r>
              <a:rPr lang="en-US" sz="2400" b="0" i="0" dirty="0">
                <a:solidFill>
                  <a:srgbClr val="1C1C1C"/>
                </a:solidFill>
                <a:effectLst/>
                <a:latin typeface="Times New Roman" panose="02020603050405020304" pitchFamily="18" charset="0"/>
                <a:cs typeface="Times New Roman" panose="02020603050405020304" pitchFamily="18" charset="0"/>
              </a:rPr>
              <a:t>Training using fins can increase swimming speed because training with the help of fins can make the foot kick fast so that the swimmer's hand stroke becomes faster than usual so that the resulting time increases (</a:t>
            </a:r>
            <a:r>
              <a:rPr lang="en-US" sz="2400" b="0" i="0" dirty="0" err="1">
                <a:solidFill>
                  <a:srgbClr val="1C1C1C"/>
                </a:solidFill>
                <a:effectLst/>
                <a:latin typeface="Times New Roman" panose="02020603050405020304" pitchFamily="18" charset="0"/>
                <a:cs typeface="Times New Roman" panose="02020603050405020304" pitchFamily="18" charset="0"/>
              </a:rPr>
              <a:t>Maglischo</a:t>
            </a:r>
            <a:r>
              <a:rPr lang="en-US" sz="2400" b="0" i="0" dirty="0">
                <a:solidFill>
                  <a:srgbClr val="1C1C1C"/>
                </a:solidFill>
                <a:effectLst/>
                <a:latin typeface="Times New Roman" panose="02020603050405020304" pitchFamily="18" charset="0"/>
                <a:cs typeface="Times New Roman" panose="02020603050405020304" pitchFamily="18" charset="0"/>
              </a:rPr>
              <a:t>, 2003).</a:t>
            </a:r>
          </a:p>
          <a:p>
            <a:pPr marL="342900" indent="-342900" algn="just">
              <a:buFont typeface="+mj-lt"/>
              <a:buAutoNum type="arabicPeriod"/>
            </a:pPr>
            <a:r>
              <a:rPr lang="en-US" sz="2400" b="0" i="0" dirty="0">
                <a:solidFill>
                  <a:srgbClr val="1C1C1C"/>
                </a:solidFill>
                <a:effectLst/>
                <a:latin typeface="Times New Roman" panose="02020603050405020304" pitchFamily="18" charset="0"/>
                <a:cs typeface="Times New Roman" panose="02020603050405020304" pitchFamily="18" charset="0"/>
              </a:rPr>
              <a:t>Training using paddles can increase swimming speed also because paddles help the hand stroke feel heavier because there is resistance, so that when the swimmer releases the paddle the stroke will feel lighter and faster and the resulting time will increase (</a:t>
            </a:r>
            <a:r>
              <a:rPr lang="en-US" sz="2400" b="0" i="0" dirty="0" err="1">
                <a:solidFill>
                  <a:srgbClr val="1C1C1C"/>
                </a:solidFill>
                <a:effectLst/>
                <a:latin typeface="Times New Roman" panose="02020603050405020304" pitchFamily="18" charset="0"/>
                <a:cs typeface="Times New Roman" panose="02020603050405020304" pitchFamily="18" charset="0"/>
              </a:rPr>
              <a:t>Maglischo</a:t>
            </a:r>
            <a:r>
              <a:rPr lang="en-US" sz="2400" b="0" i="0" dirty="0">
                <a:solidFill>
                  <a:srgbClr val="1C1C1C"/>
                </a:solidFill>
                <a:effectLst/>
                <a:latin typeface="Times New Roman" panose="02020603050405020304" pitchFamily="18" charset="0"/>
                <a:cs typeface="Times New Roman" panose="02020603050405020304" pitchFamily="18" charset="0"/>
              </a:rPr>
              <a:t>, 2003).</a:t>
            </a:r>
          </a:p>
          <a:p>
            <a:pPr marL="342900" indent="-342900" algn="just">
              <a:buFont typeface="+mj-lt"/>
              <a:buAutoNum type="arabicPeriod"/>
            </a:pPr>
            <a:r>
              <a:rPr lang="en-US" sz="2400" b="0" i="0" dirty="0">
                <a:solidFill>
                  <a:srgbClr val="1C1C1C"/>
                </a:solidFill>
                <a:effectLst/>
                <a:latin typeface="Times New Roman" panose="02020603050405020304" pitchFamily="18" charset="0"/>
                <a:cs typeface="Times New Roman" panose="02020603050405020304" pitchFamily="18" charset="0"/>
              </a:rPr>
              <a:t>The difference between fin and paddle increases swimming speed, so the difference is not too far because the training method and intensity of the program are the same (</a:t>
            </a:r>
            <a:r>
              <a:rPr lang="en-US" sz="2400" b="0" i="0" dirty="0" err="1">
                <a:solidFill>
                  <a:srgbClr val="1C1C1C"/>
                </a:solidFill>
                <a:effectLst/>
                <a:latin typeface="Times New Roman" panose="02020603050405020304" pitchFamily="18" charset="0"/>
                <a:cs typeface="Times New Roman" panose="02020603050405020304" pitchFamily="18" charset="0"/>
              </a:rPr>
              <a:t>Febrianto</a:t>
            </a:r>
            <a:r>
              <a:rPr lang="en-US" sz="2400" dirty="0">
                <a:solidFill>
                  <a:srgbClr val="1C1C1C"/>
                </a:solidFill>
                <a:latin typeface="Times New Roman" panose="02020603050405020304" pitchFamily="18" charset="0"/>
                <a:cs typeface="Times New Roman" panose="02020603050405020304" pitchFamily="18" charset="0"/>
              </a:rPr>
              <a:t>, </a:t>
            </a:r>
            <a:r>
              <a:rPr lang="en-US" sz="2400" b="0" i="0" dirty="0">
                <a:solidFill>
                  <a:srgbClr val="1C1C1C"/>
                </a:solidFill>
                <a:effectLst/>
                <a:latin typeface="Times New Roman" panose="02020603050405020304" pitchFamily="18" charset="0"/>
                <a:cs typeface="Times New Roman" panose="02020603050405020304" pitchFamily="18" charset="0"/>
              </a:rPr>
              <a:t>2019).</a:t>
            </a:r>
            <a:endParaRPr lang="en-ID" sz="2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C42776A-54D5-F7BE-B856-4A563E9F532F}"/>
              </a:ext>
            </a:extLst>
          </p:cNvPr>
          <p:cNvSpPr txBox="1"/>
          <p:nvPr/>
        </p:nvSpPr>
        <p:spPr>
          <a:xfrm>
            <a:off x="1243617" y="6864296"/>
            <a:ext cx="5951769" cy="83099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rPr>
              <a:t>DIFFERENCE IN EFFECT BETWEEN FIN AND PADDLE</a:t>
            </a:r>
            <a:endParaRPr kumimoji="0" lang="en-ID" sz="2400" b="0" i="0" u="none" strike="noStrike" cap="none" spc="0" normalizeH="0" baseline="0" dirty="0">
              <a:ln>
                <a:noFill/>
              </a:ln>
              <a:solidFill>
                <a:schemeClr val="tx1"/>
              </a:solidFill>
              <a:effectLst/>
              <a:uFillTx/>
              <a:latin typeface="Times New Roman" panose="02020603050405020304" pitchFamily="18" charset="0"/>
              <a:ea typeface="Helvetica Neue Medium"/>
              <a:cs typeface="Times New Roman" panose="02020603050405020304" pitchFamily="18" charset="0"/>
              <a:sym typeface="Helvetica Neue Medium"/>
            </a:endParaRPr>
          </a:p>
        </p:txBody>
      </p:sp>
      <p:sp>
        <p:nvSpPr>
          <p:cNvPr id="2" name="POWER POINT…">
            <a:extLst>
              <a:ext uri="{FF2B5EF4-FFF2-40B4-BE49-F238E27FC236}">
                <a16:creationId xmlns:a16="http://schemas.microsoft.com/office/drawing/2014/main" id="{519D0081-DB7B-F180-48A0-C9C7A99780BE}"/>
              </a:ext>
            </a:extLst>
          </p:cNvPr>
          <p:cNvSpPr txBox="1"/>
          <p:nvPr/>
        </p:nvSpPr>
        <p:spPr>
          <a:xfrm>
            <a:off x="858519" y="2029699"/>
            <a:ext cx="7913241" cy="454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RESULT AND DICUSSION</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491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4" name="Text Placeholder 2">
            <a:extLst>
              <a:ext uri="{FF2B5EF4-FFF2-40B4-BE49-F238E27FC236}">
                <a16:creationId xmlns:a16="http://schemas.microsoft.com/office/drawing/2014/main" id="{6AB0EAB2-1A35-9D36-B01C-07DEEB2FAA15}"/>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80C440D6-0052-8B74-046F-79BCA4E33D56}"/>
              </a:ext>
            </a:extLst>
          </p:cNvPr>
          <p:cNvSpPr txBox="1"/>
          <p:nvPr/>
        </p:nvSpPr>
        <p:spPr>
          <a:xfrm>
            <a:off x="1273629" y="3041452"/>
            <a:ext cx="8672284" cy="362766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514350" indent="-514350" algn="just">
              <a:buFont typeface="+mj-lt"/>
              <a:buAutoNum type="arabicPeriod"/>
            </a:pPr>
            <a:r>
              <a:rPr lang="en-ID" sz="2800" dirty="0">
                <a:latin typeface="Times New Roman" panose="02020603050405020304" pitchFamily="18" charset="0"/>
                <a:cs typeface="Times New Roman" panose="02020603050405020304" pitchFamily="18" charset="0"/>
              </a:rPr>
              <a:t>There is a significant effect of paddle resisted training on 50m freestyle swimming speed.</a:t>
            </a:r>
          </a:p>
          <a:p>
            <a:pPr marL="514350" indent="-514350" algn="just">
              <a:buFont typeface="+mj-lt"/>
              <a:buAutoNum type="arabicPeriod"/>
            </a:pPr>
            <a:r>
              <a:rPr lang="en-ID" sz="2800" dirty="0">
                <a:latin typeface="Times New Roman" panose="02020603050405020304" pitchFamily="18" charset="0"/>
                <a:cs typeface="Times New Roman" panose="02020603050405020304" pitchFamily="18" charset="0"/>
              </a:rPr>
              <a:t>There is a significant effect of fin assisted training on 50m freestyle swimming speed.</a:t>
            </a:r>
          </a:p>
          <a:p>
            <a:pPr marL="514350" indent="-514350" algn="just">
              <a:buFont typeface="+mj-lt"/>
              <a:buAutoNum type="arabicPeriod"/>
            </a:pPr>
            <a:r>
              <a:rPr lang="en-ID" sz="2800" dirty="0">
                <a:latin typeface="Times New Roman" panose="02020603050405020304" pitchFamily="18" charset="0"/>
                <a:cs typeface="Times New Roman" panose="02020603050405020304" pitchFamily="18" charset="0"/>
              </a:rPr>
              <a:t>There is no significant difference in effect between paddle resisted training and fin assisted training on 50m freestyle swimming speed.</a:t>
            </a:r>
          </a:p>
        </p:txBody>
      </p:sp>
      <p:sp>
        <p:nvSpPr>
          <p:cNvPr id="3" name="POWER POINT…">
            <a:extLst>
              <a:ext uri="{FF2B5EF4-FFF2-40B4-BE49-F238E27FC236}">
                <a16:creationId xmlns:a16="http://schemas.microsoft.com/office/drawing/2014/main" id="{2FBCA29B-D37F-B097-83F3-63884C4E71EF}"/>
              </a:ext>
            </a:extLst>
          </p:cNvPr>
          <p:cNvSpPr txBox="1"/>
          <p:nvPr/>
        </p:nvSpPr>
        <p:spPr>
          <a:xfrm>
            <a:off x="858519" y="2029699"/>
            <a:ext cx="4420297" cy="45408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CONCLUSION</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5825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858519" y="2031879"/>
            <a:ext cx="4457167"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dirty="0">
                <a:latin typeface="Times New Roman" panose="02020603050405020304" pitchFamily="18" charset="0"/>
                <a:cs typeface="Times New Roman" panose="02020603050405020304" pitchFamily="18" charset="0"/>
              </a:rPr>
              <a:t>REFERENCES</a:t>
            </a:r>
            <a:endParaRPr lang="en-ID" dirty="0">
              <a:latin typeface="Times New Roman" panose="02020603050405020304" pitchFamily="18" charset="0"/>
              <a:cs typeface="Times New Roman" panose="02020603050405020304" pitchFamily="18" charset="0"/>
            </a:endParaRPr>
          </a:p>
        </p:txBody>
      </p:sp>
      <p:sp>
        <p:nvSpPr>
          <p:cNvPr id="4" name="Text Placeholder 2">
            <a:extLst>
              <a:ext uri="{FF2B5EF4-FFF2-40B4-BE49-F238E27FC236}">
                <a16:creationId xmlns:a16="http://schemas.microsoft.com/office/drawing/2014/main" id="{6AB0EAB2-1A35-9D36-B01C-07DEEB2FAA15}"/>
              </a:ext>
            </a:extLst>
          </p:cNvPr>
          <p:cNvSpPr>
            <a:spLocks noGrp="1"/>
          </p:cNvSpPr>
          <p:nvPr>
            <p:ph type="body" sz="quarter" idx="21"/>
          </p:nvPr>
        </p:nvSpPr>
        <p:spPr>
          <a:xfrm>
            <a:off x="858519" y="8433680"/>
            <a:ext cx="15623824" cy="452963"/>
          </a:xfrm>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D497E3D6-0BC6-5E9C-CDC1-1C7023664586}"/>
              </a:ext>
            </a:extLst>
          </p:cNvPr>
          <p:cNvSpPr txBox="1"/>
          <p:nvPr/>
        </p:nvSpPr>
        <p:spPr>
          <a:xfrm>
            <a:off x="1342511" y="3123698"/>
            <a:ext cx="14655840" cy="195726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indent="-304800" algn="just">
              <a:lnSpc>
                <a:spcPct val="107000"/>
              </a:lnSpc>
              <a:spcAft>
                <a:spcPts val="80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Maglischo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E. W. (2003).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Swimming fastest. Human Kinetics, Champaign, IL.</a:t>
            </a:r>
          </a:p>
          <a:p>
            <a:pPr indent="-304800" algn="just">
              <a:lnSpc>
                <a:spcPct val="107000"/>
              </a:lnSpc>
              <a:spcAft>
                <a:spcPts val="80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Febrianto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B. D. (2019).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Pengaruh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Penggunaan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Hand Paddle Dan Fins Swimming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Terhadap</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Kecepatan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Renang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Gaya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Bebas</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Atlet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Renang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Club Tirta Bima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Majalengka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D"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8523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858519" y="4565921"/>
            <a:ext cx="5741172" cy="62175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US" sz="7200" dirty="0">
                <a:latin typeface="Times New Roman" panose="02020603050405020304" pitchFamily="18" charset="0"/>
                <a:cs typeface="Times New Roman" panose="02020603050405020304" pitchFamily="18" charset="0"/>
              </a:rPr>
              <a:t>THANK YOU</a:t>
            </a:r>
            <a:endParaRPr lang="en-ID" sz="7200" dirty="0">
              <a:latin typeface="Times New Roman" panose="02020603050405020304" pitchFamily="18" charset="0"/>
              <a:cs typeface="Times New Roman" panose="02020603050405020304" pitchFamily="18" charset="0"/>
            </a:endParaRPr>
          </a:p>
        </p:txBody>
      </p:sp>
      <p:sp>
        <p:nvSpPr>
          <p:cNvPr id="6" name="Text Placeholder 5">
            <a:extLst>
              <a:ext uri="{FF2B5EF4-FFF2-40B4-BE49-F238E27FC236}">
                <a16:creationId xmlns:a16="http://schemas.microsoft.com/office/drawing/2014/main" id="{0AF541A3-50EE-B2D9-77DC-20110E414ACA}"/>
              </a:ext>
            </a:extLst>
          </p:cNvPr>
          <p:cNvSpPr>
            <a:spLocks noGrp="1"/>
          </p:cNvSpPr>
          <p:nvPr>
            <p:ph type="body" sz="quarter" idx="21"/>
          </p:nvPr>
        </p:nvSpPr>
        <p:spPr/>
        <p:txBody>
          <a:bodyPr/>
          <a:lstStyle/>
          <a:p>
            <a:r>
              <a:rPr lang="en-US" dirty="0" err="1">
                <a:latin typeface="Times New Roman" panose="02020603050405020304" pitchFamily="18" charset="0"/>
                <a:cs typeface="Times New Roman" panose="02020603050405020304" pitchFamily="18" charset="0"/>
              </a:rPr>
              <a:t>Erlangga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Dirgantara</a:t>
            </a:r>
            <a:endParaRPr lang="en-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66737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153</TotalTime>
  <Words>515</Words>
  <Application>Microsoft Office PowerPoint</Application>
  <PresentationFormat>Custom</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Helvetica Neue</vt:lpstr>
      <vt:lpstr>Helvetica Neue Medium</vt:lpstr>
      <vt:lpstr>Times New Roman</vt:lpstr>
      <vt:lpstr>21_BasicWhite</vt:lpstr>
      <vt:lpstr>COMPARISON OF THE EFFECT OF PADDLE RESISTED TRAINING AND FIN ASSISTED TRAINING ON 50 M FREE STYLE SWIMMING SPEED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Fazaa</dc:creator>
  <cp:lastModifiedBy>Fatimah Azzahrah</cp:lastModifiedBy>
  <cp:revision>8</cp:revision>
  <dcterms:modified xsi:type="dcterms:W3CDTF">2024-08-04T15:49:50Z</dcterms:modified>
</cp:coreProperties>
</file>