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59" r:id="rId5"/>
    <p:sldId id="260" r:id="rId6"/>
    <p:sldId id="261" r:id="rId7"/>
    <p:sldId id="263" r:id="rId8"/>
    <p:sldId id="262" r:id="rId9"/>
    <p:sldId id="264" r:id="rId10"/>
  </p:sldIdLst>
  <p:sldSz cx="173482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1pPr>
    <a:lvl2pPr marL="0" marR="0" indent="457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2pPr>
    <a:lvl3pPr marL="0" marR="0" indent="914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3pPr>
    <a:lvl4pPr marL="0" marR="0" indent="1371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4pPr>
    <a:lvl5pPr marL="0" marR="0" indent="18288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5pPr>
    <a:lvl6pPr marL="0" marR="0" indent="22860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6pPr>
    <a:lvl7pPr marL="0" marR="0" indent="2743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7pPr>
    <a:lvl8pPr marL="0" marR="0" indent="3200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8pPr>
    <a:lvl9pPr marL="0" marR="0" indent="3657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3175" cap="flat">
              <a:solidFill>
                <a:srgbClr val="000000"/>
              </a:solidFill>
              <a:prstDash val="solid"/>
              <a:miter lim="400000"/>
            </a:ln>
          </a:left>
          <a:right>
            <a:ln w="25400"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25400"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25400"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3175" cap="flat">
              <a:solidFill>
                <a:srgbClr val="000000"/>
              </a:solidFill>
              <a:prstDash val="solid"/>
              <a:miter lim="400000"/>
            </a:ln>
          </a:left>
          <a:right>
            <a:ln w="12700" cap="flat">
              <a:solidFill>
                <a:srgbClr val="000000"/>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firstCol>
    <a:lastRow>
      <a:tcTxStyle b="off"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25400" cap="flat">
              <a:solidFill>
                <a:srgbClr val="000000"/>
              </a:solidFill>
              <a:prstDash val="solid"/>
              <a:miter lim="400000"/>
            </a:ln>
          </a:top>
          <a:bottom>
            <a:ln w="3175" cap="flat">
              <a:solidFill>
                <a:srgbClr val="000000"/>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lastRow>
    <a:firstRow>
      <a:tcTxStyle b="on"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3175" cap="flat">
              <a:solidFill>
                <a:srgbClr val="838383"/>
              </a:solidFill>
              <a:prstDash val="solid"/>
              <a:miter lim="400000"/>
            </a:ln>
          </a:left>
          <a:right>
            <a:ln w="3175" cap="flat">
              <a:solidFill>
                <a:srgbClr val="838383"/>
              </a:solidFill>
              <a:prstDash val="solid"/>
              <a:miter lim="400000"/>
            </a:ln>
          </a:right>
          <a:top>
            <a:ln w="3175" cap="flat">
              <a:solidFill>
                <a:srgbClr val="838383"/>
              </a:solidFill>
              <a:prstDash val="solid"/>
              <a:miter lim="400000"/>
            </a:ln>
          </a:top>
          <a:bottom>
            <a:ln w="3175" cap="flat">
              <a:solidFill>
                <a:srgbClr val="838383"/>
              </a:solidFill>
              <a:prstDash val="solid"/>
              <a:miter lim="400000"/>
            </a:ln>
          </a:bottom>
          <a:insideH>
            <a:ln w="3175" cap="flat">
              <a:solidFill>
                <a:srgbClr val="838383"/>
              </a:solidFill>
              <a:prstDash val="solid"/>
              <a:miter lim="400000"/>
            </a:ln>
          </a:insideH>
          <a:insideV>
            <a:ln w="3175"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3175" cap="flat">
              <a:solidFill>
                <a:srgbClr val="4D4D4D"/>
              </a:solidFill>
              <a:prstDash val="solid"/>
              <a:miter lim="400000"/>
            </a:ln>
          </a:left>
          <a:right>
            <a:ln w="3175" cap="flat">
              <a:solidFill>
                <a:srgbClr val="808080"/>
              </a:solidFill>
              <a:prstDash val="solid"/>
              <a:miter lim="400000"/>
            </a:ln>
          </a:right>
          <a:top>
            <a:ln w="3175" cap="flat">
              <a:solidFill>
                <a:srgbClr val="808080"/>
              </a:solidFill>
              <a:prstDash val="solid"/>
              <a:miter lim="400000"/>
            </a:ln>
          </a:top>
          <a:bottom>
            <a:ln w="3175" cap="flat">
              <a:solidFill>
                <a:srgbClr val="808080"/>
              </a:solidFill>
              <a:prstDash val="solid"/>
              <a:miter lim="400000"/>
            </a:ln>
          </a:bottom>
          <a:insideH>
            <a:ln w="3175" cap="flat">
              <a:solidFill>
                <a:srgbClr val="808080"/>
              </a:solidFill>
              <a:prstDash val="solid"/>
              <a:miter lim="400000"/>
            </a:ln>
          </a:insideH>
          <a:insideV>
            <a:ln w="3175"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25400" cap="flat">
              <a:solidFill>
                <a:schemeClr val="accent3"/>
              </a:solidFill>
              <a:prstDash val="solid"/>
              <a:miter lim="400000"/>
            </a:ln>
          </a:top>
          <a:bottom>
            <a:ln w="3175" cap="flat">
              <a:solidFill>
                <a:srgbClr val="4D4D4D"/>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3175" cap="flat">
              <a:solidFill>
                <a:srgbClr val="4D4D4D"/>
              </a:solidFill>
              <a:prstDash val="solid"/>
              <a:miter lim="400000"/>
            </a:ln>
          </a:left>
          <a:right>
            <a:ln w="3175" cap="flat">
              <a:solidFill>
                <a:srgbClr val="4D4D4D"/>
              </a:solidFill>
              <a:prstDash val="solid"/>
              <a:miter lim="400000"/>
            </a:ln>
          </a:right>
          <a:top>
            <a:ln w="3175" cap="flat">
              <a:solidFill>
                <a:srgbClr val="4D4D4D"/>
              </a:solidFill>
              <a:prstDash val="solid"/>
              <a:miter lim="400000"/>
            </a:ln>
          </a:top>
          <a:bottom>
            <a:ln w="3175" cap="flat">
              <a:solidFill>
                <a:srgbClr val="4D4D4D"/>
              </a:solidFill>
              <a:prstDash val="solid"/>
              <a:miter lim="400000"/>
            </a:ln>
          </a:bottom>
          <a:insideH>
            <a:ln w="3175" cap="flat">
              <a:solidFill>
                <a:srgbClr val="4D4D4D"/>
              </a:solidFill>
              <a:prstDash val="solid"/>
              <a:miter lim="400000"/>
            </a:ln>
          </a:insideH>
          <a:insideV>
            <a:ln w="3175"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25400" cap="flat">
              <a:solidFill>
                <a:srgbClr val="F8BA00"/>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3175" cap="flat">
              <a:solidFill>
                <a:srgbClr val="464646"/>
              </a:solidFill>
              <a:prstDash val="solid"/>
              <a:miter lim="400000"/>
            </a:ln>
          </a:left>
          <a:right>
            <a:ln w="3175" cap="flat">
              <a:solidFill>
                <a:srgbClr val="464646"/>
              </a:solidFill>
              <a:prstDash val="solid"/>
              <a:miter lim="400000"/>
            </a:ln>
          </a:right>
          <a:top>
            <a:ln w="3175" cap="flat">
              <a:solidFill>
                <a:srgbClr val="464646"/>
              </a:solidFill>
              <a:prstDash val="solid"/>
              <a:miter lim="400000"/>
            </a:ln>
          </a:top>
          <a:bottom>
            <a:ln w="3175" cap="flat">
              <a:solidFill>
                <a:srgbClr val="464646"/>
              </a:solidFill>
              <a:prstDash val="solid"/>
              <a:miter lim="400000"/>
            </a:ln>
          </a:bottom>
          <a:insideH>
            <a:ln w="3175" cap="flat">
              <a:solidFill>
                <a:srgbClr val="464646"/>
              </a:solidFill>
              <a:prstDash val="solid"/>
              <a:miter lim="400000"/>
            </a:ln>
          </a:insideH>
          <a:insideV>
            <a:ln w="3175"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3175" cap="flat">
              <a:solidFill>
                <a:srgbClr val="5E5E5E"/>
              </a:solidFill>
              <a:prstDash val="solid"/>
              <a:miter lim="400000"/>
            </a:ln>
          </a:left>
          <a:right>
            <a:ln w="3175" cap="flat">
              <a:solidFill>
                <a:srgbClr val="A6AAA9"/>
              </a:solidFill>
              <a:prstDash val="solid"/>
              <a:miter lim="400000"/>
            </a:ln>
          </a:right>
          <a:top>
            <a:ln w="3175" cap="flat">
              <a:solidFill>
                <a:srgbClr val="C3C3C3"/>
              </a:solidFill>
              <a:prstDash val="solid"/>
              <a:miter lim="400000"/>
            </a:ln>
          </a:top>
          <a:bottom>
            <a:ln w="3175" cap="flat">
              <a:solidFill>
                <a:srgbClr val="C3C3C3"/>
              </a:solidFill>
              <a:prstDash val="solid"/>
              <a:miter lim="400000"/>
            </a:ln>
          </a:bottom>
          <a:insideH>
            <a:ln w="3175" cap="flat">
              <a:solidFill>
                <a:srgbClr val="C3C3C3"/>
              </a:solidFill>
              <a:prstDash val="solid"/>
              <a:miter lim="400000"/>
            </a:ln>
          </a:insideH>
          <a:insideV>
            <a:ln w="3175"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3175" cap="flat">
              <a:solidFill>
                <a:srgbClr val="5E5E5E"/>
              </a:solidFill>
              <a:prstDash val="solid"/>
              <a:miter lim="400000"/>
            </a:ln>
          </a:left>
          <a:right>
            <a:ln w="3175" cap="flat">
              <a:solidFill>
                <a:srgbClr val="5E5E5E"/>
              </a:solidFill>
              <a:prstDash val="solid"/>
              <a:miter lim="400000"/>
            </a:ln>
          </a:right>
          <a:top>
            <a:ln w="25400" cap="flat">
              <a:solidFill>
                <a:srgbClr val="CB297B"/>
              </a:solidFill>
              <a:prstDash val="solid"/>
              <a:miter lim="400000"/>
            </a:ln>
          </a:top>
          <a:bottom>
            <a:ln w="3175" cap="flat">
              <a:solidFill>
                <a:srgbClr val="5E5E5E"/>
              </a:solidFill>
              <a:prstDash val="solid"/>
              <a:miter lim="400000"/>
            </a:ln>
          </a:bottom>
          <a:insideH>
            <a:ln w="3175" cap="flat">
              <a:solidFill>
                <a:srgbClr val="5E5E5E"/>
              </a:solidFill>
              <a:prstDash val="solid"/>
              <a:miter lim="400000"/>
            </a:ln>
          </a:insideH>
          <a:insideV>
            <a:ln w="3175"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5E5E5E"/>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3175" cap="flat">
              <a:solidFill>
                <a:srgbClr val="6C6C6C"/>
              </a:solidFill>
              <a:prstDash val="solid"/>
              <a:miter lim="400000"/>
            </a:ln>
          </a:left>
          <a:right>
            <a:ln w="12700"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12700" cap="flat">
              <a:solidFill>
                <a:srgbClr val="000000"/>
              </a:solidFill>
              <a:prstDash val="solid"/>
              <a:miter lim="400000"/>
            </a:ln>
          </a:top>
          <a:bottom>
            <a:ln w="3175" cap="flat">
              <a:solidFill>
                <a:srgbClr val="6C6C6C"/>
              </a:solidFill>
              <a:prstDash val="solid"/>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6C6C6C"/>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8" d="100"/>
          <a:sy n="58" d="100"/>
        </p:scale>
        <p:origin x="686"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8" name="Shape 168"/>
          <p:cNvSpPr>
            <a:spLocks noGrp="1" noRot="1" noChangeAspect="1"/>
          </p:cNvSpPr>
          <p:nvPr>
            <p:ph type="sldImg"/>
          </p:nvPr>
        </p:nvSpPr>
        <p:spPr>
          <a:xfrm>
            <a:off x="1143000" y="685800"/>
            <a:ext cx="4572000" cy="3429000"/>
          </a:xfrm>
          <a:prstGeom prst="rect">
            <a:avLst/>
          </a:prstGeom>
        </p:spPr>
        <p:txBody>
          <a:bodyPr/>
          <a:lstStyle/>
          <a:p>
            <a:endParaRPr/>
          </a:p>
        </p:txBody>
      </p:sp>
      <p:sp>
        <p:nvSpPr>
          <p:cNvPr id="169" name="Shape 16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858519" y="8433680"/>
            <a:ext cx="15623824" cy="452963"/>
          </a:xfrm>
          <a:prstGeom prst="rect">
            <a:avLst/>
          </a:prstGeom>
        </p:spPr>
        <p:txBody>
          <a:bodyPr lIns="32511" tIns="32511" rIns="32511" bIns="32511"/>
          <a:lstStyle>
            <a:lvl1pPr marL="0" indent="0" defTabSz="587022">
              <a:lnSpc>
                <a:spcPct val="100000"/>
              </a:lnSpc>
              <a:spcBef>
                <a:spcPts val="0"/>
              </a:spcBef>
              <a:buSzTx/>
              <a:buNone/>
              <a:defRPr sz="2400" b="1"/>
            </a:lvl1pPr>
          </a:lstStyle>
          <a:p>
            <a:r>
              <a:t>Author and Date</a:t>
            </a:r>
          </a:p>
        </p:txBody>
      </p:sp>
      <p:sp>
        <p:nvSpPr>
          <p:cNvPr id="12" name="Presentation Title"/>
          <p:cNvSpPr txBox="1">
            <a:spLocks noGrp="1"/>
          </p:cNvSpPr>
          <p:nvPr>
            <p:ph type="title" hasCustomPrompt="1"/>
          </p:nvPr>
        </p:nvSpPr>
        <p:spPr>
          <a:xfrm>
            <a:off x="862186" y="1831104"/>
            <a:ext cx="15623826" cy="3305388"/>
          </a:xfrm>
          <a:prstGeom prst="rect">
            <a:avLst/>
          </a:prstGeom>
        </p:spPr>
        <p:txBody>
          <a:bodyPr anchor="b"/>
          <a:lstStyle>
            <a:lvl1pPr>
              <a:defRPr sz="8200" spc="-164"/>
            </a:lvl1pPr>
          </a:lstStyle>
          <a:p>
            <a:r>
              <a:t>Presentation Title</a:t>
            </a:r>
          </a:p>
        </p:txBody>
      </p:sp>
      <p:sp>
        <p:nvSpPr>
          <p:cNvPr id="13" name="Body Level One…"/>
          <p:cNvSpPr txBox="1">
            <a:spLocks noGrp="1"/>
          </p:cNvSpPr>
          <p:nvPr>
            <p:ph type="body" sz="quarter" idx="1" hasCustomPrompt="1"/>
          </p:nvPr>
        </p:nvSpPr>
        <p:spPr>
          <a:xfrm>
            <a:off x="858521" y="5136491"/>
            <a:ext cx="15623824" cy="1354667"/>
          </a:xfrm>
          <a:prstGeom prst="rect">
            <a:avLst/>
          </a:prstGeom>
        </p:spPr>
        <p:txBody>
          <a:bodyPr/>
          <a:lstStyle>
            <a:lvl1pPr marL="0" indent="0" defTabSz="587022">
              <a:lnSpc>
                <a:spcPct val="100000"/>
              </a:lnSpc>
              <a:spcBef>
                <a:spcPts val="0"/>
              </a:spcBef>
              <a:buSzTx/>
              <a:buNone/>
              <a:defRPr sz="3800" b="1"/>
            </a:lvl1pPr>
            <a:lvl2pPr marL="0" indent="457200" defTabSz="587022">
              <a:lnSpc>
                <a:spcPct val="100000"/>
              </a:lnSpc>
              <a:spcBef>
                <a:spcPts val="0"/>
              </a:spcBef>
              <a:buSzTx/>
              <a:buNone/>
              <a:defRPr sz="3800" b="1"/>
            </a:lvl2pPr>
            <a:lvl3pPr marL="0" indent="914400" defTabSz="587022">
              <a:lnSpc>
                <a:spcPct val="100000"/>
              </a:lnSpc>
              <a:spcBef>
                <a:spcPts val="0"/>
              </a:spcBef>
              <a:buSzTx/>
              <a:buNone/>
              <a:defRPr sz="3800" b="1"/>
            </a:lvl3pPr>
            <a:lvl4pPr marL="0" indent="1371600" defTabSz="587022">
              <a:lnSpc>
                <a:spcPct val="100000"/>
              </a:lnSpc>
              <a:spcBef>
                <a:spcPts val="0"/>
              </a:spcBef>
              <a:buSzTx/>
              <a:buNone/>
              <a:defRPr sz="3800" b="1"/>
            </a:lvl4pPr>
            <a:lvl5pPr marL="0" indent="1828800" defTabSz="587022">
              <a:lnSpc>
                <a:spcPct val="100000"/>
              </a:lnSpc>
              <a:spcBef>
                <a:spcPts val="0"/>
              </a:spcBef>
              <a:buSzTx/>
              <a:buNone/>
              <a:defRPr sz="38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118" name="Body Level One…"/>
          <p:cNvSpPr txBox="1">
            <a:spLocks noGrp="1"/>
          </p:cNvSpPr>
          <p:nvPr>
            <p:ph type="body" sz="half" idx="1" hasCustomPrompt="1"/>
          </p:nvPr>
        </p:nvSpPr>
        <p:spPr>
          <a:xfrm>
            <a:off x="862188" y="3499266"/>
            <a:ext cx="15623824" cy="2755068"/>
          </a:xfrm>
          <a:prstGeom prst="rect">
            <a:avLst/>
          </a:prstGeom>
        </p:spPr>
        <p:txBody>
          <a:bodyPr anchor="ctr"/>
          <a:lstStyle>
            <a:lvl1pPr marL="0" indent="0" algn="ctr">
              <a:lnSpc>
                <a:spcPct val="80000"/>
              </a:lnSpc>
              <a:spcBef>
                <a:spcPts val="0"/>
              </a:spcBef>
              <a:buSzTx/>
              <a:buNone/>
              <a:defRPr sz="8200" spc="-164">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8200" spc="-164">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8200" spc="-164">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8200" spc="-164">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8200" spc="-164">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11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26" name="Body Level One…"/>
          <p:cNvSpPr txBox="1">
            <a:spLocks noGrp="1"/>
          </p:cNvSpPr>
          <p:nvPr>
            <p:ph type="body" idx="1" hasCustomPrompt="1"/>
          </p:nvPr>
        </p:nvSpPr>
        <p:spPr>
          <a:xfrm>
            <a:off x="862188" y="765104"/>
            <a:ext cx="15623824" cy="5149571"/>
          </a:xfrm>
          <a:prstGeom prst="rect">
            <a:avLst/>
          </a:prstGeom>
        </p:spPr>
        <p:txBody>
          <a:bodyPr anchor="b"/>
          <a:lstStyle>
            <a:lvl1pPr marL="0" indent="0" algn="ctr">
              <a:lnSpc>
                <a:spcPct val="80000"/>
              </a:lnSpc>
              <a:spcBef>
                <a:spcPts val="0"/>
              </a:spcBef>
              <a:buSzTx/>
              <a:buNone/>
              <a:defRPr sz="17600" b="1" spc="-176"/>
            </a:lvl1pPr>
            <a:lvl2pPr marL="0" indent="457200" algn="ctr">
              <a:lnSpc>
                <a:spcPct val="80000"/>
              </a:lnSpc>
              <a:spcBef>
                <a:spcPts val="0"/>
              </a:spcBef>
              <a:buSzTx/>
              <a:buNone/>
              <a:defRPr sz="17600" b="1" spc="-176"/>
            </a:lvl2pPr>
            <a:lvl3pPr marL="0" indent="914400" algn="ctr">
              <a:lnSpc>
                <a:spcPct val="80000"/>
              </a:lnSpc>
              <a:spcBef>
                <a:spcPts val="0"/>
              </a:spcBef>
              <a:buSzTx/>
              <a:buNone/>
              <a:defRPr sz="17600" b="1" spc="-176"/>
            </a:lvl3pPr>
            <a:lvl4pPr marL="0" indent="1371600" algn="ctr">
              <a:lnSpc>
                <a:spcPct val="80000"/>
              </a:lnSpc>
              <a:spcBef>
                <a:spcPts val="0"/>
              </a:spcBef>
              <a:buSzTx/>
              <a:buNone/>
              <a:defRPr sz="17600" b="1" spc="-176"/>
            </a:lvl4pPr>
            <a:lvl5pPr marL="0" indent="1828800" algn="ctr">
              <a:lnSpc>
                <a:spcPct val="80000"/>
              </a:lnSpc>
              <a:spcBef>
                <a:spcPts val="0"/>
              </a:spcBef>
              <a:buSzTx/>
              <a:buNone/>
              <a:defRPr sz="17600" b="1" spc="-176"/>
            </a:lvl5pPr>
          </a:lstStyle>
          <a:p>
            <a:r>
              <a:t>100%</a:t>
            </a:r>
          </a:p>
          <a:p>
            <a:pPr lvl="1"/>
            <a:endParaRPr/>
          </a:p>
          <a:p>
            <a:pPr lvl="2"/>
            <a:endParaRPr/>
          </a:p>
          <a:p>
            <a:pPr lvl="3"/>
            <a:endParaRPr/>
          </a:p>
          <a:p>
            <a:pPr lvl="4"/>
            <a:endParaRPr/>
          </a:p>
        </p:txBody>
      </p:sp>
      <p:sp>
        <p:nvSpPr>
          <p:cNvPr id="127" name="Fact information"/>
          <p:cNvSpPr txBox="1">
            <a:spLocks noGrp="1"/>
          </p:cNvSpPr>
          <p:nvPr>
            <p:ph type="body" sz="quarter" idx="21" hasCustomPrompt="1"/>
          </p:nvPr>
        </p:nvSpPr>
        <p:spPr>
          <a:xfrm>
            <a:off x="862188" y="5875328"/>
            <a:ext cx="15623824" cy="664733"/>
          </a:xfrm>
          <a:prstGeom prst="rect">
            <a:avLst/>
          </a:prstGeom>
        </p:spPr>
        <p:txBody>
          <a:bodyPr lIns="32511" tIns="32511" rIns="32511" bIns="32511"/>
          <a:lstStyle>
            <a:lvl1pPr marL="0" indent="0" algn="ctr" defTabSz="587022">
              <a:lnSpc>
                <a:spcPct val="100000"/>
              </a:lnSpc>
              <a:spcBef>
                <a:spcPts val="0"/>
              </a:spcBef>
              <a:buSzTx/>
              <a:buNone/>
              <a:defRPr sz="3800" b="1"/>
            </a:lvl1pPr>
          </a:lstStyle>
          <a:p>
            <a:r>
              <a:t>Fact information</a:t>
            </a:r>
          </a:p>
        </p:txBody>
      </p:sp>
      <p:sp>
        <p:nvSpPr>
          <p:cNvPr id="1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35" name="Attribution"/>
          <p:cNvSpPr txBox="1">
            <a:spLocks noGrp="1"/>
          </p:cNvSpPr>
          <p:nvPr>
            <p:ph type="body" sz="quarter" idx="21" hasCustomPrompt="1"/>
          </p:nvPr>
        </p:nvSpPr>
        <p:spPr>
          <a:xfrm>
            <a:off x="1732251" y="7591433"/>
            <a:ext cx="14364482" cy="452963"/>
          </a:xfrm>
          <a:prstGeom prst="rect">
            <a:avLst/>
          </a:prstGeom>
        </p:spPr>
        <p:txBody>
          <a:bodyPr lIns="32511" tIns="32511" rIns="32511" bIns="32511"/>
          <a:lstStyle>
            <a:lvl1pPr marL="0" indent="0" defTabSz="587022">
              <a:lnSpc>
                <a:spcPct val="100000"/>
              </a:lnSpc>
              <a:spcBef>
                <a:spcPts val="0"/>
              </a:spcBef>
              <a:buSzTx/>
              <a:buNone/>
              <a:defRPr sz="2400" b="1"/>
            </a:lvl1pPr>
          </a:lstStyle>
          <a:p>
            <a:r>
              <a:t>Attribution</a:t>
            </a:r>
          </a:p>
        </p:txBody>
      </p:sp>
      <p:sp>
        <p:nvSpPr>
          <p:cNvPr id="136" name="Body Level One…"/>
          <p:cNvSpPr txBox="1">
            <a:spLocks noGrp="1"/>
          </p:cNvSpPr>
          <p:nvPr>
            <p:ph type="body" sz="half" idx="1" hasCustomPrompt="1"/>
          </p:nvPr>
        </p:nvSpPr>
        <p:spPr>
          <a:xfrm>
            <a:off x="1251467" y="3512789"/>
            <a:ext cx="14845265" cy="2728021"/>
          </a:xfrm>
          <a:prstGeom prst="rect">
            <a:avLst/>
          </a:prstGeom>
        </p:spPr>
        <p:txBody>
          <a:bodyPr/>
          <a:lstStyle>
            <a:lvl1pPr marL="454345" indent="-334151">
              <a:spcBef>
                <a:spcPts val="0"/>
              </a:spcBef>
              <a:buSzTx/>
              <a:buNone/>
              <a:defRPr sz="6000" spc="-119">
                <a:latin typeface="Helvetica Neue Medium"/>
                <a:ea typeface="Helvetica Neue Medium"/>
                <a:cs typeface="Helvetica Neue Medium"/>
                <a:sym typeface="Helvetica Neue Medium"/>
              </a:defRPr>
            </a:lvl1pPr>
            <a:lvl2pPr marL="454345" indent="123048">
              <a:spcBef>
                <a:spcPts val="0"/>
              </a:spcBef>
              <a:buSzTx/>
              <a:buNone/>
              <a:defRPr sz="6000" spc="-119">
                <a:latin typeface="Helvetica Neue Medium"/>
                <a:ea typeface="Helvetica Neue Medium"/>
                <a:cs typeface="Helvetica Neue Medium"/>
                <a:sym typeface="Helvetica Neue Medium"/>
              </a:defRPr>
            </a:lvl2pPr>
            <a:lvl3pPr marL="454345" indent="580248">
              <a:spcBef>
                <a:spcPts val="0"/>
              </a:spcBef>
              <a:buSzTx/>
              <a:buNone/>
              <a:defRPr sz="6000" spc="-119">
                <a:latin typeface="Helvetica Neue Medium"/>
                <a:ea typeface="Helvetica Neue Medium"/>
                <a:cs typeface="Helvetica Neue Medium"/>
                <a:sym typeface="Helvetica Neue Medium"/>
              </a:defRPr>
            </a:lvl3pPr>
            <a:lvl4pPr marL="454345" indent="1037448">
              <a:spcBef>
                <a:spcPts val="0"/>
              </a:spcBef>
              <a:buSzTx/>
              <a:buNone/>
              <a:defRPr sz="6000" spc="-119">
                <a:latin typeface="Helvetica Neue Medium"/>
                <a:ea typeface="Helvetica Neue Medium"/>
                <a:cs typeface="Helvetica Neue Medium"/>
                <a:sym typeface="Helvetica Neue Medium"/>
              </a:defRPr>
            </a:lvl4pPr>
            <a:lvl5pPr marL="454345" indent="1494648">
              <a:spcBef>
                <a:spcPts val="0"/>
              </a:spcBef>
              <a:buSzTx/>
              <a:buNone/>
              <a:defRPr sz="6000" spc="-119">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3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44" name="Bowl of salad with fried rice, boiled eggs, and chopsticks"/>
          <p:cNvSpPr>
            <a:spLocks noGrp="1"/>
          </p:cNvSpPr>
          <p:nvPr>
            <p:ph type="pic" sz="quarter" idx="21"/>
          </p:nvPr>
        </p:nvSpPr>
        <p:spPr>
          <a:xfrm>
            <a:off x="11211841" y="722488"/>
            <a:ext cx="5290027" cy="4230883"/>
          </a:xfrm>
          <a:prstGeom prst="rect">
            <a:avLst/>
          </a:prstGeom>
        </p:spPr>
        <p:txBody>
          <a:bodyPr lIns="91439" tIns="45719" rIns="91439" bIns="45719">
            <a:noAutofit/>
          </a:bodyPr>
          <a:lstStyle/>
          <a:p>
            <a:endParaRPr/>
          </a:p>
        </p:txBody>
      </p:sp>
      <p:sp>
        <p:nvSpPr>
          <p:cNvPr id="145" name="Bowl with salmon cakes, salad, and hummus "/>
          <p:cNvSpPr>
            <a:spLocks noGrp="1"/>
          </p:cNvSpPr>
          <p:nvPr>
            <p:ph type="pic" sz="half" idx="22"/>
          </p:nvPr>
        </p:nvSpPr>
        <p:spPr>
          <a:xfrm>
            <a:off x="9604304" y="2828995"/>
            <a:ext cx="7423574" cy="8640129"/>
          </a:xfrm>
          <a:prstGeom prst="rect">
            <a:avLst/>
          </a:prstGeom>
        </p:spPr>
        <p:txBody>
          <a:bodyPr lIns="91439" tIns="45719" rIns="91439" bIns="45719">
            <a:noAutofit/>
          </a:bodyPr>
          <a:lstStyle/>
          <a:p>
            <a:endParaRPr/>
          </a:p>
        </p:txBody>
      </p:sp>
      <p:sp>
        <p:nvSpPr>
          <p:cNvPr id="146" name="Bowl of pappardelle pasta with parsley butter, roasted hazelnuts, and shaved parmesan cheese"/>
          <p:cNvSpPr>
            <a:spLocks noGrp="1"/>
          </p:cNvSpPr>
          <p:nvPr>
            <p:ph type="pic" idx="23"/>
          </p:nvPr>
        </p:nvSpPr>
        <p:spPr>
          <a:xfrm>
            <a:off x="-95110" y="352213"/>
            <a:ext cx="11812695" cy="8859521"/>
          </a:xfrm>
          <a:prstGeom prst="rect">
            <a:avLst/>
          </a:prstGeom>
        </p:spPr>
        <p:txBody>
          <a:bodyPr lIns="91439" tIns="45719" rIns="91439" bIns="45719">
            <a:noAutofit/>
          </a:bodyPr>
          <a:lstStyle/>
          <a:p>
            <a:endParaRPr/>
          </a:p>
        </p:txBody>
      </p:sp>
      <p:sp>
        <p:nvSpPr>
          <p:cNvPr id="1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54" name="bowl of salad with fried rice, boiled eggs, and chopsticks"/>
          <p:cNvSpPr>
            <a:spLocks noGrp="1"/>
          </p:cNvSpPr>
          <p:nvPr>
            <p:ph type="pic" idx="21"/>
          </p:nvPr>
        </p:nvSpPr>
        <p:spPr>
          <a:xfrm>
            <a:off x="-944034" y="-3928534"/>
            <a:ext cx="19236269" cy="15389015"/>
          </a:xfrm>
          <a:prstGeom prst="rect">
            <a:avLst/>
          </a:prstGeom>
        </p:spPr>
        <p:txBody>
          <a:bodyPr lIns="91439" tIns="45719" rIns="91439" bIns="45719">
            <a:noAutofit/>
          </a:bodyPr>
          <a:lstStyle/>
          <a:p>
            <a:endParaRPr/>
          </a:p>
        </p:txBody>
      </p:sp>
      <p:sp>
        <p:nvSpPr>
          <p:cNvPr id="15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6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862188" y="1687440"/>
            <a:ext cx="15623824"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781191"/>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61"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62" name="Bowl of pappardelle pasta with parsley butter, roasted hazelnuts, and shaved parmesan cheese"/>
          <p:cNvSpPr>
            <a:spLocks noGrp="1"/>
          </p:cNvSpPr>
          <p:nvPr>
            <p:ph type="pic" idx="22"/>
          </p:nvPr>
        </p:nvSpPr>
        <p:spPr>
          <a:xfrm>
            <a:off x="8674100" y="-289611"/>
            <a:ext cx="7763110" cy="10350814"/>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Bullets &amp; Live Video Small">
    <p:spTree>
      <p:nvGrpSpPr>
        <p:cNvPr id="1" name=""/>
        <p:cNvGrpSpPr/>
        <p:nvPr/>
      </p:nvGrpSpPr>
      <p:grpSpPr>
        <a:xfrm>
          <a:off x="0" y="0"/>
          <a:ext cx="0" cy="0"/>
          <a:chOff x="0" y="0"/>
          <a:chExt cx="0" cy="0"/>
        </a:xfrm>
      </p:grpSpPr>
      <p:sp>
        <p:nvSpPr>
          <p:cNvPr id="71"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72"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7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Live Video Large">
    <p:spTree>
      <p:nvGrpSpPr>
        <p:cNvPr id="1" name=""/>
        <p:cNvGrpSpPr/>
        <p:nvPr/>
      </p:nvGrpSpPr>
      <p:grpSpPr>
        <a:xfrm>
          <a:off x="0" y="0"/>
          <a:ext cx="0" cy="0"/>
          <a:chOff x="0" y="0"/>
          <a:chExt cx="0" cy="0"/>
        </a:xfrm>
      </p:grpSpPr>
      <p:sp>
        <p:nvSpPr>
          <p:cNvPr id="81"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82"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8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91" name="Section Title"/>
          <p:cNvSpPr txBox="1">
            <a:spLocks noGrp="1"/>
          </p:cNvSpPr>
          <p:nvPr>
            <p:ph type="title" hasCustomPrompt="1"/>
          </p:nvPr>
        </p:nvSpPr>
        <p:spPr>
          <a:xfrm>
            <a:off x="862186" y="3224106"/>
            <a:ext cx="15623826" cy="3305388"/>
          </a:xfrm>
          <a:prstGeom prst="rect">
            <a:avLst/>
          </a:prstGeom>
        </p:spPr>
        <p:txBody>
          <a:bodyPr anchor="ctr"/>
          <a:lstStyle>
            <a:lvl1pPr>
              <a:defRPr sz="8200" b="0" spc="-164">
                <a:latin typeface="Helvetica Neue Medium"/>
                <a:ea typeface="Helvetica Neue Medium"/>
                <a:cs typeface="Helvetica Neue Medium"/>
                <a:sym typeface="Helvetica Neue Medium"/>
              </a:defRPr>
            </a:lvl1pPr>
          </a:lstStyle>
          <a:p>
            <a:r>
              <a:t>Section Title</a:t>
            </a:r>
          </a:p>
        </p:txBody>
      </p:sp>
      <p:sp>
        <p:nvSpPr>
          <p:cNvPr id="92" name="Slide Number"/>
          <p:cNvSpPr txBox="1">
            <a:spLocks noGrp="1"/>
          </p:cNvSpPr>
          <p:nvPr>
            <p:ph type="sldNum" sz="quarter" idx="2"/>
          </p:nvPr>
        </p:nvSpPr>
        <p:spPr>
          <a:xfrm>
            <a:off x="8542448" y="9325654"/>
            <a:ext cx="254418" cy="245783"/>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99" name="Slide Title"/>
          <p:cNvSpPr txBox="1">
            <a:spLocks noGrp="1"/>
          </p:cNvSpPr>
          <p:nvPr>
            <p:ph type="title" hasCustomPrompt="1"/>
          </p:nvPr>
        </p:nvSpPr>
        <p:spPr>
          <a:xfrm>
            <a:off x="862188" y="767644"/>
            <a:ext cx="15623824" cy="1020409"/>
          </a:xfrm>
          <a:prstGeom prst="rect">
            <a:avLst/>
          </a:prstGeom>
        </p:spPr>
        <p:txBody>
          <a:bodyPr/>
          <a:lstStyle/>
          <a:p>
            <a:r>
              <a:t>Slide Title</a:t>
            </a:r>
          </a:p>
        </p:txBody>
      </p:sp>
      <p:sp>
        <p:nvSpPr>
          <p:cNvPr id="100" name="Slide Subtitle"/>
          <p:cNvSpPr txBox="1">
            <a:spLocks noGrp="1"/>
          </p:cNvSpPr>
          <p:nvPr>
            <p:ph type="body" sz="quarter" idx="21" hasCustomPrompt="1"/>
          </p:nvPr>
        </p:nvSpPr>
        <p:spPr>
          <a:xfrm>
            <a:off x="862188" y="1687440"/>
            <a:ext cx="15623824"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10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108" name="Agenda Title"/>
          <p:cNvSpPr txBox="1">
            <a:spLocks noGrp="1"/>
          </p:cNvSpPr>
          <p:nvPr>
            <p:ph type="title" hasCustomPrompt="1"/>
          </p:nvPr>
        </p:nvSpPr>
        <p:spPr>
          <a:xfrm>
            <a:off x="862188" y="767644"/>
            <a:ext cx="15623824" cy="1020516"/>
          </a:xfrm>
          <a:prstGeom prst="rect">
            <a:avLst/>
          </a:prstGeom>
        </p:spPr>
        <p:txBody>
          <a:bodyPr/>
          <a:lstStyle/>
          <a:p>
            <a:r>
              <a:t>Agenda Title</a:t>
            </a:r>
          </a:p>
        </p:txBody>
      </p:sp>
      <p:sp>
        <p:nvSpPr>
          <p:cNvPr id="109" name="Agenda Subtitle"/>
          <p:cNvSpPr txBox="1">
            <a:spLocks noGrp="1"/>
          </p:cNvSpPr>
          <p:nvPr>
            <p:ph type="body" sz="quarter" idx="21" hasCustomPrompt="1"/>
          </p:nvPr>
        </p:nvSpPr>
        <p:spPr>
          <a:xfrm>
            <a:off x="862188" y="1687440"/>
            <a:ext cx="15623824"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Agenda Subtitle</a:t>
            </a:r>
          </a:p>
        </p:txBody>
      </p:sp>
      <p:sp>
        <p:nvSpPr>
          <p:cNvPr id="110" name="Body Level One…"/>
          <p:cNvSpPr txBox="1">
            <a:spLocks noGrp="1"/>
          </p:cNvSpPr>
          <p:nvPr>
            <p:ph type="body" idx="1" hasCustomPrompt="1"/>
          </p:nvPr>
        </p:nvSpPr>
        <p:spPr>
          <a:prstGeom prst="rect">
            <a:avLst/>
          </a:prstGeom>
        </p:spPr>
        <p:txBody>
          <a:bodyPr/>
          <a:lstStyle>
            <a:lvl1pPr marL="0" indent="0" defTabSz="587022">
              <a:lnSpc>
                <a:spcPct val="100000"/>
              </a:lnSpc>
              <a:spcBef>
                <a:spcPts val="1200"/>
              </a:spcBef>
              <a:buSzTx/>
              <a:buNone/>
              <a:defRPr sz="3800" spc="-38"/>
            </a:lvl1pPr>
            <a:lvl2pPr marL="0" indent="457200" defTabSz="587022">
              <a:lnSpc>
                <a:spcPct val="100000"/>
              </a:lnSpc>
              <a:spcBef>
                <a:spcPts val="1200"/>
              </a:spcBef>
              <a:buSzTx/>
              <a:buNone/>
              <a:defRPr sz="3800" spc="-38"/>
            </a:lvl2pPr>
            <a:lvl3pPr marL="0" indent="914400" defTabSz="587022">
              <a:lnSpc>
                <a:spcPct val="100000"/>
              </a:lnSpc>
              <a:spcBef>
                <a:spcPts val="1200"/>
              </a:spcBef>
              <a:buSzTx/>
              <a:buNone/>
              <a:defRPr sz="3800" spc="-38"/>
            </a:lvl3pPr>
            <a:lvl4pPr marL="0" indent="1371600" defTabSz="587022">
              <a:lnSpc>
                <a:spcPct val="100000"/>
              </a:lnSpc>
              <a:spcBef>
                <a:spcPts val="1200"/>
              </a:spcBef>
              <a:buSzTx/>
              <a:buNone/>
              <a:defRPr sz="3800" spc="-38"/>
            </a:lvl4pPr>
            <a:lvl5pPr marL="0" indent="1828800" defTabSz="587022">
              <a:lnSpc>
                <a:spcPct val="100000"/>
              </a:lnSpc>
              <a:spcBef>
                <a:spcPts val="1200"/>
              </a:spcBef>
              <a:buSzTx/>
              <a:buNone/>
              <a:defRPr sz="3800" spc="-38"/>
            </a:lvl5pPr>
          </a:lstStyle>
          <a:p>
            <a:r>
              <a:t>Agenda Topics</a:t>
            </a:r>
          </a:p>
          <a:p>
            <a:pPr lvl="1"/>
            <a:endParaRPr/>
          </a:p>
          <a:p>
            <a:pPr lvl="2"/>
            <a:endParaRPr/>
          </a:p>
          <a:p>
            <a:pPr lvl="3"/>
            <a:endParaRPr/>
          </a:p>
          <a:p>
            <a:pPr lvl="4"/>
            <a:endParaRPr/>
          </a:p>
        </p:txBody>
      </p:sp>
      <p:sp>
        <p:nvSpPr>
          <p:cNvPr id="1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862188" y="767644"/>
            <a:ext cx="15623824" cy="1019139"/>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6124" tIns="36124" rIns="36124" bIns="36124">
            <a:normAutofit/>
          </a:bodyPr>
          <a:lstStyle/>
          <a:p>
            <a:r>
              <a:t>Slide Title</a:t>
            </a:r>
          </a:p>
        </p:txBody>
      </p:sp>
      <p:sp>
        <p:nvSpPr>
          <p:cNvPr id="3" name="Body Level One…"/>
          <p:cNvSpPr txBox="1">
            <a:spLocks noGrp="1"/>
          </p:cNvSpPr>
          <p:nvPr>
            <p:ph type="body" idx="1" hasCustomPrompt="1"/>
          </p:nvPr>
        </p:nvSpPr>
        <p:spPr>
          <a:xfrm>
            <a:off x="862188" y="3021158"/>
            <a:ext cx="15623824" cy="587094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6124" tIns="36124" rIns="36124" bIns="36124">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8542448" y="9322644"/>
            <a:ext cx="254418" cy="245783"/>
          </a:xfrm>
          <a:prstGeom prst="rect">
            <a:avLst/>
          </a:prstGeom>
          <a:ln w="3175">
            <a:miter lim="400000"/>
          </a:ln>
        </p:spPr>
        <p:txBody>
          <a:bodyPr wrap="none" lIns="36124" tIns="36124" rIns="36124" bIns="36124" anchor="b">
            <a:spAutoFit/>
          </a:bodyPr>
          <a:lstStyle>
            <a:lvl1pPr algn="ctr" defTabSz="415431">
              <a:lnSpc>
                <a:spcPct val="100000"/>
              </a:lnSpc>
              <a:spcBef>
                <a:spcPts val="0"/>
              </a:spcBef>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Lst>
  <p:transition spd="med"/>
  <p:txStyles>
    <p:titleStyle>
      <a:lvl1pPr marL="0" marR="0" indent="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9pPr>
    </p:titleStyle>
    <p:bodyStyle>
      <a:lvl1pPr marL="431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p:bodyStyle>
    <p:otherStyle>
      <a:lvl1pPr marL="0" marR="0" indent="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1pPr>
      <a:lvl2pPr marL="0" marR="0" indent="4572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2pPr>
      <a:lvl3pPr marL="0" marR="0" indent="9144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3pPr>
      <a:lvl4pPr marL="0" marR="0" indent="13716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4pPr>
      <a:lvl5pPr marL="0" marR="0" indent="18288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5pPr>
      <a:lvl6pPr marL="0" marR="0" indent="22860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6pPr>
      <a:lvl7pPr marL="0" marR="0" indent="27432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7pPr>
      <a:lvl8pPr marL="0" marR="0" indent="32004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8pPr>
      <a:lvl9pPr marL="0" marR="0" indent="36576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1" name="Image" descr="Image"/>
          <p:cNvPicPr>
            <a:picLocks noChangeAspect="1"/>
          </p:cNvPicPr>
          <p:nvPr/>
        </p:nvPicPr>
        <p:blipFill>
          <a:blip r:embed="rId2"/>
          <a:stretch>
            <a:fillRect/>
          </a:stretch>
        </p:blipFill>
        <p:spPr>
          <a:xfrm>
            <a:off x="0" y="285"/>
            <a:ext cx="17348200" cy="9753030"/>
          </a:xfrm>
          <a:prstGeom prst="rect">
            <a:avLst/>
          </a:prstGeom>
          <a:ln w="3175">
            <a:miter lim="400000"/>
          </a:ln>
        </p:spPr>
      </p:pic>
      <p:sp>
        <p:nvSpPr>
          <p:cNvPr id="172" name="AFFILIATION"/>
          <p:cNvSpPr txBox="1">
            <a:spLocks noGrp="1"/>
          </p:cNvSpPr>
          <p:nvPr>
            <p:ph type="body" idx="21"/>
          </p:nvPr>
        </p:nvSpPr>
        <p:spPr>
          <a:xfrm>
            <a:off x="742121" y="7962480"/>
            <a:ext cx="13982982" cy="452963"/>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rPr lang="en-US" dirty="0">
                <a:latin typeface="Times New Roman" panose="02020603050405020304" pitchFamily="18" charset="0"/>
                <a:cs typeface="Times New Roman" panose="02020603050405020304" pitchFamily="18" charset="0"/>
              </a:rPr>
              <a:t>UNIVERSITAS PENDIDIKAN INDONESIA</a:t>
            </a:r>
            <a:endParaRPr dirty="0">
              <a:latin typeface="Times New Roman" panose="02020603050405020304" pitchFamily="18" charset="0"/>
              <a:cs typeface="Times New Roman" panose="02020603050405020304" pitchFamily="18" charset="0"/>
            </a:endParaRPr>
          </a:p>
        </p:txBody>
      </p:sp>
      <p:sp>
        <p:nvSpPr>
          <p:cNvPr id="173" name="YOUR TITLE…"/>
          <p:cNvSpPr txBox="1">
            <a:spLocks noGrp="1"/>
          </p:cNvSpPr>
          <p:nvPr>
            <p:ph type="ctrTitle"/>
          </p:nvPr>
        </p:nvSpPr>
        <p:spPr>
          <a:xfrm>
            <a:off x="289609" y="2024709"/>
            <a:ext cx="13673818" cy="3283045"/>
          </a:xfrm>
          <a:prstGeom prst="rect">
            <a:avLst/>
          </a:prstGeom>
        </p:spPr>
        <p:txBody>
          <a:bodyPr>
            <a:normAutofit/>
          </a:bodyPr>
          <a:lstStyle/>
          <a:p>
            <a:pPr algn="ctr"/>
            <a:r>
              <a:rPr lang="en-US" sz="5400" dirty="0">
                <a:latin typeface="Times New Roman" panose="02020603050405020304" pitchFamily="18" charset="0"/>
                <a:cs typeface="Times New Roman" panose="02020603050405020304" pitchFamily="18" charset="0"/>
              </a:rPr>
              <a:t>THE EFFECT OF TRAINING USING LAND PULLEY AIDS WITH HAND PADDLES ON SWIMMING SPEED 50 METERS FREESTYLE</a:t>
            </a:r>
            <a:endParaRPr sz="5400" dirty="0">
              <a:latin typeface="Times New Roman" panose="02020603050405020304" pitchFamily="18" charset="0"/>
              <a:cs typeface="Times New Roman" panose="02020603050405020304" pitchFamily="18" charset="0"/>
            </a:endParaRPr>
          </a:p>
        </p:txBody>
      </p:sp>
      <p:sp>
        <p:nvSpPr>
          <p:cNvPr id="174" name="YOUR NAME"/>
          <p:cNvSpPr txBox="1">
            <a:spLocks noGrp="1"/>
          </p:cNvSpPr>
          <p:nvPr>
            <p:ph type="subTitle" sz="quarter" idx="1"/>
          </p:nvPr>
        </p:nvSpPr>
        <p:spPr>
          <a:xfrm>
            <a:off x="742121" y="6374224"/>
            <a:ext cx="15623824" cy="1354667"/>
          </a:xfrm>
          <a:prstGeom prst="rect">
            <a:avLst/>
          </a:prstGeom>
        </p:spPr>
        <p:txBody>
          <a:bodyPr>
            <a:normAutofit/>
          </a:bodyPr>
          <a:lstStyle>
            <a:lvl1pPr>
              <a:defRPr b="0"/>
            </a:lvl1pPr>
          </a:lstStyle>
          <a:p>
            <a:r>
              <a:rPr lang="en-US" sz="2800" dirty="0">
                <a:latin typeface="Times New Roman" panose="02020603050405020304" pitchFamily="18" charset="0"/>
                <a:cs typeface="Times New Roman" panose="02020603050405020304" pitchFamily="18" charset="0"/>
              </a:rPr>
              <a:t>AMARISSA FADIAH KHAIRANA</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13252"/>
            <a:ext cx="17348200" cy="9753600"/>
          </a:xfrm>
          <a:prstGeom prst="rect">
            <a:avLst/>
          </a:prstGeom>
          <a:ln w="3175">
            <a:miter lim="400000"/>
          </a:ln>
        </p:spPr>
      </p:pic>
      <p:sp>
        <p:nvSpPr>
          <p:cNvPr id="177" name="a. First slide: Title, Author(s), Affiliation(s). Please download and use the first slide template for the conference theme and logos here.…"/>
          <p:cNvSpPr txBox="1">
            <a:spLocks noGrp="1"/>
          </p:cNvSpPr>
          <p:nvPr>
            <p:ph type="body" idx="21"/>
          </p:nvPr>
        </p:nvSpPr>
        <p:spPr>
          <a:xfrm>
            <a:off x="6316936" y="2244433"/>
            <a:ext cx="5477498" cy="1076939"/>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rmAutofit/>
          </a:bodyPr>
          <a:lstStyle/>
          <a:p>
            <a:pPr algn="ctr">
              <a:lnSpc>
                <a:spcPts val="3330"/>
              </a:lnSpc>
            </a:pPr>
            <a:r>
              <a:rPr lang="en-US" sz="2800" b="0" dirty="0">
                <a:solidFill>
                  <a:srgbClr val="000000"/>
                </a:solidFill>
                <a:latin typeface="Times New Roman"/>
                <a:ea typeface="Times New Roman"/>
                <a:cs typeface="Times New Roman"/>
                <a:sym typeface="Times New Roman"/>
              </a:rPr>
              <a:t>In swimming, speed is the benchmark when athletes compete</a:t>
            </a:r>
          </a:p>
        </p:txBody>
      </p:sp>
      <p:sp>
        <p:nvSpPr>
          <p:cNvPr id="178" name="POWER POINT…"/>
          <p:cNvSpPr txBox="1"/>
          <p:nvPr/>
        </p:nvSpPr>
        <p:spPr>
          <a:xfrm>
            <a:off x="6604826" y="1187627"/>
            <a:ext cx="4776164" cy="44972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6124" tIns="36124" rIns="36124" bIns="36124" anchor="ctr">
            <a:spAutoFit/>
          </a:bodyPr>
          <a:lstStyle/>
          <a:p>
            <a:pPr>
              <a:lnSpc>
                <a:spcPct val="40000"/>
              </a:lnSpc>
              <a:defRPr sz="5000" b="1"/>
            </a:pPr>
            <a:r>
              <a:rPr lang="en-US" dirty="0"/>
              <a:t>BACKGROUND</a:t>
            </a:r>
            <a:endParaRPr dirty="0"/>
          </a:p>
        </p:txBody>
      </p:sp>
      <p:sp>
        <p:nvSpPr>
          <p:cNvPr id="2" name="Kotak Teks 1">
            <a:extLst>
              <a:ext uri="{FF2B5EF4-FFF2-40B4-BE49-F238E27FC236}">
                <a16:creationId xmlns:a16="http://schemas.microsoft.com/office/drawing/2014/main" id="{750E489B-D979-F6E8-DC1D-A60F02CBF6DB}"/>
              </a:ext>
            </a:extLst>
          </p:cNvPr>
          <p:cNvSpPr txBox="1"/>
          <p:nvPr/>
        </p:nvSpPr>
        <p:spPr>
          <a:xfrm>
            <a:off x="6095891" y="3551620"/>
            <a:ext cx="6175622" cy="1258919"/>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1733930" rtl="0" fontAlgn="auto" latinLnBrk="0" hangingPunct="0">
              <a:lnSpc>
                <a:spcPct val="90000"/>
              </a:lnSpc>
              <a:spcBef>
                <a:spcPts val="3200"/>
              </a:spcBef>
              <a:spcAft>
                <a:spcPts val="0"/>
              </a:spcAft>
              <a:buClrTx/>
              <a:buSzTx/>
              <a:buFontTx/>
              <a:buNone/>
              <a:tabLst/>
            </a:pPr>
            <a:r>
              <a:rPr kumimoji="0" lang="en-US" sz="280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To increase speed, muscle strength is needed, one of which is the arm muscle</a:t>
            </a:r>
            <a:endParaRPr kumimoji="0" lang="en-ID" sz="280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endParaRPr>
          </a:p>
        </p:txBody>
      </p:sp>
      <p:sp>
        <p:nvSpPr>
          <p:cNvPr id="3" name="Kotak Teks 2">
            <a:extLst>
              <a:ext uri="{FF2B5EF4-FFF2-40B4-BE49-F238E27FC236}">
                <a16:creationId xmlns:a16="http://schemas.microsoft.com/office/drawing/2014/main" id="{32181347-4E38-98E9-B631-190EC79D9093}"/>
              </a:ext>
            </a:extLst>
          </p:cNvPr>
          <p:cNvSpPr txBox="1"/>
          <p:nvPr/>
        </p:nvSpPr>
        <p:spPr>
          <a:xfrm>
            <a:off x="9755868" y="5335621"/>
            <a:ext cx="3350678" cy="87112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1733930" rtl="0" fontAlgn="auto" latinLnBrk="0" hangingPunct="0">
              <a:lnSpc>
                <a:spcPct val="90000"/>
              </a:lnSpc>
              <a:spcBef>
                <a:spcPts val="3200"/>
              </a:spcBef>
              <a:spcAft>
                <a:spcPts val="0"/>
              </a:spcAft>
              <a:buClrTx/>
              <a:buSzTx/>
              <a:buFontTx/>
              <a:buNone/>
              <a:tabLst/>
            </a:pPr>
            <a:r>
              <a:rPr kumimoji="0" lang="en-ID" sz="28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Land pulley exercise</a:t>
            </a:r>
          </a:p>
        </p:txBody>
      </p:sp>
      <p:sp>
        <p:nvSpPr>
          <p:cNvPr id="4" name="Kotak Teks 3">
            <a:extLst>
              <a:ext uri="{FF2B5EF4-FFF2-40B4-BE49-F238E27FC236}">
                <a16:creationId xmlns:a16="http://schemas.microsoft.com/office/drawing/2014/main" id="{B70CBE7B-553F-2351-9A46-78BBD3E34839}"/>
              </a:ext>
            </a:extLst>
          </p:cNvPr>
          <p:cNvSpPr txBox="1"/>
          <p:nvPr/>
        </p:nvSpPr>
        <p:spPr>
          <a:xfrm>
            <a:off x="4911690" y="5335620"/>
            <a:ext cx="3511826" cy="87112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l" defTabSz="1733930" rtl="0" fontAlgn="auto" latinLnBrk="0" hangingPunct="0">
              <a:lnSpc>
                <a:spcPct val="90000"/>
              </a:lnSpc>
              <a:spcBef>
                <a:spcPts val="3200"/>
              </a:spcBef>
              <a:spcAft>
                <a:spcPts val="0"/>
              </a:spcAft>
              <a:buClrTx/>
              <a:buSzTx/>
              <a:buFontTx/>
              <a:buNone/>
              <a:tabLst/>
            </a:pPr>
            <a:r>
              <a:rPr kumimoji="0" lang="en-ID" sz="28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Hand paddle exercise</a:t>
            </a:r>
          </a:p>
        </p:txBody>
      </p:sp>
      <p:sp>
        <p:nvSpPr>
          <p:cNvPr id="5" name="Kotak Teks 4">
            <a:extLst>
              <a:ext uri="{FF2B5EF4-FFF2-40B4-BE49-F238E27FC236}">
                <a16:creationId xmlns:a16="http://schemas.microsoft.com/office/drawing/2014/main" id="{51891485-EE2C-5805-EFA9-B1089F233AFA}"/>
              </a:ext>
            </a:extLst>
          </p:cNvPr>
          <p:cNvSpPr txBox="1"/>
          <p:nvPr/>
        </p:nvSpPr>
        <p:spPr>
          <a:xfrm>
            <a:off x="5549016" y="6872991"/>
            <a:ext cx="7269371" cy="1646718"/>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1733930" rtl="0" fontAlgn="auto" latinLnBrk="0" hangingPunct="0">
              <a:lnSpc>
                <a:spcPct val="90000"/>
              </a:lnSpc>
              <a:spcBef>
                <a:spcPts val="3200"/>
              </a:spcBef>
              <a:spcAft>
                <a:spcPts val="0"/>
              </a:spcAft>
              <a:buClrTx/>
              <a:buSzTx/>
              <a:buFontTx/>
              <a:buNone/>
              <a:tabLst/>
            </a:pPr>
            <a:r>
              <a:rPr kumimoji="0" lang="en-US" sz="28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Is there a significant difference in the effect between training using land pulley aids and hand paddles on swimming speed 50 meters freestyle?</a:t>
            </a:r>
            <a:endParaRPr kumimoji="0" lang="en-ID" sz="28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endParaRPr>
          </a:p>
        </p:txBody>
      </p:sp>
      <p:sp>
        <p:nvSpPr>
          <p:cNvPr id="9" name="Panah: Bawah 8">
            <a:extLst>
              <a:ext uri="{FF2B5EF4-FFF2-40B4-BE49-F238E27FC236}">
                <a16:creationId xmlns:a16="http://schemas.microsoft.com/office/drawing/2014/main" id="{AD0ED0EA-E4A2-86F7-D1B1-8EE7DEA8C712}"/>
              </a:ext>
            </a:extLst>
          </p:cNvPr>
          <p:cNvSpPr/>
          <p:nvPr/>
        </p:nvSpPr>
        <p:spPr>
          <a:xfrm>
            <a:off x="6619045" y="5040787"/>
            <a:ext cx="381585" cy="583095"/>
          </a:xfrm>
          <a:prstGeom prst="downArrow">
            <a:avLst/>
          </a:prstGeom>
          <a:solidFill>
            <a:srgbClr val="000000"/>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endParaRPr kumimoji="0" lang="en-ID"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0" name="Panah: Bawah 9">
            <a:extLst>
              <a:ext uri="{FF2B5EF4-FFF2-40B4-BE49-F238E27FC236}">
                <a16:creationId xmlns:a16="http://schemas.microsoft.com/office/drawing/2014/main" id="{587C2632-AA9E-9225-8545-5E86ACB75476}"/>
              </a:ext>
            </a:extLst>
          </p:cNvPr>
          <p:cNvSpPr/>
          <p:nvPr/>
        </p:nvSpPr>
        <p:spPr>
          <a:xfrm>
            <a:off x="10603813" y="4967122"/>
            <a:ext cx="381585" cy="583095"/>
          </a:xfrm>
          <a:prstGeom prst="downArrow">
            <a:avLst/>
          </a:prstGeom>
          <a:solidFill>
            <a:srgbClr val="000000"/>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endParaRPr kumimoji="0" lang="en-ID"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1" name="Panah: Atas 10">
            <a:extLst>
              <a:ext uri="{FF2B5EF4-FFF2-40B4-BE49-F238E27FC236}">
                <a16:creationId xmlns:a16="http://schemas.microsoft.com/office/drawing/2014/main" id="{589B481C-E102-9F7B-4E19-676D265535B6}"/>
              </a:ext>
            </a:extLst>
          </p:cNvPr>
          <p:cNvSpPr/>
          <p:nvPr/>
        </p:nvSpPr>
        <p:spPr>
          <a:xfrm>
            <a:off x="8802116" y="3256903"/>
            <a:ext cx="381585" cy="612000"/>
          </a:xfrm>
          <a:prstGeom prst="upArrow">
            <a:avLst/>
          </a:prstGeom>
          <a:solidFill>
            <a:srgbClr val="000000"/>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endParaRPr kumimoji="0" lang="en-ID"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2" name="Panah: Atas 11">
            <a:extLst>
              <a:ext uri="{FF2B5EF4-FFF2-40B4-BE49-F238E27FC236}">
                <a16:creationId xmlns:a16="http://schemas.microsoft.com/office/drawing/2014/main" id="{45C8BC7E-1C51-6B71-641E-2D14773189AA}"/>
              </a:ext>
            </a:extLst>
          </p:cNvPr>
          <p:cNvSpPr/>
          <p:nvPr/>
        </p:nvSpPr>
        <p:spPr>
          <a:xfrm>
            <a:off x="8802116" y="6294620"/>
            <a:ext cx="553975" cy="765293"/>
          </a:xfrm>
          <a:prstGeom prst="upArrow">
            <a:avLst/>
          </a:prstGeom>
          <a:solidFill>
            <a:srgbClr val="000000"/>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endParaRPr kumimoji="0" lang="en-ID"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cxnSp>
        <p:nvCxnSpPr>
          <p:cNvPr id="14" name="Konektor Panah Lurus 13">
            <a:extLst>
              <a:ext uri="{FF2B5EF4-FFF2-40B4-BE49-F238E27FC236}">
                <a16:creationId xmlns:a16="http://schemas.microsoft.com/office/drawing/2014/main" id="{0E1B39E2-5CC3-BD0B-5D20-181E10A618E2}"/>
              </a:ext>
            </a:extLst>
          </p:cNvPr>
          <p:cNvCxnSpPr/>
          <p:nvPr/>
        </p:nvCxnSpPr>
        <p:spPr>
          <a:xfrm>
            <a:off x="8256104" y="6003235"/>
            <a:ext cx="1499764" cy="0"/>
          </a:xfrm>
          <a:prstGeom prst="straightConnector1">
            <a:avLst/>
          </a:prstGeom>
          <a:noFill/>
          <a:ln w="12700" cap="flat">
            <a:solidFill>
              <a:srgbClr val="000000"/>
            </a:solidFill>
            <a:prstDash val="solid"/>
            <a:miter lim="400000"/>
            <a:headEnd type="triangle"/>
            <a:tailEnd type="triangle"/>
          </a:ln>
          <a:effectLst/>
          <a:sp3d/>
        </p:spPr>
        <p:style>
          <a:lnRef idx="0">
            <a:scrgbClr r="0" g="0" b="0"/>
          </a:lnRef>
          <a:fillRef idx="0">
            <a:scrgbClr r="0" g="0" b="0"/>
          </a:fillRef>
          <a:effectRef idx="0">
            <a:scrgbClr r="0" g="0" b="0"/>
          </a:effectRef>
          <a:fontRef idx="none"/>
        </p:style>
      </p:cxn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178" name="POWER POINT…"/>
          <p:cNvSpPr txBox="1"/>
          <p:nvPr/>
        </p:nvSpPr>
        <p:spPr>
          <a:xfrm>
            <a:off x="5415585" y="1509961"/>
            <a:ext cx="6517025" cy="44972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6124" tIns="36124" rIns="36124" bIns="36124" anchor="ctr">
            <a:spAutoFit/>
          </a:bodyPr>
          <a:lstStyle/>
          <a:p>
            <a:pPr>
              <a:lnSpc>
                <a:spcPct val="40000"/>
              </a:lnSpc>
              <a:defRPr sz="5000" b="1"/>
            </a:pPr>
            <a:r>
              <a:rPr lang="en-ID" dirty="0"/>
              <a:t>Problem Formulation</a:t>
            </a:r>
            <a:endParaRPr dirty="0"/>
          </a:p>
        </p:txBody>
      </p:sp>
      <p:sp>
        <p:nvSpPr>
          <p:cNvPr id="9" name="Kotak Teks 8">
            <a:extLst>
              <a:ext uri="{FF2B5EF4-FFF2-40B4-BE49-F238E27FC236}">
                <a16:creationId xmlns:a16="http://schemas.microsoft.com/office/drawing/2014/main" id="{E53E750F-9403-84A4-88DF-056ABEF150E3}"/>
              </a:ext>
            </a:extLst>
          </p:cNvPr>
          <p:cNvSpPr txBox="1"/>
          <p:nvPr/>
        </p:nvSpPr>
        <p:spPr>
          <a:xfrm>
            <a:off x="3400145" y="2313018"/>
            <a:ext cx="10547904" cy="4816816"/>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514350" indent="-514350" algn="just">
              <a:buFont typeface="+mj-lt"/>
              <a:buAutoNum type="arabicPeriod"/>
            </a:pPr>
            <a:r>
              <a:rPr lang="en-US" sz="2800" dirty="0">
                <a:latin typeface="Times New Roman" panose="02020603050405020304" pitchFamily="18" charset="0"/>
                <a:cs typeface="Times New Roman" panose="02020603050405020304" pitchFamily="18" charset="0"/>
              </a:rPr>
              <a:t>Is there a significant effect of training using land pulley aids on increasing 50 meter freestyle swimming speed?</a:t>
            </a:r>
          </a:p>
          <a:p>
            <a:pPr marL="514350" indent="-514350" algn="just">
              <a:buFont typeface="+mj-lt"/>
              <a:buAutoNum type="arabicPeriod"/>
            </a:pPr>
            <a:r>
              <a:rPr kumimoji="0" lang="en-US" sz="28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Is there a significant effect of training using hand paddle aids on swimming speed 50 meters freestyle?</a:t>
            </a:r>
          </a:p>
          <a:p>
            <a:pPr marL="514350" indent="-514350" algn="just">
              <a:buFont typeface="+mj-lt"/>
              <a:buAutoNum type="arabicPeriod"/>
            </a:pPr>
            <a:r>
              <a:rPr kumimoji="0" lang="en-US" sz="28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Is there a significant difference in the effect between training using land pulley aids and hand paddles on swimming speed 50 meters freestyle?</a:t>
            </a:r>
            <a:endParaRPr lang="en-US" sz="2800" dirty="0">
              <a:latin typeface="Times New Roman" panose="02020603050405020304" pitchFamily="18" charset="0"/>
              <a:cs typeface="Times New Roman" panose="02020603050405020304" pitchFamily="18" charset="0"/>
            </a:endParaRPr>
          </a:p>
          <a:p>
            <a:pPr marL="0" marR="0" indent="0" algn="just" defTabSz="1733930" rtl="0" fontAlgn="auto" latinLnBrk="0" hangingPunct="0">
              <a:lnSpc>
                <a:spcPct val="90000"/>
              </a:lnSpc>
              <a:spcBef>
                <a:spcPts val="3200"/>
              </a:spcBef>
              <a:spcAft>
                <a:spcPts val="0"/>
              </a:spcAft>
              <a:buClrTx/>
              <a:buSzTx/>
              <a:buFontTx/>
              <a:buNone/>
              <a:tabLst/>
            </a:pPr>
            <a:endParaRPr kumimoji="0" lang="en-ID" sz="2800" b="0" i="0" u="none" strike="noStrike" cap="none" spc="0" normalizeH="0" baseline="0" dirty="0">
              <a:ln>
                <a:noFill/>
              </a:ln>
              <a:solidFill>
                <a:srgbClr val="000000"/>
              </a:solidFill>
              <a:effectLst/>
              <a:uFillTx/>
              <a:latin typeface="+mn-lt"/>
              <a:ea typeface="+mn-ea"/>
              <a:cs typeface="+mn-cs"/>
              <a:sym typeface="Helvetica Neue"/>
            </a:endParaRPr>
          </a:p>
        </p:txBody>
      </p:sp>
    </p:spTree>
    <p:extLst>
      <p:ext uri="{BB962C8B-B14F-4D97-AF65-F5344CB8AC3E}">
        <p14:creationId xmlns:p14="http://schemas.microsoft.com/office/powerpoint/2010/main" val="126532296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178" name="POWER POINT…"/>
          <p:cNvSpPr txBox="1"/>
          <p:nvPr/>
        </p:nvSpPr>
        <p:spPr>
          <a:xfrm>
            <a:off x="6201059" y="1213746"/>
            <a:ext cx="5481485" cy="37438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6124" tIns="36124" rIns="36124" bIns="36124" anchor="ctr">
            <a:spAutoFit/>
          </a:bodyPr>
          <a:lstStyle/>
          <a:p>
            <a:pPr>
              <a:lnSpc>
                <a:spcPct val="40000"/>
              </a:lnSpc>
              <a:defRPr sz="5000" b="1"/>
            </a:pPr>
            <a:r>
              <a:rPr lang="en-ID" sz="4000" dirty="0"/>
              <a:t>LITERATURE REVIEW</a:t>
            </a:r>
          </a:p>
        </p:txBody>
      </p:sp>
      <p:sp>
        <p:nvSpPr>
          <p:cNvPr id="2" name="Kotak Teks 1">
            <a:extLst>
              <a:ext uri="{FF2B5EF4-FFF2-40B4-BE49-F238E27FC236}">
                <a16:creationId xmlns:a16="http://schemas.microsoft.com/office/drawing/2014/main" id="{954D7DDC-5640-98AF-5897-0CA4AF61CFB7}"/>
              </a:ext>
            </a:extLst>
          </p:cNvPr>
          <p:cNvSpPr txBox="1"/>
          <p:nvPr/>
        </p:nvSpPr>
        <p:spPr>
          <a:xfrm>
            <a:off x="4308015" y="2051836"/>
            <a:ext cx="10535479" cy="1480518"/>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342900" marR="0" indent="-342900" algn="just" defTabSz="1733930" rtl="0" fontAlgn="auto" latinLnBrk="0" hangingPunct="0">
              <a:lnSpc>
                <a:spcPct val="90000"/>
              </a:lnSpc>
              <a:spcBef>
                <a:spcPts val="3200"/>
              </a:spcBef>
              <a:spcAft>
                <a:spcPts val="0"/>
              </a:spcAft>
              <a:buClrTx/>
              <a:buSzTx/>
              <a:buFont typeface="Arial" panose="020B0604020202020204" pitchFamily="34" charset="0"/>
              <a:buChar char="•"/>
              <a:tabLst/>
            </a:pPr>
            <a:r>
              <a:rPr kumimoji="0" lang="en-US" sz="24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The strength of leg muscles and arm muscles affects swimming speed. But in freestyle swimming extra strength is needed in the arm muscles, because arm movements are needed to pull and push water alternately (Harun Al Rasyid, 2016).</a:t>
            </a:r>
            <a:endParaRPr kumimoji="0" lang="en-ID" sz="24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endParaRPr>
          </a:p>
        </p:txBody>
      </p:sp>
      <p:sp>
        <p:nvSpPr>
          <p:cNvPr id="4" name="Kotak Teks 3">
            <a:extLst>
              <a:ext uri="{FF2B5EF4-FFF2-40B4-BE49-F238E27FC236}">
                <a16:creationId xmlns:a16="http://schemas.microsoft.com/office/drawing/2014/main" id="{DC0AE7F9-7616-6ED0-8CC9-0A528B5D6818}"/>
              </a:ext>
            </a:extLst>
          </p:cNvPr>
          <p:cNvSpPr txBox="1"/>
          <p:nvPr/>
        </p:nvSpPr>
        <p:spPr>
          <a:xfrm>
            <a:off x="4664764" y="3760034"/>
            <a:ext cx="10272556" cy="1148120"/>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just" defTabSz="1733930" rtl="0" fontAlgn="auto" latinLnBrk="0" hangingPunct="0">
              <a:lnSpc>
                <a:spcPct val="90000"/>
              </a:lnSpc>
              <a:spcBef>
                <a:spcPts val="3200"/>
              </a:spcBef>
              <a:spcAft>
                <a:spcPts val="0"/>
              </a:spcAft>
              <a:buClrTx/>
              <a:buSzTx/>
              <a:buFontTx/>
              <a:buNone/>
              <a:tabLst/>
            </a:pPr>
            <a:r>
              <a:rPr kumimoji="0" lang="en-US" sz="24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To get the maximum stroke, training is needed to increase arm muscle strength, namely land pulley and hand paddle training.</a:t>
            </a:r>
            <a:endParaRPr kumimoji="0" lang="en-ID" sz="24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endParaRPr>
          </a:p>
        </p:txBody>
      </p:sp>
      <p:sp>
        <p:nvSpPr>
          <p:cNvPr id="6" name="Kotak Teks 5">
            <a:extLst>
              <a:ext uri="{FF2B5EF4-FFF2-40B4-BE49-F238E27FC236}">
                <a16:creationId xmlns:a16="http://schemas.microsoft.com/office/drawing/2014/main" id="{B19311CB-A724-A4E3-6D12-C2CCB47DD5B4}"/>
              </a:ext>
            </a:extLst>
          </p:cNvPr>
          <p:cNvSpPr txBox="1"/>
          <p:nvPr/>
        </p:nvSpPr>
        <p:spPr>
          <a:xfrm>
            <a:off x="4308015" y="4802137"/>
            <a:ext cx="10535479" cy="2555684"/>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457200" marR="0" indent="-457200" algn="just" defTabSz="1733930" rtl="0" fontAlgn="auto" latinLnBrk="0" hangingPunct="0">
              <a:lnSpc>
                <a:spcPct val="90000"/>
              </a:lnSpc>
              <a:spcBef>
                <a:spcPts val="3200"/>
              </a:spcBef>
              <a:spcAft>
                <a:spcPts val="0"/>
              </a:spcAft>
              <a:buClrTx/>
              <a:buSzTx/>
              <a:buFont typeface="Arial" panose="020B0604020202020204" pitchFamily="34" charset="0"/>
              <a:buChar char="•"/>
              <a:tabLst/>
            </a:pPr>
            <a:r>
              <a:rPr kumimoji="0" lang="en-US" sz="24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The land pulley serves to provide resistance when swimming so that the stroke of the arm will feel heavy and can increase arm strength (</a:t>
            </a:r>
            <a:r>
              <a:rPr kumimoji="0" lang="en-US" sz="2400" b="0" i="0" u="none" strike="noStrike" cap="none" spc="0" normalizeH="0" baseline="0" dirty="0" err="1">
                <a:ln>
                  <a:noFill/>
                </a:ln>
                <a:solidFill>
                  <a:srgbClr val="000000"/>
                </a:solidFill>
                <a:effectLst/>
                <a:uFillTx/>
                <a:latin typeface="Times New Roman" panose="02020603050405020304" pitchFamily="18" charset="0"/>
                <a:cs typeface="Times New Roman" panose="02020603050405020304" pitchFamily="18" charset="0"/>
                <a:sym typeface="Helvetica Neue"/>
              </a:rPr>
              <a:t>Mulyani</a:t>
            </a:r>
            <a:r>
              <a:rPr kumimoji="0" lang="en-US" sz="24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 2023).</a:t>
            </a:r>
          </a:p>
          <a:p>
            <a:pPr marL="457200" marR="0" indent="-457200" algn="just" defTabSz="1733930" rtl="0" fontAlgn="auto" latinLnBrk="0" hangingPunct="0">
              <a:lnSpc>
                <a:spcPct val="90000"/>
              </a:lnSpc>
              <a:spcBef>
                <a:spcPts val="3200"/>
              </a:spcBef>
              <a:spcAft>
                <a:spcPts val="0"/>
              </a:spcAft>
              <a:buClrTx/>
              <a:buSzTx/>
              <a:buFont typeface="Arial" panose="020B0604020202020204" pitchFamily="34" charset="0"/>
              <a:buChar char="•"/>
              <a:tabLst/>
            </a:pPr>
            <a:r>
              <a:rPr kumimoji="0" lang="en-US" sz="24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Hand paddles are used according to age and size, hand paddles can also provide resistance or load during exercise so that the stroke of the arm will feel heavy and increase arm strength (</a:t>
            </a:r>
            <a:r>
              <a:rPr kumimoji="0" lang="en-US" sz="2400" b="0" i="0" u="none" strike="noStrike" cap="none" spc="0" normalizeH="0" baseline="0" dirty="0" err="1">
                <a:ln>
                  <a:noFill/>
                </a:ln>
                <a:solidFill>
                  <a:srgbClr val="000000"/>
                </a:solidFill>
                <a:effectLst/>
                <a:uFillTx/>
                <a:latin typeface="Times New Roman" panose="02020603050405020304" pitchFamily="18" charset="0"/>
                <a:cs typeface="Times New Roman" panose="02020603050405020304" pitchFamily="18" charset="0"/>
                <a:sym typeface="Helvetica Neue"/>
              </a:rPr>
              <a:t>Febrianto</a:t>
            </a:r>
            <a:r>
              <a:rPr kumimoji="0" lang="en-US" sz="24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 2019).</a:t>
            </a:r>
            <a:endParaRPr kumimoji="0" lang="en-ID" sz="24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endParaRPr>
          </a:p>
        </p:txBody>
      </p:sp>
    </p:spTree>
    <p:extLst>
      <p:ext uri="{BB962C8B-B14F-4D97-AF65-F5344CB8AC3E}">
        <p14:creationId xmlns:p14="http://schemas.microsoft.com/office/powerpoint/2010/main" val="388554077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178" name="POWER POINT…"/>
          <p:cNvSpPr txBox="1"/>
          <p:nvPr/>
        </p:nvSpPr>
        <p:spPr>
          <a:xfrm>
            <a:off x="5359482" y="1466748"/>
            <a:ext cx="6629236" cy="44972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6124" tIns="36124" rIns="36124" bIns="36124" anchor="ctr">
            <a:spAutoFit/>
          </a:bodyPr>
          <a:lstStyle/>
          <a:p>
            <a:pPr>
              <a:lnSpc>
                <a:spcPct val="40000"/>
              </a:lnSpc>
              <a:defRPr sz="5000" b="1"/>
            </a:pPr>
            <a:r>
              <a:rPr lang="en-ID" dirty="0"/>
              <a:t>RESEARCH METHOD</a:t>
            </a:r>
            <a:endParaRPr dirty="0"/>
          </a:p>
        </p:txBody>
      </p:sp>
      <p:sp>
        <p:nvSpPr>
          <p:cNvPr id="2" name="Kotak Teks 1">
            <a:extLst>
              <a:ext uri="{FF2B5EF4-FFF2-40B4-BE49-F238E27FC236}">
                <a16:creationId xmlns:a16="http://schemas.microsoft.com/office/drawing/2014/main" id="{2D0F72B2-6543-222E-A5F0-99FBD7BE7C89}"/>
              </a:ext>
            </a:extLst>
          </p:cNvPr>
          <p:cNvSpPr txBox="1"/>
          <p:nvPr/>
        </p:nvSpPr>
        <p:spPr>
          <a:xfrm>
            <a:off x="735772" y="3493983"/>
            <a:ext cx="3498574" cy="87112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1733930" rtl="0" fontAlgn="auto" latinLnBrk="0" hangingPunct="0">
              <a:lnSpc>
                <a:spcPct val="90000"/>
              </a:lnSpc>
              <a:spcBef>
                <a:spcPts val="3200"/>
              </a:spcBef>
              <a:spcAft>
                <a:spcPts val="0"/>
              </a:spcAft>
              <a:buClrTx/>
              <a:buSzTx/>
              <a:buFontTx/>
              <a:buNone/>
              <a:tabLst/>
            </a:pPr>
            <a:r>
              <a:rPr lang="en-ID" sz="2800" dirty="0">
                <a:latin typeface="Times New Roman" panose="02020603050405020304" pitchFamily="18" charset="0"/>
                <a:cs typeface="Times New Roman" panose="02020603050405020304" pitchFamily="18" charset="0"/>
              </a:rPr>
              <a:t>E</a:t>
            </a:r>
            <a:r>
              <a:rPr kumimoji="0" lang="en-ID" sz="28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xperiment</a:t>
            </a:r>
          </a:p>
        </p:txBody>
      </p:sp>
      <p:sp>
        <p:nvSpPr>
          <p:cNvPr id="3" name="Kotak Teks 2">
            <a:extLst>
              <a:ext uri="{FF2B5EF4-FFF2-40B4-BE49-F238E27FC236}">
                <a16:creationId xmlns:a16="http://schemas.microsoft.com/office/drawing/2014/main" id="{826ECC47-1A32-3952-BCF9-72C46D7A1E42}"/>
              </a:ext>
            </a:extLst>
          </p:cNvPr>
          <p:cNvSpPr txBox="1"/>
          <p:nvPr/>
        </p:nvSpPr>
        <p:spPr>
          <a:xfrm>
            <a:off x="4970118" y="3496866"/>
            <a:ext cx="6003234" cy="87112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1733930" rtl="0" fontAlgn="auto" latinLnBrk="0" hangingPunct="0">
              <a:lnSpc>
                <a:spcPct val="90000"/>
              </a:lnSpc>
              <a:spcBef>
                <a:spcPts val="3200"/>
              </a:spcBef>
              <a:spcAft>
                <a:spcPts val="0"/>
              </a:spcAft>
              <a:buClrTx/>
              <a:buSzTx/>
              <a:buFontTx/>
              <a:buNone/>
              <a:tabLst/>
            </a:pPr>
            <a:r>
              <a:rPr lang="en-US" sz="2800" dirty="0">
                <a:latin typeface="Times New Roman" panose="02020603050405020304" pitchFamily="18" charset="0"/>
                <a:cs typeface="Times New Roman" panose="02020603050405020304" pitchFamily="18" charset="0"/>
              </a:rPr>
              <a:t>T</a:t>
            </a:r>
            <a:r>
              <a:rPr lang="en-ID" sz="2800" dirty="0">
                <a:latin typeface="Times New Roman" panose="02020603050405020304" pitchFamily="18" charset="0"/>
                <a:cs typeface="Times New Roman" panose="02020603050405020304" pitchFamily="18" charset="0"/>
              </a:rPr>
              <a:t>wo Group Pretest </a:t>
            </a:r>
            <a:r>
              <a:rPr lang="en-ID" sz="2800" dirty="0" err="1">
                <a:latin typeface="Times New Roman" panose="02020603050405020304" pitchFamily="18" charset="0"/>
                <a:cs typeface="Times New Roman" panose="02020603050405020304" pitchFamily="18" charset="0"/>
              </a:rPr>
              <a:t>Posttest</a:t>
            </a:r>
            <a:endParaRPr kumimoji="0" lang="en-ID" sz="28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endParaRPr>
          </a:p>
        </p:txBody>
      </p:sp>
      <p:sp>
        <p:nvSpPr>
          <p:cNvPr id="4" name="Kotak Teks 3">
            <a:extLst>
              <a:ext uri="{FF2B5EF4-FFF2-40B4-BE49-F238E27FC236}">
                <a16:creationId xmlns:a16="http://schemas.microsoft.com/office/drawing/2014/main" id="{22A0695D-4069-251B-D773-6207A6FF8721}"/>
              </a:ext>
            </a:extLst>
          </p:cNvPr>
          <p:cNvSpPr txBox="1"/>
          <p:nvPr/>
        </p:nvSpPr>
        <p:spPr>
          <a:xfrm>
            <a:off x="12158870" y="3419610"/>
            <a:ext cx="4128052" cy="1258919"/>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1733930" rtl="0" fontAlgn="auto" latinLnBrk="0" hangingPunct="0">
              <a:lnSpc>
                <a:spcPct val="90000"/>
              </a:lnSpc>
              <a:spcBef>
                <a:spcPts val="3200"/>
              </a:spcBef>
              <a:spcAft>
                <a:spcPts val="0"/>
              </a:spcAft>
              <a:buClrTx/>
              <a:buSzTx/>
              <a:buFontTx/>
              <a:buNone/>
              <a:tabLst/>
            </a:pPr>
            <a:r>
              <a:rPr kumimoji="0" lang="en-US" sz="28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10 female novice athletes of PRI Aquarius Bandung</a:t>
            </a:r>
            <a:endParaRPr kumimoji="0" lang="en-ID" sz="28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endParaRPr>
          </a:p>
        </p:txBody>
      </p:sp>
      <p:sp>
        <p:nvSpPr>
          <p:cNvPr id="5" name="Kotak Teks 4">
            <a:extLst>
              <a:ext uri="{FF2B5EF4-FFF2-40B4-BE49-F238E27FC236}">
                <a16:creationId xmlns:a16="http://schemas.microsoft.com/office/drawing/2014/main" id="{B3665DF7-5971-59E4-C21B-DBAD00D52462}"/>
              </a:ext>
            </a:extLst>
          </p:cNvPr>
          <p:cNvSpPr txBox="1"/>
          <p:nvPr/>
        </p:nvSpPr>
        <p:spPr>
          <a:xfrm>
            <a:off x="876710" y="6952206"/>
            <a:ext cx="3752554" cy="155028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1733930" rtl="0" fontAlgn="auto" latinLnBrk="0" hangingPunct="0">
              <a:lnSpc>
                <a:spcPct val="100000"/>
              </a:lnSpc>
              <a:spcBef>
                <a:spcPts val="0"/>
              </a:spcBef>
              <a:spcAft>
                <a:spcPts val="0"/>
              </a:spcAft>
              <a:buClrTx/>
              <a:buSzTx/>
              <a:buFontTx/>
              <a:buNone/>
              <a:tabLst/>
            </a:pPr>
            <a:r>
              <a:rPr kumimoji="0" lang="en-US" sz="24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T</a:t>
            </a:r>
            <a:r>
              <a:rPr kumimoji="0" lang="en-ID" sz="2400" b="0" i="0" u="none" strike="noStrike" cap="none" spc="0" normalizeH="0" baseline="0" dirty="0" err="1">
                <a:ln>
                  <a:noFill/>
                </a:ln>
                <a:solidFill>
                  <a:srgbClr val="000000"/>
                </a:solidFill>
                <a:effectLst/>
                <a:uFillTx/>
                <a:latin typeface="Times New Roman" panose="02020603050405020304" pitchFamily="18" charset="0"/>
                <a:cs typeface="Times New Roman" panose="02020603050405020304" pitchFamily="18" charset="0"/>
                <a:sym typeface="Helvetica Neue"/>
              </a:rPr>
              <a:t>otal</a:t>
            </a:r>
            <a:r>
              <a:rPr kumimoji="0" lang="en-ID" sz="24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 </a:t>
            </a:r>
            <a:r>
              <a:rPr lang="en-ID" sz="2400" dirty="0">
                <a:latin typeface="Times New Roman" panose="02020603050405020304" pitchFamily="18" charset="0"/>
                <a:cs typeface="Times New Roman" panose="02020603050405020304" pitchFamily="18" charset="0"/>
              </a:rPr>
              <a:t>Sampling</a:t>
            </a:r>
          </a:p>
          <a:p>
            <a:pPr marL="0" marR="0" indent="0" algn="ctr" defTabSz="1733930" rtl="0" fontAlgn="auto" latinLnBrk="0" hangingPunct="0">
              <a:lnSpc>
                <a:spcPct val="100000"/>
              </a:lnSpc>
              <a:spcBef>
                <a:spcPts val="0"/>
              </a:spcBef>
              <a:spcAft>
                <a:spcPts val="0"/>
              </a:spcAft>
              <a:buClrTx/>
              <a:buSzTx/>
              <a:buFontTx/>
              <a:buNone/>
              <a:tabLst/>
            </a:pPr>
            <a:endParaRPr lang="en-ID" sz="2400" dirty="0">
              <a:latin typeface="Times New Roman" panose="02020603050405020304" pitchFamily="18" charset="0"/>
              <a:cs typeface="Times New Roman" panose="02020603050405020304" pitchFamily="18" charset="0"/>
            </a:endParaRPr>
          </a:p>
          <a:p>
            <a:pPr algn="ctr">
              <a:lnSpc>
                <a:spcPct val="100000"/>
              </a:lnSpc>
              <a:spcBef>
                <a:spcPts val="0"/>
              </a:spcBef>
            </a:pPr>
            <a:r>
              <a:rPr kumimoji="0" lang="en-US" sz="24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10 female novice athletes of PRI Aquarius Bandung</a:t>
            </a:r>
            <a:endParaRPr kumimoji="0" lang="en-ID" sz="24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endParaRPr>
          </a:p>
        </p:txBody>
      </p:sp>
      <p:sp>
        <p:nvSpPr>
          <p:cNvPr id="8" name="Kotak Teks 7">
            <a:extLst>
              <a:ext uri="{FF2B5EF4-FFF2-40B4-BE49-F238E27FC236}">
                <a16:creationId xmlns:a16="http://schemas.microsoft.com/office/drawing/2014/main" id="{6C57BEE0-E5E2-6A27-C221-4351CF5B8A34}"/>
              </a:ext>
            </a:extLst>
          </p:cNvPr>
          <p:cNvSpPr txBox="1"/>
          <p:nvPr/>
        </p:nvSpPr>
        <p:spPr>
          <a:xfrm>
            <a:off x="5834311" y="6508904"/>
            <a:ext cx="4274848" cy="1258919"/>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ctr" defTabSz="1733930" rtl="0" fontAlgn="auto" latinLnBrk="0" hangingPunct="0">
              <a:lnSpc>
                <a:spcPct val="90000"/>
              </a:lnSpc>
              <a:spcBef>
                <a:spcPts val="3200"/>
              </a:spcBef>
              <a:spcAft>
                <a:spcPts val="0"/>
              </a:spcAft>
              <a:buClrTx/>
              <a:buSzTx/>
              <a:buFontTx/>
              <a:buNone/>
              <a:tabLst/>
            </a:pPr>
            <a:r>
              <a:rPr kumimoji="0" lang="en-US" sz="28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50 meter freestyle sprint swimming test</a:t>
            </a:r>
            <a:endParaRPr kumimoji="0" lang="en-ID" sz="28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endParaRPr>
          </a:p>
        </p:txBody>
      </p:sp>
      <p:sp>
        <p:nvSpPr>
          <p:cNvPr id="9" name="Kotak Teks 8">
            <a:extLst>
              <a:ext uri="{FF2B5EF4-FFF2-40B4-BE49-F238E27FC236}">
                <a16:creationId xmlns:a16="http://schemas.microsoft.com/office/drawing/2014/main" id="{CFEB4BA7-ABA9-1498-1350-FA51BE628CDD}"/>
              </a:ext>
            </a:extLst>
          </p:cNvPr>
          <p:cNvSpPr txBox="1"/>
          <p:nvPr/>
        </p:nvSpPr>
        <p:spPr>
          <a:xfrm>
            <a:off x="12701186" y="6794910"/>
            <a:ext cx="4274848" cy="1796502"/>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457200" marR="0" indent="-457200" algn="just" defTabSz="173393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28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Descriptive Statistics</a:t>
            </a:r>
          </a:p>
          <a:p>
            <a:pPr marL="457200" marR="0" indent="-457200" algn="just" defTabSz="173393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28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Data Normality Test</a:t>
            </a:r>
          </a:p>
          <a:p>
            <a:pPr marL="457200" marR="0" indent="-457200" algn="just" defTabSz="173393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28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Homogeneity Test</a:t>
            </a:r>
          </a:p>
          <a:p>
            <a:pPr marL="457200" marR="0" indent="-457200" algn="just" defTabSz="173393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28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Hypothesis Test</a:t>
            </a:r>
            <a:endParaRPr kumimoji="0" lang="en-ID" sz="28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endParaRPr>
          </a:p>
        </p:txBody>
      </p:sp>
      <p:sp>
        <p:nvSpPr>
          <p:cNvPr id="10" name="Persegi Panjang: Sudut Lengkung 9">
            <a:extLst>
              <a:ext uri="{FF2B5EF4-FFF2-40B4-BE49-F238E27FC236}">
                <a16:creationId xmlns:a16="http://schemas.microsoft.com/office/drawing/2014/main" id="{CECD8F6D-7960-85B9-8D4A-116A8BFF8AF3}"/>
              </a:ext>
            </a:extLst>
          </p:cNvPr>
          <p:cNvSpPr/>
          <p:nvPr/>
        </p:nvSpPr>
        <p:spPr>
          <a:xfrm>
            <a:off x="910023" y="6061361"/>
            <a:ext cx="3184899" cy="455285"/>
          </a:xfrm>
          <a:prstGeom prst="roundRect">
            <a:avLst/>
          </a:prstGeom>
          <a:ln/>
        </p:spPr>
        <p:style>
          <a:lnRef idx="2">
            <a:schemeClr val="accent5"/>
          </a:lnRef>
          <a:fillRef idx="1">
            <a:schemeClr val="lt1"/>
          </a:fillRef>
          <a:effectRef idx="0">
            <a:schemeClr val="accent5"/>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r>
              <a:rPr kumimoji="0" lang="en-US" sz="2200" b="1" i="0" u="none" strike="noStrike" cap="none" spc="0" normalizeH="0" baseline="0" dirty="0">
                <a:ln>
                  <a:noFill/>
                </a:ln>
                <a:solidFill>
                  <a:schemeClr val="tx1"/>
                </a:solidFill>
                <a:effectLst/>
                <a:uFillTx/>
                <a:latin typeface="Times New Roman" panose="02020603050405020304" pitchFamily="18" charset="0"/>
                <a:ea typeface="Helvetica Neue Medium"/>
                <a:cs typeface="Times New Roman" panose="02020603050405020304" pitchFamily="18" charset="0"/>
                <a:sym typeface="Helvetica Neue Medium"/>
              </a:rPr>
              <a:t>Sample</a:t>
            </a:r>
            <a:endParaRPr kumimoji="0" lang="en-ID" sz="2200" b="1" i="0" u="none" strike="noStrike" cap="none" spc="0" normalizeH="0" baseline="0" dirty="0">
              <a:ln>
                <a:noFill/>
              </a:ln>
              <a:solidFill>
                <a:schemeClr val="tx1"/>
              </a:solidFill>
              <a:effectLst/>
              <a:uFillTx/>
              <a:latin typeface="Times New Roman" panose="02020603050405020304" pitchFamily="18" charset="0"/>
              <a:ea typeface="Helvetica Neue Medium"/>
              <a:cs typeface="Times New Roman" panose="02020603050405020304" pitchFamily="18" charset="0"/>
              <a:sym typeface="Helvetica Neue Medium"/>
            </a:endParaRPr>
          </a:p>
        </p:txBody>
      </p:sp>
      <p:sp>
        <p:nvSpPr>
          <p:cNvPr id="11" name="Persegi Panjang: Sudut Lengkung 10">
            <a:extLst>
              <a:ext uri="{FF2B5EF4-FFF2-40B4-BE49-F238E27FC236}">
                <a16:creationId xmlns:a16="http://schemas.microsoft.com/office/drawing/2014/main" id="{F44FDDE9-1629-B791-5EE5-0E334125999A}"/>
              </a:ext>
            </a:extLst>
          </p:cNvPr>
          <p:cNvSpPr/>
          <p:nvPr/>
        </p:nvSpPr>
        <p:spPr>
          <a:xfrm>
            <a:off x="6098249" y="5908947"/>
            <a:ext cx="3184899" cy="455285"/>
          </a:xfrm>
          <a:prstGeom prst="roundRect">
            <a:avLst/>
          </a:prstGeom>
          <a:ln/>
        </p:spPr>
        <p:style>
          <a:lnRef idx="2">
            <a:schemeClr val="accent5"/>
          </a:lnRef>
          <a:fillRef idx="1">
            <a:schemeClr val="lt1"/>
          </a:fillRef>
          <a:effectRef idx="0">
            <a:schemeClr val="accent5"/>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r>
              <a:rPr lang="en-US" sz="2200" b="1" dirty="0">
                <a:solidFill>
                  <a:schemeClr val="tx1"/>
                </a:solidFill>
                <a:latin typeface="Times New Roman" panose="02020603050405020304" pitchFamily="18" charset="0"/>
                <a:ea typeface="Helvetica Neue Medium"/>
                <a:cs typeface="Times New Roman" panose="02020603050405020304" pitchFamily="18" charset="0"/>
                <a:sym typeface="Helvetica Neue Medium"/>
              </a:rPr>
              <a:t>Instrument</a:t>
            </a:r>
            <a:endParaRPr kumimoji="0" lang="en-ID" sz="2200" b="1" i="0" u="none" strike="noStrike" cap="none" spc="0" normalizeH="0" baseline="0" dirty="0">
              <a:ln>
                <a:noFill/>
              </a:ln>
              <a:solidFill>
                <a:schemeClr val="tx1"/>
              </a:solidFill>
              <a:effectLst/>
              <a:uFillTx/>
              <a:latin typeface="Times New Roman" panose="02020603050405020304" pitchFamily="18" charset="0"/>
              <a:ea typeface="Helvetica Neue Medium"/>
              <a:cs typeface="Times New Roman" panose="02020603050405020304" pitchFamily="18" charset="0"/>
              <a:sym typeface="Helvetica Neue Medium"/>
            </a:endParaRPr>
          </a:p>
        </p:txBody>
      </p:sp>
      <p:sp>
        <p:nvSpPr>
          <p:cNvPr id="12" name="Persegi Panjang: Sudut Lengkung 11">
            <a:extLst>
              <a:ext uri="{FF2B5EF4-FFF2-40B4-BE49-F238E27FC236}">
                <a16:creationId xmlns:a16="http://schemas.microsoft.com/office/drawing/2014/main" id="{4DC1159A-A598-AD4D-A437-2B66F611A47F}"/>
              </a:ext>
            </a:extLst>
          </p:cNvPr>
          <p:cNvSpPr/>
          <p:nvPr/>
        </p:nvSpPr>
        <p:spPr>
          <a:xfrm>
            <a:off x="12701186" y="5908946"/>
            <a:ext cx="3585736" cy="455285"/>
          </a:xfrm>
          <a:prstGeom prst="roundRect">
            <a:avLst/>
          </a:prstGeom>
          <a:ln/>
        </p:spPr>
        <p:style>
          <a:lnRef idx="2">
            <a:schemeClr val="accent5"/>
          </a:lnRef>
          <a:fillRef idx="1">
            <a:schemeClr val="lt1"/>
          </a:fillRef>
          <a:effectRef idx="0">
            <a:schemeClr val="accent5"/>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r>
              <a:rPr lang="en-ID" sz="2200" b="1" dirty="0">
                <a:solidFill>
                  <a:schemeClr val="tx1"/>
                </a:solidFill>
                <a:latin typeface="Times New Roman" panose="02020603050405020304" pitchFamily="18" charset="0"/>
                <a:ea typeface="Helvetica Neue Medium"/>
                <a:cs typeface="Times New Roman" panose="02020603050405020304" pitchFamily="18" charset="0"/>
                <a:sym typeface="Helvetica Neue Medium"/>
              </a:rPr>
              <a:t>D</a:t>
            </a:r>
            <a:r>
              <a:rPr kumimoji="0" lang="en-ID" sz="2200" b="1" i="0" u="none" strike="noStrike" cap="none" spc="0" normalizeH="0" baseline="0" dirty="0">
                <a:ln>
                  <a:noFill/>
                </a:ln>
                <a:solidFill>
                  <a:schemeClr val="tx1"/>
                </a:solidFill>
                <a:effectLst/>
                <a:uFillTx/>
                <a:latin typeface="Times New Roman" panose="02020603050405020304" pitchFamily="18" charset="0"/>
                <a:ea typeface="Helvetica Neue Medium"/>
                <a:cs typeface="Times New Roman" panose="02020603050405020304" pitchFamily="18" charset="0"/>
                <a:sym typeface="Helvetica Neue Medium"/>
              </a:rPr>
              <a:t>ata </a:t>
            </a:r>
            <a:r>
              <a:rPr lang="en-ID" sz="2200" b="1" dirty="0">
                <a:solidFill>
                  <a:schemeClr val="tx1"/>
                </a:solidFill>
                <a:latin typeface="Times New Roman" panose="02020603050405020304" pitchFamily="18" charset="0"/>
                <a:ea typeface="Helvetica Neue Medium"/>
                <a:cs typeface="Times New Roman" panose="02020603050405020304" pitchFamily="18" charset="0"/>
                <a:sym typeface="Helvetica Neue Medium"/>
              </a:rPr>
              <a:t>A</a:t>
            </a:r>
            <a:r>
              <a:rPr kumimoji="0" lang="en-ID" sz="2200" b="1" i="0" u="none" strike="noStrike" cap="none" spc="0" normalizeH="0" baseline="0" dirty="0">
                <a:ln>
                  <a:noFill/>
                </a:ln>
                <a:solidFill>
                  <a:schemeClr val="tx1"/>
                </a:solidFill>
                <a:effectLst/>
                <a:uFillTx/>
                <a:latin typeface="Times New Roman" panose="02020603050405020304" pitchFamily="18" charset="0"/>
                <a:ea typeface="Helvetica Neue Medium"/>
                <a:cs typeface="Times New Roman" panose="02020603050405020304" pitchFamily="18" charset="0"/>
                <a:sym typeface="Helvetica Neue Medium"/>
              </a:rPr>
              <a:t>nalysis </a:t>
            </a:r>
            <a:r>
              <a:rPr lang="en-ID" sz="2200" b="1" dirty="0">
                <a:solidFill>
                  <a:schemeClr val="tx1"/>
                </a:solidFill>
                <a:latin typeface="Times New Roman" panose="02020603050405020304" pitchFamily="18" charset="0"/>
                <a:ea typeface="Helvetica Neue Medium"/>
                <a:cs typeface="Times New Roman" panose="02020603050405020304" pitchFamily="18" charset="0"/>
                <a:sym typeface="Helvetica Neue Medium"/>
              </a:rPr>
              <a:t>T</a:t>
            </a:r>
            <a:r>
              <a:rPr kumimoji="0" lang="en-ID" sz="2200" b="1" i="0" u="none" strike="noStrike" cap="none" spc="0" normalizeH="0" baseline="0" dirty="0">
                <a:ln>
                  <a:noFill/>
                </a:ln>
                <a:solidFill>
                  <a:schemeClr val="tx1"/>
                </a:solidFill>
                <a:effectLst/>
                <a:uFillTx/>
                <a:latin typeface="Times New Roman" panose="02020603050405020304" pitchFamily="18" charset="0"/>
                <a:ea typeface="Helvetica Neue Medium"/>
                <a:cs typeface="Times New Roman" panose="02020603050405020304" pitchFamily="18" charset="0"/>
                <a:sym typeface="Helvetica Neue Medium"/>
              </a:rPr>
              <a:t>echniques</a:t>
            </a:r>
          </a:p>
        </p:txBody>
      </p:sp>
      <p:sp>
        <p:nvSpPr>
          <p:cNvPr id="13" name="Persegi Panjang: Sudut Lengkung 12">
            <a:extLst>
              <a:ext uri="{FF2B5EF4-FFF2-40B4-BE49-F238E27FC236}">
                <a16:creationId xmlns:a16="http://schemas.microsoft.com/office/drawing/2014/main" id="{2D477555-6DF5-5D37-3819-B694AB6A9CF8}"/>
              </a:ext>
            </a:extLst>
          </p:cNvPr>
          <p:cNvSpPr/>
          <p:nvPr/>
        </p:nvSpPr>
        <p:spPr>
          <a:xfrm>
            <a:off x="753185" y="3004176"/>
            <a:ext cx="3184899" cy="455285"/>
          </a:xfrm>
          <a:prstGeom prst="roundRect">
            <a:avLst/>
          </a:prstGeom>
          <a:ln/>
        </p:spPr>
        <p:style>
          <a:lnRef idx="2">
            <a:schemeClr val="accent5"/>
          </a:lnRef>
          <a:fillRef idx="1">
            <a:schemeClr val="lt1"/>
          </a:fillRef>
          <a:effectRef idx="0">
            <a:schemeClr val="accent5"/>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r>
              <a:rPr lang="en-US" sz="2200" b="1" dirty="0">
                <a:solidFill>
                  <a:schemeClr val="tx1"/>
                </a:solidFill>
                <a:latin typeface="Times New Roman" panose="02020603050405020304" pitchFamily="18" charset="0"/>
                <a:ea typeface="Helvetica Neue Medium"/>
                <a:cs typeface="Times New Roman" panose="02020603050405020304" pitchFamily="18" charset="0"/>
                <a:sym typeface="Helvetica Neue Medium"/>
              </a:rPr>
              <a:t>Research Method</a:t>
            </a:r>
            <a:endParaRPr kumimoji="0" lang="en-ID" sz="2200" b="1" i="0" u="none" strike="noStrike" cap="none" spc="0" normalizeH="0" baseline="0" dirty="0">
              <a:ln>
                <a:noFill/>
              </a:ln>
              <a:solidFill>
                <a:schemeClr val="tx1"/>
              </a:solidFill>
              <a:effectLst/>
              <a:uFillTx/>
              <a:latin typeface="Times New Roman" panose="02020603050405020304" pitchFamily="18" charset="0"/>
              <a:ea typeface="Helvetica Neue Medium"/>
              <a:cs typeface="Times New Roman" panose="02020603050405020304" pitchFamily="18" charset="0"/>
              <a:sym typeface="Helvetica Neue Medium"/>
            </a:endParaRPr>
          </a:p>
        </p:txBody>
      </p:sp>
      <p:sp>
        <p:nvSpPr>
          <p:cNvPr id="14" name="Persegi Panjang: Sudut Lengkung 13">
            <a:extLst>
              <a:ext uri="{FF2B5EF4-FFF2-40B4-BE49-F238E27FC236}">
                <a16:creationId xmlns:a16="http://schemas.microsoft.com/office/drawing/2014/main" id="{CA1937B6-C32C-1DE3-AE3F-20FAA5B71BCD}"/>
              </a:ext>
            </a:extLst>
          </p:cNvPr>
          <p:cNvSpPr/>
          <p:nvPr/>
        </p:nvSpPr>
        <p:spPr>
          <a:xfrm>
            <a:off x="6098249" y="2913998"/>
            <a:ext cx="3184899" cy="455285"/>
          </a:xfrm>
          <a:prstGeom prst="roundRect">
            <a:avLst/>
          </a:prstGeom>
          <a:ln/>
        </p:spPr>
        <p:style>
          <a:lnRef idx="2">
            <a:schemeClr val="accent5"/>
          </a:lnRef>
          <a:fillRef idx="1">
            <a:schemeClr val="lt1"/>
          </a:fillRef>
          <a:effectRef idx="0">
            <a:schemeClr val="accent5"/>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r>
              <a:rPr lang="en-US" sz="2200" b="1" dirty="0">
                <a:solidFill>
                  <a:schemeClr val="tx1"/>
                </a:solidFill>
                <a:latin typeface="Times New Roman" panose="02020603050405020304" pitchFamily="18" charset="0"/>
                <a:ea typeface="Helvetica Neue Medium"/>
                <a:cs typeface="Times New Roman" panose="02020603050405020304" pitchFamily="18" charset="0"/>
                <a:sym typeface="Helvetica Neue Medium"/>
              </a:rPr>
              <a:t>Research Design</a:t>
            </a:r>
            <a:endParaRPr kumimoji="0" lang="en-ID" sz="2200" b="1" i="0" u="none" strike="noStrike" cap="none" spc="0" normalizeH="0" baseline="0" dirty="0">
              <a:ln>
                <a:noFill/>
              </a:ln>
              <a:solidFill>
                <a:schemeClr val="tx1"/>
              </a:solidFill>
              <a:effectLst/>
              <a:uFillTx/>
              <a:latin typeface="Times New Roman" panose="02020603050405020304" pitchFamily="18" charset="0"/>
              <a:ea typeface="Helvetica Neue Medium"/>
              <a:cs typeface="Times New Roman" panose="02020603050405020304" pitchFamily="18" charset="0"/>
              <a:sym typeface="Helvetica Neue Medium"/>
            </a:endParaRPr>
          </a:p>
        </p:txBody>
      </p:sp>
      <p:sp>
        <p:nvSpPr>
          <p:cNvPr id="15" name="Persegi Panjang: Sudut Lengkung 14">
            <a:extLst>
              <a:ext uri="{FF2B5EF4-FFF2-40B4-BE49-F238E27FC236}">
                <a16:creationId xmlns:a16="http://schemas.microsoft.com/office/drawing/2014/main" id="{879B7FDB-F997-02A6-5CB2-D6B0BAE0318C}"/>
              </a:ext>
            </a:extLst>
          </p:cNvPr>
          <p:cNvSpPr/>
          <p:nvPr/>
        </p:nvSpPr>
        <p:spPr>
          <a:xfrm>
            <a:off x="12630446" y="2913997"/>
            <a:ext cx="3184899" cy="455285"/>
          </a:xfrm>
          <a:prstGeom prst="roundRect">
            <a:avLst/>
          </a:prstGeom>
          <a:ln/>
        </p:spPr>
        <p:style>
          <a:lnRef idx="2">
            <a:schemeClr val="accent5"/>
          </a:lnRef>
          <a:fillRef idx="1">
            <a:schemeClr val="lt1"/>
          </a:fillRef>
          <a:effectRef idx="0">
            <a:schemeClr val="accent5"/>
          </a:effectRef>
          <a:fontRef idx="minor">
            <a:schemeClr val="dk1"/>
          </a:fontRef>
        </p:style>
        <p:txBody>
          <a:bodyPr rot="0" spcFirstLastPara="1" vertOverflow="overflow" horzOverflow="overflow" vert="horz" wrap="square" lIns="36124" tIns="36124" rIns="36124" bIns="36124" numCol="1" spcCol="38100" rtlCol="0" anchor="ctr">
            <a:spAutoFit/>
          </a:bodyPr>
          <a:lstStyle/>
          <a:p>
            <a:pPr marL="0" marR="0" indent="0" algn="ctr" defTabSz="587022" rtl="0" fontAlgn="auto" latinLnBrk="0" hangingPunct="0">
              <a:lnSpc>
                <a:spcPct val="100000"/>
              </a:lnSpc>
              <a:spcBef>
                <a:spcPts val="0"/>
              </a:spcBef>
              <a:spcAft>
                <a:spcPts val="0"/>
              </a:spcAft>
              <a:buClrTx/>
              <a:buSzTx/>
              <a:buFontTx/>
              <a:buNone/>
              <a:tabLst/>
            </a:pPr>
            <a:r>
              <a:rPr lang="en-ID" sz="2200" b="1" dirty="0">
                <a:solidFill>
                  <a:schemeClr val="tx1"/>
                </a:solidFill>
                <a:latin typeface="Times New Roman" panose="02020603050405020304" pitchFamily="18" charset="0"/>
                <a:ea typeface="Helvetica Neue Medium"/>
                <a:cs typeface="Times New Roman" panose="02020603050405020304" pitchFamily="18" charset="0"/>
                <a:sym typeface="Helvetica Neue Medium"/>
              </a:rPr>
              <a:t>P</a:t>
            </a:r>
            <a:r>
              <a:rPr kumimoji="0" lang="en-ID" sz="2200" b="1" i="0" u="none" strike="noStrike" cap="none" spc="0" normalizeH="0" baseline="0" dirty="0">
                <a:ln>
                  <a:noFill/>
                </a:ln>
                <a:solidFill>
                  <a:schemeClr val="tx1"/>
                </a:solidFill>
                <a:effectLst/>
                <a:uFillTx/>
                <a:latin typeface="Times New Roman" panose="02020603050405020304" pitchFamily="18" charset="0"/>
                <a:ea typeface="Helvetica Neue Medium"/>
                <a:cs typeface="Times New Roman" panose="02020603050405020304" pitchFamily="18" charset="0"/>
                <a:sym typeface="Helvetica Neue Medium"/>
              </a:rPr>
              <a:t>opulation</a:t>
            </a:r>
          </a:p>
        </p:txBody>
      </p:sp>
    </p:spTree>
    <p:extLst>
      <p:ext uri="{BB962C8B-B14F-4D97-AF65-F5344CB8AC3E}">
        <p14:creationId xmlns:p14="http://schemas.microsoft.com/office/powerpoint/2010/main" val="352178407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178" name="POWER POINT…"/>
          <p:cNvSpPr txBox="1"/>
          <p:nvPr/>
        </p:nvSpPr>
        <p:spPr>
          <a:xfrm>
            <a:off x="6641884" y="1284673"/>
            <a:ext cx="4064431" cy="44972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6124" tIns="36124" rIns="36124" bIns="36124" anchor="ctr">
            <a:spAutoFit/>
          </a:bodyPr>
          <a:lstStyle/>
          <a:p>
            <a:pPr>
              <a:lnSpc>
                <a:spcPct val="40000"/>
              </a:lnSpc>
              <a:defRPr sz="5000" b="1"/>
            </a:pPr>
            <a:r>
              <a:rPr lang="en-ID" dirty="0"/>
              <a:t>DISCUSSION</a:t>
            </a:r>
          </a:p>
        </p:txBody>
      </p:sp>
      <p:sp>
        <p:nvSpPr>
          <p:cNvPr id="4" name="Kotak Teks 3">
            <a:extLst>
              <a:ext uri="{FF2B5EF4-FFF2-40B4-BE49-F238E27FC236}">
                <a16:creationId xmlns:a16="http://schemas.microsoft.com/office/drawing/2014/main" id="{E76BC6D2-7622-DE7D-62CC-86CF3EB3AB5E}"/>
              </a:ext>
            </a:extLst>
          </p:cNvPr>
          <p:cNvSpPr txBox="1"/>
          <p:nvPr/>
        </p:nvSpPr>
        <p:spPr>
          <a:xfrm>
            <a:off x="3299791" y="1999011"/>
            <a:ext cx="11489635" cy="4960445"/>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457200" marR="0" indent="-457200" algn="just" defTabSz="1733930" rtl="0" fontAlgn="auto" latinLnBrk="0" hangingPunct="0">
              <a:lnSpc>
                <a:spcPct val="90000"/>
              </a:lnSpc>
              <a:spcBef>
                <a:spcPts val="3200"/>
              </a:spcBef>
              <a:spcAft>
                <a:spcPts val="0"/>
              </a:spcAft>
              <a:buClrTx/>
              <a:buSzTx/>
              <a:buFont typeface="+mj-lt"/>
              <a:buAutoNum type="arabicPeriod"/>
              <a:tabLst/>
            </a:pPr>
            <a:r>
              <a:rPr kumimoji="0" lang="en-US" sz="24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The land pulley training method is proven to have a significant effect on 50 meter freestyle swimming speed. According to (</a:t>
            </a:r>
            <a:r>
              <a:rPr kumimoji="0" lang="en-US" sz="2400" b="0" i="0" u="none" strike="noStrike" cap="none" spc="0" normalizeH="0" baseline="0" dirty="0" err="1">
                <a:ln>
                  <a:noFill/>
                </a:ln>
                <a:solidFill>
                  <a:srgbClr val="000000"/>
                </a:solidFill>
                <a:effectLst/>
                <a:uFillTx/>
                <a:latin typeface="Times New Roman" panose="02020603050405020304" pitchFamily="18" charset="0"/>
                <a:cs typeface="Times New Roman" panose="02020603050405020304" pitchFamily="18" charset="0"/>
                <a:sym typeface="Helvetica Neue"/>
              </a:rPr>
              <a:t>Mulyani</a:t>
            </a:r>
            <a:r>
              <a:rPr kumimoji="0" lang="en-US" sz="24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 2023), land pulleys can provide resistance during swimming so that it makes the arm stroke heavier and can increase arm strength.</a:t>
            </a:r>
          </a:p>
          <a:p>
            <a:pPr marL="457200" marR="0" indent="-457200" algn="just" defTabSz="1733930" rtl="0" fontAlgn="auto" latinLnBrk="0" hangingPunct="0">
              <a:lnSpc>
                <a:spcPct val="90000"/>
              </a:lnSpc>
              <a:spcBef>
                <a:spcPts val="3200"/>
              </a:spcBef>
              <a:spcAft>
                <a:spcPts val="0"/>
              </a:spcAft>
              <a:buClrTx/>
              <a:buSzTx/>
              <a:buFont typeface="+mj-lt"/>
              <a:buAutoNum type="arabicPeriod"/>
              <a:tabLst/>
            </a:pPr>
            <a:r>
              <a:rPr kumimoji="0" lang="en-US" sz="24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The hand paddle training method is proven to have a significant effect on swimming speed 50 meters freestyle. According to (</a:t>
            </a:r>
            <a:r>
              <a:rPr kumimoji="0" lang="en-US" sz="2400" b="0" i="0" u="none" strike="noStrike" cap="none" spc="0" normalizeH="0" baseline="0" dirty="0" err="1">
                <a:ln>
                  <a:noFill/>
                </a:ln>
                <a:solidFill>
                  <a:srgbClr val="000000"/>
                </a:solidFill>
                <a:effectLst/>
                <a:uFillTx/>
                <a:latin typeface="Times New Roman" panose="02020603050405020304" pitchFamily="18" charset="0"/>
                <a:cs typeface="Times New Roman" panose="02020603050405020304" pitchFamily="18" charset="0"/>
                <a:sym typeface="Helvetica Neue"/>
              </a:rPr>
              <a:t>Febrianto</a:t>
            </a:r>
            <a:r>
              <a:rPr kumimoji="0" lang="en-US" sz="24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 2019), hand paddles can provide resistance or load during training so that making arm strokes will feel heavy and increase arm strength.</a:t>
            </a:r>
          </a:p>
          <a:p>
            <a:pPr marL="457200" marR="0" indent="-457200" algn="just" defTabSz="1733930" rtl="0" fontAlgn="auto" latinLnBrk="0" hangingPunct="0">
              <a:lnSpc>
                <a:spcPct val="90000"/>
              </a:lnSpc>
              <a:spcBef>
                <a:spcPts val="3200"/>
              </a:spcBef>
              <a:spcAft>
                <a:spcPts val="0"/>
              </a:spcAft>
              <a:buClrTx/>
              <a:buSzTx/>
              <a:buFont typeface="+mj-lt"/>
              <a:buAutoNum type="arabicPeriod"/>
              <a:tabLst/>
            </a:pPr>
            <a:r>
              <a:rPr kumimoji="0" lang="en-US" sz="24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The training method using land pulleys with hand paddles is proven to increase swimming speed 50 meters freestyle significantly and there is no difference in improvement, because both can increase arm stroke and arm strength when swimming. </a:t>
            </a:r>
            <a:endParaRPr kumimoji="0" lang="en-ID" sz="24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endParaRPr>
          </a:p>
        </p:txBody>
      </p:sp>
    </p:spTree>
    <p:extLst>
      <p:ext uri="{BB962C8B-B14F-4D97-AF65-F5344CB8AC3E}">
        <p14:creationId xmlns:p14="http://schemas.microsoft.com/office/powerpoint/2010/main" val="317829428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178" name="POWER POINT…"/>
          <p:cNvSpPr txBox="1"/>
          <p:nvPr/>
        </p:nvSpPr>
        <p:spPr>
          <a:xfrm>
            <a:off x="4782400" y="1579959"/>
            <a:ext cx="7783398" cy="404519"/>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6124" tIns="36124" rIns="36124" bIns="36124" anchor="ctr">
            <a:spAutoFit/>
          </a:bodyPr>
          <a:lstStyle/>
          <a:p>
            <a:pPr>
              <a:lnSpc>
                <a:spcPct val="40000"/>
              </a:lnSpc>
              <a:defRPr sz="5000" b="1"/>
            </a:pPr>
            <a:r>
              <a:rPr lang="en-ID" sz="4400" dirty="0"/>
              <a:t>RESEARCH RESULT CHART</a:t>
            </a:r>
            <a:endParaRPr sz="4400" dirty="0"/>
          </a:p>
        </p:txBody>
      </p:sp>
      <p:pic>
        <p:nvPicPr>
          <p:cNvPr id="2" name="Gambar 1">
            <a:extLst>
              <a:ext uri="{FF2B5EF4-FFF2-40B4-BE49-F238E27FC236}">
                <a16:creationId xmlns:a16="http://schemas.microsoft.com/office/drawing/2014/main" id="{D9423C24-75A4-E65B-F6ED-030EEFACA849}"/>
              </a:ext>
            </a:extLst>
          </p:cNvPr>
          <p:cNvPicPr>
            <a:picLocks noChangeAspect="1"/>
          </p:cNvPicPr>
          <p:nvPr/>
        </p:nvPicPr>
        <p:blipFill rotWithShape="1">
          <a:blip r:embed="rId3">
            <a:extLst>
              <a:ext uri="{28A0092B-C50C-407E-A947-70E740481C1C}">
                <a14:useLocalDpi xmlns:a14="http://schemas.microsoft.com/office/drawing/2010/main" val="0"/>
              </a:ext>
            </a:extLst>
          </a:blip>
          <a:srcRect l="21500" t="23156" r="37000" b="46444"/>
          <a:stretch/>
        </p:blipFill>
        <p:spPr>
          <a:xfrm>
            <a:off x="1443380" y="2395680"/>
            <a:ext cx="6151222" cy="3273171"/>
          </a:xfrm>
          <a:prstGeom prst="rect">
            <a:avLst/>
          </a:prstGeom>
        </p:spPr>
      </p:pic>
      <p:pic>
        <p:nvPicPr>
          <p:cNvPr id="3" name="Gambar 2">
            <a:extLst>
              <a:ext uri="{FF2B5EF4-FFF2-40B4-BE49-F238E27FC236}">
                <a16:creationId xmlns:a16="http://schemas.microsoft.com/office/drawing/2014/main" id="{DBFF2614-488B-7623-8271-791754347A64}"/>
              </a:ext>
            </a:extLst>
          </p:cNvPr>
          <p:cNvPicPr>
            <a:picLocks noChangeAspect="1"/>
          </p:cNvPicPr>
          <p:nvPr/>
        </p:nvPicPr>
        <p:blipFill rotWithShape="1">
          <a:blip r:embed="rId4">
            <a:extLst>
              <a:ext uri="{28A0092B-C50C-407E-A947-70E740481C1C}">
                <a14:useLocalDpi xmlns:a14="http://schemas.microsoft.com/office/drawing/2010/main" val="0"/>
              </a:ext>
            </a:extLst>
          </a:blip>
          <a:srcRect l="22000" t="46444" r="37000" b="18889"/>
          <a:stretch/>
        </p:blipFill>
        <p:spPr>
          <a:xfrm>
            <a:off x="9356035" y="2395680"/>
            <a:ext cx="6042991" cy="3273171"/>
          </a:xfrm>
          <a:prstGeom prst="rect">
            <a:avLst/>
          </a:prstGeom>
        </p:spPr>
      </p:pic>
      <p:pic>
        <p:nvPicPr>
          <p:cNvPr id="4" name="Gambar 3">
            <a:extLst>
              <a:ext uri="{FF2B5EF4-FFF2-40B4-BE49-F238E27FC236}">
                <a16:creationId xmlns:a16="http://schemas.microsoft.com/office/drawing/2014/main" id="{212B042B-CF47-00CC-AEA5-48C495CFE277}"/>
              </a:ext>
            </a:extLst>
          </p:cNvPr>
          <p:cNvPicPr>
            <a:picLocks noChangeAspect="1"/>
          </p:cNvPicPr>
          <p:nvPr/>
        </p:nvPicPr>
        <p:blipFill rotWithShape="1">
          <a:blip r:embed="rId5">
            <a:extLst>
              <a:ext uri="{28A0092B-C50C-407E-A947-70E740481C1C}">
                <a14:useLocalDpi xmlns:a14="http://schemas.microsoft.com/office/drawing/2010/main" val="0"/>
              </a:ext>
            </a:extLst>
          </a:blip>
          <a:srcRect l="31000" t="32222" r="46000" b="40285"/>
          <a:stretch/>
        </p:blipFill>
        <p:spPr>
          <a:xfrm>
            <a:off x="5839042" y="6594610"/>
            <a:ext cx="5670115" cy="2939841"/>
          </a:xfrm>
          <a:prstGeom prst="rect">
            <a:avLst/>
          </a:prstGeom>
        </p:spPr>
      </p:pic>
      <p:sp>
        <p:nvSpPr>
          <p:cNvPr id="5" name="Kotak Teks 4">
            <a:extLst>
              <a:ext uri="{FF2B5EF4-FFF2-40B4-BE49-F238E27FC236}">
                <a16:creationId xmlns:a16="http://schemas.microsoft.com/office/drawing/2014/main" id="{9B627552-858B-8CDA-203E-DBB4897CE4FF}"/>
              </a:ext>
            </a:extLst>
          </p:cNvPr>
          <p:cNvSpPr txBox="1"/>
          <p:nvPr/>
        </p:nvSpPr>
        <p:spPr>
          <a:xfrm>
            <a:off x="5221356" y="5668851"/>
            <a:ext cx="9356035" cy="81572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just" defTabSz="1733930" rtl="0" fontAlgn="auto" latinLnBrk="0" hangingPunct="0">
              <a:lnSpc>
                <a:spcPct val="90000"/>
              </a:lnSpc>
              <a:spcBef>
                <a:spcPts val="3200"/>
              </a:spcBef>
              <a:spcAft>
                <a:spcPts val="0"/>
              </a:spcAft>
              <a:buClrTx/>
              <a:buSzTx/>
              <a:buFontTx/>
              <a:buNone/>
              <a:tabLst/>
            </a:pPr>
            <a:r>
              <a:rPr kumimoji="0" lang="en-US" sz="24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Comparison of Land Pulley Exercise with Hand Paddle</a:t>
            </a:r>
            <a:endParaRPr kumimoji="0" lang="en-ID" sz="24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endParaRPr>
          </a:p>
        </p:txBody>
      </p:sp>
      <p:sp>
        <p:nvSpPr>
          <p:cNvPr id="6" name="Kotak Teks 5">
            <a:extLst>
              <a:ext uri="{FF2B5EF4-FFF2-40B4-BE49-F238E27FC236}">
                <a16:creationId xmlns:a16="http://schemas.microsoft.com/office/drawing/2014/main" id="{357F8F6C-9B77-7979-D6C3-3FEF3DFF91D5}"/>
              </a:ext>
            </a:extLst>
          </p:cNvPr>
          <p:cNvSpPr txBox="1"/>
          <p:nvPr/>
        </p:nvSpPr>
        <p:spPr>
          <a:xfrm>
            <a:off x="11642034" y="8423363"/>
            <a:ext cx="4326835" cy="1037320"/>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0" marR="0" indent="0" algn="just" defTabSz="1733930" rtl="0" fontAlgn="auto" latinLnBrk="0" hangingPunct="0">
              <a:lnSpc>
                <a:spcPct val="90000"/>
              </a:lnSpc>
              <a:spcBef>
                <a:spcPts val="3200"/>
              </a:spcBef>
              <a:spcAft>
                <a:spcPts val="0"/>
              </a:spcAft>
              <a:buClrTx/>
              <a:buSzTx/>
              <a:buFontTx/>
              <a:buNone/>
              <a:tabLst/>
            </a:pPr>
            <a:r>
              <a:rPr kumimoji="0" lang="en-US" sz="20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The difference in effect between Land Pulley and Hand Paddle training is 0.4%.</a:t>
            </a:r>
            <a:endParaRPr kumimoji="0" lang="en-ID" sz="20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endParaRPr>
          </a:p>
        </p:txBody>
      </p:sp>
    </p:spTree>
    <p:extLst>
      <p:ext uri="{BB962C8B-B14F-4D97-AF65-F5344CB8AC3E}">
        <p14:creationId xmlns:p14="http://schemas.microsoft.com/office/powerpoint/2010/main" val="106499255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178" name="POWER POINT…"/>
          <p:cNvSpPr txBox="1"/>
          <p:nvPr/>
        </p:nvSpPr>
        <p:spPr>
          <a:xfrm>
            <a:off x="6482385" y="1418408"/>
            <a:ext cx="4383429" cy="44972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6124" tIns="36124" rIns="36124" bIns="36124" anchor="ctr">
            <a:spAutoFit/>
          </a:bodyPr>
          <a:lstStyle/>
          <a:p>
            <a:pPr>
              <a:lnSpc>
                <a:spcPct val="40000"/>
              </a:lnSpc>
              <a:defRPr sz="5000" b="1"/>
            </a:pPr>
            <a:r>
              <a:rPr lang="en-ID" dirty="0"/>
              <a:t>CONCLUSION</a:t>
            </a:r>
          </a:p>
        </p:txBody>
      </p:sp>
      <p:sp>
        <p:nvSpPr>
          <p:cNvPr id="2" name="Kotak Teks 1">
            <a:extLst>
              <a:ext uri="{FF2B5EF4-FFF2-40B4-BE49-F238E27FC236}">
                <a16:creationId xmlns:a16="http://schemas.microsoft.com/office/drawing/2014/main" id="{6053C954-52E2-E71D-C331-070386BCD3F2}"/>
              </a:ext>
            </a:extLst>
          </p:cNvPr>
          <p:cNvSpPr txBox="1"/>
          <p:nvPr/>
        </p:nvSpPr>
        <p:spPr>
          <a:xfrm>
            <a:off x="4625008" y="1909165"/>
            <a:ext cx="9953487" cy="3298452"/>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457200" marR="0" indent="-457200" algn="just" defTabSz="1733930" rtl="0" fontAlgn="auto" latinLnBrk="0" hangingPunct="0">
              <a:lnSpc>
                <a:spcPct val="90000"/>
              </a:lnSpc>
              <a:spcBef>
                <a:spcPts val="3200"/>
              </a:spcBef>
              <a:spcAft>
                <a:spcPts val="0"/>
              </a:spcAft>
              <a:buClrTx/>
              <a:buSzTx/>
              <a:buFont typeface="+mj-lt"/>
              <a:buAutoNum type="arabicPeriod"/>
              <a:tabLst/>
            </a:pPr>
            <a:r>
              <a:rPr kumimoji="0" lang="en-US" sz="24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There is an effect of training using land pulley aids on swimming speed 50 meters freestyle.</a:t>
            </a:r>
          </a:p>
          <a:p>
            <a:pPr marL="457200" marR="0" indent="-457200" algn="just" defTabSz="1733930" rtl="0" fontAlgn="auto" latinLnBrk="0" hangingPunct="0">
              <a:lnSpc>
                <a:spcPct val="90000"/>
              </a:lnSpc>
              <a:spcBef>
                <a:spcPts val="3200"/>
              </a:spcBef>
              <a:spcAft>
                <a:spcPts val="0"/>
              </a:spcAft>
              <a:buClrTx/>
              <a:buSzTx/>
              <a:buFont typeface="+mj-lt"/>
              <a:buAutoNum type="arabicPeriod"/>
              <a:tabLst/>
            </a:pPr>
            <a:r>
              <a:rPr kumimoji="0" lang="en-US" sz="24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There is an effect of training using hand paddle aids on swimming speed 50 meters freestyle.</a:t>
            </a:r>
          </a:p>
          <a:p>
            <a:pPr marL="457200" marR="0" indent="-457200" algn="just" defTabSz="1733930" rtl="0" fontAlgn="auto" latinLnBrk="0" hangingPunct="0">
              <a:lnSpc>
                <a:spcPct val="90000"/>
              </a:lnSpc>
              <a:spcBef>
                <a:spcPts val="3200"/>
              </a:spcBef>
              <a:spcAft>
                <a:spcPts val="0"/>
              </a:spcAft>
              <a:buClrTx/>
              <a:buSzTx/>
              <a:buFont typeface="+mj-lt"/>
              <a:buAutoNum type="arabicPeriod"/>
              <a:tabLst/>
            </a:pPr>
            <a:r>
              <a:rPr kumimoji="0" lang="en-US" sz="24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There is no difference in the effect between training using land pulley aids and hand paddles on swimming speed 50 meters freestyle.</a:t>
            </a:r>
            <a:endParaRPr kumimoji="0" lang="en-ID" sz="24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endParaRPr>
          </a:p>
        </p:txBody>
      </p:sp>
      <p:sp>
        <p:nvSpPr>
          <p:cNvPr id="3" name="POWER POINT…">
            <a:extLst>
              <a:ext uri="{FF2B5EF4-FFF2-40B4-BE49-F238E27FC236}">
                <a16:creationId xmlns:a16="http://schemas.microsoft.com/office/drawing/2014/main" id="{0BE72C45-DFE0-67CD-F7B9-7CE8B24B1B5C}"/>
              </a:ext>
            </a:extLst>
          </p:cNvPr>
          <p:cNvSpPr txBox="1"/>
          <p:nvPr/>
        </p:nvSpPr>
        <p:spPr>
          <a:xfrm>
            <a:off x="6727549" y="6432388"/>
            <a:ext cx="4348163" cy="449723"/>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6124" tIns="36124" rIns="36124" bIns="36124" anchor="ctr">
            <a:spAutoFit/>
          </a:bodyPr>
          <a:lstStyle/>
          <a:p>
            <a:pPr>
              <a:lnSpc>
                <a:spcPct val="40000"/>
              </a:lnSpc>
              <a:defRPr sz="5000" b="1"/>
            </a:pPr>
            <a:r>
              <a:rPr lang="en-ID" dirty="0"/>
              <a:t>SUGGESTION</a:t>
            </a:r>
          </a:p>
        </p:txBody>
      </p:sp>
      <p:sp>
        <p:nvSpPr>
          <p:cNvPr id="5" name="Kotak Teks 4">
            <a:extLst>
              <a:ext uri="{FF2B5EF4-FFF2-40B4-BE49-F238E27FC236}">
                <a16:creationId xmlns:a16="http://schemas.microsoft.com/office/drawing/2014/main" id="{2170C514-CFA9-BD31-4CA0-5A5F22B0FE72}"/>
              </a:ext>
            </a:extLst>
          </p:cNvPr>
          <p:cNvSpPr txBox="1"/>
          <p:nvPr/>
        </p:nvSpPr>
        <p:spPr>
          <a:xfrm>
            <a:off x="4625008" y="6882111"/>
            <a:ext cx="10151165" cy="1646718"/>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6124" tIns="36124" rIns="36124" bIns="36124" numCol="1" spcCol="38100" rtlCol="0" anchor="ctr">
            <a:spAutoFit/>
          </a:bodyPr>
          <a:lstStyle/>
          <a:p>
            <a:pPr marL="514350" marR="0" indent="-514350" algn="just" defTabSz="1733930" rtl="0" fontAlgn="auto" latinLnBrk="0" hangingPunct="0">
              <a:lnSpc>
                <a:spcPct val="90000"/>
              </a:lnSpc>
              <a:spcBef>
                <a:spcPts val="3200"/>
              </a:spcBef>
              <a:spcAft>
                <a:spcPts val="0"/>
              </a:spcAft>
              <a:buClrTx/>
              <a:buSzTx/>
              <a:buFont typeface="+mj-lt"/>
              <a:buAutoNum type="arabicPeriod"/>
              <a:tabLst/>
            </a:pPr>
            <a:r>
              <a:rPr kumimoji="0" lang="en-US" sz="28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Coaches are expected to create the right training program using the land pulley training method with hand paddles to increase 50 meter freestyle swimming speed.</a:t>
            </a:r>
            <a:endParaRPr kumimoji="0" lang="en-ID" sz="2800" b="0" i="0"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endParaRPr>
          </a:p>
        </p:txBody>
      </p:sp>
    </p:spTree>
    <p:extLst>
      <p:ext uri="{BB962C8B-B14F-4D97-AF65-F5344CB8AC3E}">
        <p14:creationId xmlns:p14="http://schemas.microsoft.com/office/powerpoint/2010/main" val="2149853688"/>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ln w="3175">
            <a:miter lim="400000"/>
          </a:ln>
        </p:spPr>
      </p:pic>
      <p:sp>
        <p:nvSpPr>
          <p:cNvPr id="178" name="POWER POINT…"/>
          <p:cNvSpPr txBox="1"/>
          <p:nvPr/>
        </p:nvSpPr>
        <p:spPr>
          <a:xfrm>
            <a:off x="5022574" y="4876800"/>
            <a:ext cx="9104243" cy="736084"/>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6124" tIns="36124" rIns="36124" bIns="36124" anchor="ctr">
            <a:spAutoFit/>
          </a:bodyPr>
          <a:lstStyle/>
          <a:p>
            <a:pPr>
              <a:lnSpc>
                <a:spcPct val="40000"/>
              </a:lnSpc>
              <a:defRPr sz="5000" b="1"/>
            </a:pPr>
            <a:r>
              <a:rPr lang="en-US" sz="8800" dirty="0"/>
              <a:t>THANK YOU</a:t>
            </a:r>
            <a:endParaRPr sz="8800" dirty="0"/>
          </a:p>
        </p:txBody>
      </p:sp>
    </p:spTree>
    <p:extLst>
      <p:ext uri="{BB962C8B-B14F-4D97-AF65-F5344CB8AC3E}">
        <p14:creationId xmlns:p14="http://schemas.microsoft.com/office/powerpoint/2010/main" val="3439639323"/>
      </p:ext>
    </p:extLst>
  </p:cSld>
  <p:clrMapOvr>
    <a:masterClrMapping/>
  </p:clrMapOvr>
  <p:transition spd="med"/>
</p:sld>
</file>

<file path=ppt/theme/theme1.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578</Words>
  <Application>Microsoft Office PowerPoint</Application>
  <PresentationFormat>Kustom</PresentationFormat>
  <Paragraphs>50</Paragraphs>
  <Slides>9</Slides>
  <Notes>0</Notes>
  <HiddenSlides>0</HiddenSlides>
  <MMClips>0</MMClips>
  <ScaleCrop>false</ScaleCrop>
  <HeadingPairs>
    <vt:vector size="6" baseType="variant">
      <vt:variant>
        <vt:lpstr>Font Dipakai</vt:lpstr>
      </vt:variant>
      <vt:variant>
        <vt:i4>4</vt:i4>
      </vt:variant>
      <vt:variant>
        <vt:lpstr>Tema</vt:lpstr>
      </vt:variant>
      <vt:variant>
        <vt:i4>1</vt:i4>
      </vt:variant>
      <vt:variant>
        <vt:lpstr>Judul Slide</vt:lpstr>
      </vt:variant>
      <vt:variant>
        <vt:i4>9</vt:i4>
      </vt:variant>
    </vt:vector>
  </HeadingPairs>
  <TitlesOfParts>
    <vt:vector size="14" baseType="lpstr">
      <vt:lpstr>Arial</vt:lpstr>
      <vt:lpstr>Helvetica Neue</vt:lpstr>
      <vt:lpstr>Helvetica Neue Medium</vt:lpstr>
      <vt:lpstr>Times New Roman</vt:lpstr>
      <vt:lpstr>21_BasicWhite</vt:lpstr>
      <vt:lpstr>THE EFFECT OF TRAINING USING LAND PULLEY AIDS WITH HAND PADDLES ON SWIMMING SPEED 50 METERS FREESTYLE</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ariza wicaksana</dc:creator>
  <cp:lastModifiedBy>ariza wicaksana</cp:lastModifiedBy>
  <cp:revision>1</cp:revision>
  <dcterms:modified xsi:type="dcterms:W3CDTF">2024-08-04T03:17:21Z</dcterms:modified>
</cp:coreProperties>
</file>