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3" r:id="rId8"/>
    <p:sldId id="262" r:id="rId9"/>
    <p:sldId id="264" r:id="rId10"/>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68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742121" y="7962480"/>
            <a:ext cx="13982982" cy="45296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US" dirty="0">
                <a:latin typeface="Times New Roman" panose="02020603050405020304" pitchFamily="18" charset="0"/>
                <a:cs typeface="Times New Roman" panose="02020603050405020304" pitchFamily="18" charset="0"/>
              </a:rPr>
              <a:t>UNIVERSITAS PENDIDIKAN INDONESIA</a:t>
            </a:r>
            <a:endParaRPr dirty="0">
              <a:latin typeface="Times New Roman" panose="02020603050405020304" pitchFamily="18" charset="0"/>
              <a:cs typeface="Times New Roman" panose="02020603050405020304" pitchFamily="18" charset="0"/>
            </a:endParaRPr>
          </a:p>
        </p:txBody>
      </p:sp>
      <p:sp>
        <p:nvSpPr>
          <p:cNvPr id="173" name="YOUR TITLE…"/>
          <p:cNvSpPr txBox="1">
            <a:spLocks noGrp="1"/>
          </p:cNvSpPr>
          <p:nvPr>
            <p:ph type="ctrTitle"/>
          </p:nvPr>
        </p:nvSpPr>
        <p:spPr>
          <a:xfrm>
            <a:off x="289609" y="2024709"/>
            <a:ext cx="13673818" cy="3283045"/>
          </a:xfrm>
          <a:prstGeom prst="rect">
            <a:avLst/>
          </a:prstGeom>
        </p:spPr>
        <p:txBody>
          <a:bodyPr>
            <a:normAutofit/>
          </a:bodyPr>
          <a:lstStyle/>
          <a:p>
            <a:pPr algn="ctr"/>
            <a:r>
              <a:rPr lang="en-US" sz="5400" dirty="0">
                <a:latin typeface="Times New Roman" panose="02020603050405020304" pitchFamily="18" charset="0"/>
                <a:cs typeface="Times New Roman" panose="02020603050405020304" pitchFamily="18" charset="0"/>
              </a:rPr>
              <a:t>THE EFFECT OF TRAINING USING LAND PULLEY AIDS WITH HAND PADDLES ON SWIMMING SPEED 50 METERS FREESTYLE</a:t>
            </a:r>
            <a:endParaRPr sz="5400" dirty="0">
              <a:latin typeface="Times New Roman" panose="02020603050405020304" pitchFamily="18" charset="0"/>
              <a:cs typeface="Times New Roman" panose="02020603050405020304" pitchFamily="18" charset="0"/>
            </a:endParaRPr>
          </a:p>
        </p:txBody>
      </p:sp>
      <p:sp>
        <p:nvSpPr>
          <p:cNvPr id="174" name="YOUR NAME"/>
          <p:cNvSpPr txBox="1">
            <a:spLocks noGrp="1"/>
          </p:cNvSpPr>
          <p:nvPr>
            <p:ph type="subTitle" sz="quarter" idx="1"/>
          </p:nvPr>
        </p:nvSpPr>
        <p:spPr>
          <a:xfrm>
            <a:off x="742121" y="6374224"/>
            <a:ext cx="15623824" cy="1354667"/>
          </a:xfrm>
          <a:prstGeom prst="rect">
            <a:avLst/>
          </a:prstGeom>
        </p:spPr>
        <p:txBody>
          <a:bodyPr>
            <a:normAutofit/>
          </a:bodyPr>
          <a:lstStyle>
            <a:lvl1pPr>
              <a:defRPr b="0"/>
            </a:lvl1pPr>
          </a:lstStyle>
          <a:p>
            <a:r>
              <a:rPr lang="en-US" sz="2800" dirty="0">
                <a:latin typeface="Times New Roman" panose="02020603050405020304" pitchFamily="18" charset="0"/>
                <a:cs typeface="Times New Roman" panose="02020603050405020304" pitchFamily="18" charset="0"/>
              </a:rPr>
              <a:t>AMARISSA FADIAH KHAIRANA</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13252"/>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6316936" y="2244433"/>
            <a:ext cx="5477498" cy="107693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a:bodyPr>
          <a:lstStyle/>
          <a:p>
            <a:pPr algn="ctr">
              <a:lnSpc>
                <a:spcPts val="3330"/>
              </a:lnSpc>
            </a:pPr>
            <a:r>
              <a:rPr lang="en-US" sz="2800" b="0" dirty="0">
                <a:solidFill>
                  <a:srgbClr val="000000"/>
                </a:solidFill>
                <a:latin typeface="Times New Roman"/>
                <a:ea typeface="Times New Roman"/>
                <a:cs typeface="Times New Roman"/>
                <a:sym typeface="Times New Roman"/>
              </a:rPr>
              <a:t>In swimming, speed is the benchmark when athletes compete</a:t>
            </a:r>
          </a:p>
        </p:txBody>
      </p:sp>
      <p:sp>
        <p:nvSpPr>
          <p:cNvPr id="178" name="POWER POINT…"/>
          <p:cNvSpPr txBox="1"/>
          <p:nvPr/>
        </p:nvSpPr>
        <p:spPr>
          <a:xfrm>
            <a:off x="6604826" y="1187627"/>
            <a:ext cx="4776164"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t>BACKGROUND</a:t>
            </a:r>
            <a:endParaRPr dirty="0"/>
          </a:p>
        </p:txBody>
      </p:sp>
      <p:sp>
        <p:nvSpPr>
          <p:cNvPr id="2" name="Kotak Teks 1">
            <a:extLst>
              <a:ext uri="{FF2B5EF4-FFF2-40B4-BE49-F238E27FC236}">
                <a16:creationId xmlns:a16="http://schemas.microsoft.com/office/drawing/2014/main" id="{750E489B-D979-F6E8-DC1D-A60F02CBF6DB}"/>
              </a:ext>
            </a:extLst>
          </p:cNvPr>
          <p:cNvSpPr txBox="1"/>
          <p:nvPr/>
        </p:nvSpPr>
        <p:spPr>
          <a:xfrm>
            <a:off x="6095891" y="3551620"/>
            <a:ext cx="6175622" cy="125891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90000"/>
              </a:lnSpc>
              <a:spcBef>
                <a:spcPts val="3200"/>
              </a:spcBef>
              <a:spcAft>
                <a:spcPts val="0"/>
              </a:spcAft>
              <a:buClrTx/>
              <a:buSzTx/>
              <a:buFontTx/>
              <a:buNone/>
              <a:tabLst/>
            </a:pPr>
            <a:r>
              <a:rPr kumimoji="0" lang="en-US" sz="280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To increase speed, muscle strength is needed, one of which is the arm muscle</a:t>
            </a:r>
            <a:endParaRPr kumimoji="0" lang="en-ID" sz="280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3" name="Kotak Teks 2">
            <a:extLst>
              <a:ext uri="{FF2B5EF4-FFF2-40B4-BE49-F238E27FC236}">
                <a16:creationId xmlns:a16="http://schemas.microsoft.com/office/drawing/2014/main" id="{32181347-4E38-98E9-B631-190EC79D9093}"/>
              </a:ext>
            </a:extLst>
          </p:cNvPr>
          <p:cNvSpPr txBox="1"/>
          <p:nvPr/>
        </p:nvSpPr>
        <p:spPr>
          <a:xfrm>
            <a:off x="9755868" y="5335621"/>
            <a:ext cx="3350678" cy="87112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90000"/>
              </a:lnSpc>
              <a:spcBef>
                <a:spcPts val="3200"/>
              </a:spcBef>
              <a:spcAft>
                <a:spcPts val="0"/>
              </a:spcAft>
              <a:buClrTx/>
              <a:buSzTx/>
              <a:buFontTx/>
              <a:buNone/>
              <a:tabLst/>
            </a:pPr>
            <a:r>
              <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Land pulley exercise</a:t>
            </a:r>
          </a:p>
        </p:txBody>
      </p:sp>
      <p:sp>
        <p:nvSpPr>
          <p:cNvPr id="4" name="Kotak Teks 3">
            <a:extLst>
              <a:ext uri="{FF2B5EF4-FFF2-40B4-BE49-F238E27FC236}">
                <a16:creationId xmlns:a16="http://schemas.microsoft.com/office/drawing/2014/main" id="{B70CBE7B-553F-2351-9A46-78BBD3E34839}"/>
              </a:ext>
            </a:extLst>
          </p:cNvPr>
          <p:cNvSpPr txBox="1"/>
          <p:nvPr/>
        </p:nvSpPr>
        <p:spPr>
          <a:xfrm>
            <a:off x="4911690" y="5335620"/>
            <a:ext cx="3511826" cy="87112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Hand paddle exercise</a:t>
            </a:r>
          </a:p>
        </p:txBody>
      </p:sp>
      <p:sp>
        <p:nvSpPr>
          <p:cNvPr id="5" name="Kotak Teks 4">
            <a:extLst>
              <a:ext uri="{FF2B5EF4-FFF2-40B4-BE49-F238E27FC236}">
                <a16:creationId xmlns:a16="http://schemas.microsoft.com/office/drawing/2014/main" id="{51891485-EE2C-5805-EFA9-B1089F233AFA}"/>
              </a:ext>
            </a:extLst>
          </p:cNvPr>
          <p:cNvSpPr txBox="1"/>
          <p:nvPr/>
        </p:nvSpPr>
        <p:spPr>
          <a:xfrm>
            <a:off x="5549016" y="6872991"/>
            <a:ext cx="7269371" cy="164671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90000"/>
              </a:lnSpc>
              <a:spcBef>
                <a:spcPts val="3200"/>
              </a:spcBef>
              <a:spcAft>
                <a:spcPts val="0"/>
              </a:spcAft>
              <a:buClrTx/>
              <a:buSzTx/>
              <a:buFontTx/>
              <a:buNone/>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Is there a significant difference in the effect between training using land pulley aids and hand paddles on swimming speed 50 meters freestyle?</a:t>
            </a:r>
            <a:endPar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9" name="Panah: Bawah 8">
            <a:extLst>
              <a:ext uri="{FF2B5EF4-FFF2-40B4-BE49-F238E27FC236}">
                <a16:creationId xmlns:a16="http://schemas.microsoft.com/office/drawing/2014/main" id="{AD0ED0EA-E4A2-86F7-D1B1-8EE7DEA8C712}"/>
              </a:ext>
            </a:extLst>
          </p:cNvPr>
          <p:cNvSpPr/>
          <p:nvPr/>
        </p:nvSpPr>
        <p:spPr>
          <a:xfrm>
            <a:off x="6619045" y="5040787"/>
            <a:ext cx="381585" cy="583095"/>
          </a:xfrm>
          <a:prstGeom prst="down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ID"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0" name="Panah: Bawah 9">
            <a:extLst>
              <a:ext uri="{FF2B5EF4-FFF2-40B4-BE49-F238E27FC236}">
                <a16:creationId xmlns:a16="http://schemas.microsoft.com/office/drawing/2014/main" id="{587C2632-AA9E-9225-8545-5E86ACB75476}"/>
              </a:ext>
            </a:extLst>
          </p:cNvPr>
          <p:cNvSpPr/>
          <p:nvPr/>
        </p:nvSpPr>
        <p:spPr>
          <a:xfrm>
            <a:off x="10603813" y="4967122"/>
            <a:ext cx="381585" cy="583095"/>
          </a:xfrm>
          <a:prstGeom prst="down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ID"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1" name="Panah: Atas 10">
            <a:extLst>
              <a:ext uri="{FF2B5EF4-FFF2-40B4-BE49-F238E27FC236}">
                <a16:creationId xmlns:a16="http://schemas.microsoft.com/office/drawing/2014/main" id="{589B481C-E102-9F7B-4E19-676D265535B6}"/>
              </a:ext>
            </a:extLst>
          </p:cNvPr>
          <p:cNvSpPr/>
          <p:nvPr/>
        </p:nvSpPr>
        <p:spPr>
          <a:xfrm>
            <a:off x="8802116" y="3256903"/>
            <a:ext cx="381585" cy="612000"/>
          </a:xfrm>
          <a:prstGeom prst="up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ID"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2" name="Panah: Atas 11">
            <a:extLst>
              <a:ext uri="{FF2B5EF4-FFF2-40B4-BE49-F238E27FC236}">
                <a16:creationId xmlns:a16="http://schemas.microsoft.com/office/drawing/2014/main" id="{45C8BC7E-1C51-6B71-641E-2D14773189AA}"/>
              </a:ext>
            </a:extLst>
          </p:cNvPr>
          <p:cNvSpPr/>
          <p:nvPr/>
        </p:nvSpPr>
        <p:spPr>
          <a:xfrm>
            <a:off x="8802116" y="6294620"/>
            <a:ext cx="553975" cy="765293"/>
          </a:xfrm>
          <a:prstGeom prst="up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ID"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cxnSp>
        <p:nvCxnSpPr>
          <p:cNvPr id="14" name="Konektor Panah Lurus 13">
            <a:extLst>
              <a:ext uri="{FF2B5EF4-FFF2-40B4-BE49-F238E27FC236}">
                <a16:creationId xmlns:a16="http://schemas.microsoft.com/office/drawing/2014/main" id="{0E1B39E2-5CC3-BD0B-5D20-181E10A618E2}"/>
              </a:ext>
            </a:extLst>
          </p:cNvPr>
          <p:cNvCxnSpPr/>
          <p:nvPr/>
        </p:nvCxnSpPr>
        <p:spPr>
          <a:xfrm>
            <a:off x="8256104" y="6003235"/>
            <a:ext cx="1499764" cy="0"/>
          </a:xfrm>
          <a:prstGeom prst="straightConnector1">
            <a:avLst/>
          </a:prstGeom>
          <a:noFill/>
          <a:ln w="12700" cap="flat">
            <a:solidFill>
              <a:srgbClr val="000000"/>
            </a:solidFill>
            <a:prstDash val="solid"/>
            <a:miter lim="400000"/>
            <a:headEnd type="triangle"/>
            <a:tailEnd type="triangle"/>
          </a:ln>
          <a:effectLst/>
          <a:sp3d/>
        </p:spPr>
        <p:style>
          <a:lnRef idx="0">
            <a:scrgbClr r="0" g="0" b="0"/>
          </a:lnRef>
          <a:fillRef idx="0">
            <a:scrgbClr r="0" g="0" b="0"/>
          </a:fillRef>
          <a:effectRef idx="0">
            <a:scrgbClr r="0" g="0" b="0"/>
          </a:effectRef>
          <a:fontRef idx="none"/>
        </p:style>
      </p:cxn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5415585" y="1509961"/>
            <a:ext cx="6517025"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dirty="0"/>
              <a:t>Problem Formulation</a:t>
            </a:r>
            <a:endParaRPr dirty="0"/>
          </a:p>
        </p:txBody>
      </p:sp>
      <p:sp>
        <p:nvSpPr>
          <p:cNvPr id="9" name="Kotak Teks 8">
            <a:extLst>
              <a:ext uri="{FF2B5EF4-FFF2-40B4-BE49-F238E27FC236}">
                <a16:creationId xmlns:a16="http://schemas.microsoft.com/office/drawing/2014/main" id="{E53E750F-9403-84A4-88DF-056ABEF150E3}"/>
              </a:ext>
            </a:extLst>
          </p:cNvPr>
          <p:cNvSpPr txBox="1"/>
          <p:nvPr/>
        </p:nvSpPr>
        <p:spPr>
          <a:xfrm>
            <a:off x="3400145" y="2313018"/>
            <a:ext cx="10547904" cy="4816816"/>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514350" indent="-514350" algn="just">
              <a:buFont typeface="+mj-lt"/>
              <a:buAutoNum type="arabicPeriod"/>
            </a:pPr>
            <a:r>
              <a:rPr lang="en-US" sz="2800" dirty="0">
                <a:latin typeface="Times New Roman" panose="02020603050405020304" pitchFamily="18" charset="0"/>
                <a:cs typeface="Times New Roman" panose="02020603050405020304" pitchFamily="18" charset="0"/>
              </a:rPr>
              <a:t>Is there a significant effect of training using land pulley aids on increasing 50 meter freestyle swimming speed?</a:t>
            </a:r>
          </a:p>
          <a:p>
            <a:pPr marL="514350" indent="-514350" algn="just">
              <a:buFont typeface="+mj-lt"/>
              <a:buAutoNum type="arabicPeriod"/>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Is there a significant effect of training using hand paddle aids on swimming speed 50 meters freestyle?</a:t>
            </a:r>
          </a:p>
          <a:p>
            <a:pPr marL="514350" indent="-514350" algn="just">
              <a:buFont typeface="+mj-lt"/>
              <a:buAutoNum type="arabicPeriod"/>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Is there a significant difference in the effect between training using land pulley aids and hand paddles on swimming speed 50 meters freestyle?</a:t>
            </a:r>
            <a:endParaRPr lang="en-US" sz="2800" dirty="0">
              <a:latin typeface="Times New Roman" panose="02020603050405020304" pitchFamily="18" charset="0"/>
              <a:cs typeface="Times New Roman" panose="02020603050405020304" pitchFamily="18" charset="0"/>
            </a:endParaRPr>
          </a:p>
          <a:p>
            <a:pPr marL="0" marR="0" indent="0" algn="just" defTabSz="1733930" rtl="0" fontAlgn="auto" latinLnBrk="0" hangingPunct="0">
              <a:lnSpc>
                <a:spcPct val="90000"/>
              </a:lnSpc>
              <a:spcBef>
                <a:spcPts val="3200"/>
              </a:spcBef>
              <a:spcAft>
                <a:spcPts val="0"/>
              </a:spcAft>
              <a:buClrTx/>
              <a:buSzTx/>
              <a:buFontTx/>
              <a:buNone/>
              <a:tabLst/>
            </a:pPr>
            <a:endParaRPr kumimoji="0" lang="en-ID" sz="2800" b="0" i="0" u="none" strike="noStrike" cap="none" spc="0" normalizeH="0" baseline="0" dirty="0">
              <a:ln>
                <a:noFill/>
              </a:ln>
              <a:solidFill>
                <a:srgbClr val="000000"/>
              </a:solidFill>
              <a:effectLst/>
              <a:uFillTx/>
              <a:latin typeface="+mn-lt"/>
              <a:ea typeface="+mn-ea"/>
              <a:cs typeface="+mn-cs"/>
              <a:sym typeface="Helvetica Neue"/>
            </a:endParaRPr>
          </a:p>
        </p:txBody>
      </p:sp>
    </p:spTree>
    <p:extLst>
      <p:ext uri="{BB962C8B-B14F-4D97-AF65-F5344CB8AC3E}">
        <p14:creationId xmlns:p14="http://schemas.microsoft.com/office/powerpoint/2010/main" val="126532296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6201059" y="1213746"/>
            <a:ext cx="5481485" cy="37438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sz="4000" dirty="0"/>
              <a:t>LITERATURE REVIEW</a:t>
            </a:r>
          </a:p>
        </p:txBody>
      </p:sp>
      <p:sp>
        <p:nvSpPr>
          <p:cNvPr id="2" name="Kotak Teks 1">
            <a:extLst>
              <a:ext uri="{FF2B5EF4-FFF2-40B4-BE49-F238E27FC236}">
                <a16:creationId xmlns:a16="http://schemas.microsoft.com/office/drawing/2014/main" id="{954D7DDC-5640-98AF-5897-0CA4AF61CFB7}"/>
              </a:ext>
            </a:extLst>
          </p:cNvPr>
          <p:cNvSpPr txBox="1"/>
          <p:nvPr/>
        </p:nvSpPr>
        <p:spPr>
          <a:xfrm>
            <a:off x="4308015" y="2051836"/>
            <a:ext cx="10535479" cy="148051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342900" marR="0" indent="-342900" algn="just" defTabSz="1733930" rtl="0" fontAlgn="auto" latinLnBrk="0" hangingPunct="0">
              <a:lnSpc>
                <a:spcPct val="90000"/>
              </a:lnSpc>
              <a:spcBef>
                <a:spcPts val="3200"/>
              </a:spcBef>
              <a:spcAft>
                <a:spcPts val="0"/>
              </a:spcAft>
              <a:buClrTx/>
              <a:buSzTx/>
              <a:buFont typeface="Arial" panose="020B0604020202020204" pitchFamily="34" charset="0"/>
              <a:buChar char="•"/>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 strength of leg muscles and arm muscles affects swimming speed. But in freestyle swimming extra strength is needed in the arm muscles, because arm movements are needed to pull and push water alternately (Harun Al Rasyid, 2016).</a:t>
            </a:r>
            <a:endPar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4" name="Kotak Teks 3">
            <a:extLst>
              <a:ext uri="{FF2B5EF4-FFF2-40B4-BE49-F238E27FC236}">
                <a16:creationId xmlns:a16="http://schemas.microsoft.com/office/drawing/2014/main" id="{DC0AE7F9-7616-6ED0-8CC9-0A528B5D6818}"/>
              </a:ext>
            </a:extLst>
          </p:cNvPr>
          <p:cNvSpPr txBox="1"/>
          <p:nvPr/>
        </p:nvSpPr>
        <p:spPr>
          <a:xfrm>
            <a:off x="4664764" y="3760034"/>
            <a:ext cx="10272556" cy="11481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just" defTabSz="1733930" rtl="0" fontAlgn="auto" latinLnBrk="0" hangingPunct="0">
              <a:lnSpc>
                <a:spcPct val="90000"/>
              </a:lnSpc>
              <a:spcBef>
                <a:spcPts val="320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To get the maximum stroke, training is needed to increase arm muscle strength, namely land pulley and hand paddle training.</a:t>
            </a:r>
            <a:endPar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6" name="Kotak Teks 5">
            <a:extLst>
              <a:ext uri="{FF2B5EF4-FFF2-40B4-BE49-F238E27FC236}">
                <a16:creationId xmlns:a16="http://schemas.microsoft.com/office/drawing/2014/main" id="{B19311CB-A724-A4E3-6D12-C2CCB47DD5B4}"/>
              </a:ext>
            </a:extLst>
          </p:cNvPr>
          <p:cNvSpPr txBox="1"/>
          <p:nvPr/>
        </p:nvSpPr>
        <p:spPr>
          <a:xfrm>
            <a:off x="4308015" y="4802137"/>
            <a:ext cx="10535479" cy="2555684"/>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457200" marR="0" indent="-457200" algn="just" defTabSz="1733930" rtl="0" fontAlgn="auto" latinLnBrk="0" hangingPunct="0">
              <a:lnSpc>
                <a:spcPct val="90000"/>
              </a:lnSpc>
              <a:spcBef>
                <a:spcPts val="3200"/>
              </a:spcBef>
              <a:spcAft>
                <a:spcPts val="0"/>
              </a:spcAft>
              <a:buClrTx/>
              <a:buSzTx/>
              <a:buFont typeface="Arial" panose="020B0604020202020204" pitchFamily="34" charset="0"/>
              <a:buChar char="•"/>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 land pulley serves to provide resistance when swimming so that the stroke of the arm will feel heavy and can increase arm strength (</a:t>
            </a:r>
            <a:r>
              <a:rPr kumimoji="0" lang="en-US" sz="2400" b="0" i="0" u="none" strike="noStrike" cap="none" spc="0" normalizeH="0" baseline="0" dirty="0" err="1">
                <a:ln>
                  <a:noFill/>
                </a:ln>
                <a:solidFill>
                  <a:srgbClr val="000000"/>
                </a:solidFill>
                <a:effectLst/>
                <a:uFillTx/>
                <a:latin typeface="Times New Roman" panose="02020603050405020304" pitchFamily="18" charset="0"/>
                <a:cs typeface="Times New Roman" panose="02020603050405020304" pitchFamily="18" charset="0"/>
                <a:sym typeface="Helvetica Neue"/>
              </a:rPr>
              <a:t>Mulyani</a:t>
            </a: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 2023).</a:t>
            </a:r>
          </a:p>
          <a:p>
            <a:pPr marL="457200" marR="0" indent="-457200" algn="just" defTabSz="1733930" rtl="0" fontAlgn="auto" latinLnBrk="0" hangingPunct="0">
              <a:lnSpc>
                <a:spcPct val="90000"/>
              </a:lnSpc>
              <a:spcBef>
                <a:spcPts val="3200"/>
              </a:spcBef>
              <a:spcAft>
                <a:spcPts val="0"/>
              </a:spcAft>
              <a:buClrTx/>
              <a:buSzTx/>
              <a:buFont typeface="Arial" panose="020B0604020202020204" pitchFamily="34" charset="0"/>
              <a:buChar char="•"/>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Hand paddles are used according to age and size, hand paddles can also provide resistance or load during exercise so that the stroke of the arm will feel heavy and increase arm strength (</a:t>
            </a:r>
            <a:r>
              <a:rPr kumimoji="0" lang="en-US" sz="2400" b="0" i="0" u="none" strike="noStrike" cap="none" spc="0" normalizeH="0" baseline="0" dirty="0" err="1">
                <a:ln>
                  <a:noFill/>
                </a:ln>
                <a:solidFill>
                  <a:srgbClr val="000000"/>
                </a:solidFill>
                <a:effectLst/>
                <a:uFillTx/>
                <a:latin typeface="Times New Roman" panose="02020603050405020304" pitchFamily="18" charset="0"/>
                <a:cs typeface="Times New Roman" panose="02020603050405020304" pitchFamily="18" charset="0"/>
                <a:sym typeface="Helvetica Neue"/>
              </a:rPr>
              <a:t>Febrianto</a:t>
            </a: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 2019).</a:t>
            </a:r>
            <a:endPar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Tree>
    <p:extLst>
      <p:ext uri="{BB962C8B-B14F-4D97-AF65-F5344CB8AC3E}">
        <p14:creationId xmlns:p14="http://schemas.microsoft.com/office/powerpoint/2010/main" val="388554077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5359482" y="1466748"/>
            <a:ext cx="6629236"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dirty="0"/>
              <a:t>RESEARCH METHOD</a:t>
            </a:r>
            <a:endParaRPr dirty="0"/>
          </a:p>
        </p:txBody>
      </p:sp>
      <p:sp>
        <p:nvSpPr>
          <p:cNvPr id="2" name="Kotak Teks 1">
            <a:extLst>
              <a:ext uri="{FF2B5EF4-FFF2-40B4-BE49-F238E27FC236}">
                <a16:creationId xmlns:a16="http://schemas.microsoft.com/office/drawing/2014/main" id="{2D0F72B2-6543-222E-A5F0-99FBD7BE7C89}"/>
              </a:ext>
            </a:extLst>
          </p:cNvPr>
          <p:cNvSpPr txBox="1"/>
          <p:nvPr/>
        </p:nvSpPr>
        <p:spPr>
          <a:xfrm>
            <a:off x="735772" y="3493983"/>
            <a:ext cx="3498574" cy="87112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90000"/>
              </a:lnSpc>
              <a:spcBef>
                <a:spcPts val="3200"/>
              </a:spcBef>
              <a:spcAft>
                <a:spcPts val="0"/>
              </a:spcAft>
              <a:buClrTx/>
              <a:buSzTx/>
              <a:buFontTx/>
              <a:buNone/>
              <a:tabLst/>
            </a:pPr>
            <a:r>
              <a:rPr lang="en-ID" sz="2800" dirty="0">
                <a:latin typeface="Times New Roman" panose="02020603050405020304" pitchFamily="18" charset="0"/>
                <a:cs typeface="Times New Roman" panose="02020603050405020304" pitchFamily="18" charset="0"/>
              </a:rPr>
              <a:t>E</a:t>
            </a:r>
            <a:r>
              <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xperiment</a:t>
            </a:r>
          </a:p>
        </p:txBody>
      </p:sp>
      <p:sp>
        <p:nvSpPr>
          <p:cNvPr id="3" name="Kotak Teks 2">
            <a:extLst>
              <a:ext uri="{FF2B5EF4-FFF2-40B4-BE49-F238E27FC236}">
                <a16:creationId xmlns:a16="http://schemas.microsoft.com/office/drawing/2014/main" id="{826ECC47-1A32-3952-BCF9-72C46D7A1E42}"/>
              </a:ext>
            </a:extLst>
          </p:cNvPr>
          <p:cNvSpPr txBox="1"/>
          <p:nvPr/>
        </p:nvSpPr>
        <p:spPr>
          <a:xfrm>
            <a:off x="4970118" y="3496866"/>
            <a:ext cx="6003234" cy="87112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90000"/>
              </a:lnSpc>
              <a:spcBef>
                <a:spcPts val="3200"/>
              </a:spcBef>
              <a:spcAft>
                <a:spcPts val="0"/>
              </a:spcAft>
              <a:buClrTx/>
              <a:buSzTx/>
              <a:buFontTx/>
              <a:buNone/>
              <a:tabLst/>
            </a:pPr>
            <a:r>
              <a:rPr lang="en-US" sz="2800" dirty="0">
                <a:latin typeface="Times New Roman" panose="02020603050405020304" pitchFamily="18" charset="0"/>
                <a:cs typeface="Times New Roman" panose="02020603050405020304" pitchFamily="18" charset="0"/>
              </a:rPr>
              <a:t>T</a:t>
            </a:r>
            <a:r>
              <a:rPr lang="en-ID" sz="2800" dirty="0">
                <a:latin typeface="Times New Roman" panose="02020603050405020304" pitchFamily="18" charset="0"/>
                <a:cs typeface="Times New Roman" panose="02020603050405020304" pitchFamily="18" charset="0"/>
              </a:rPr>
              <a:t>wo Group Pretest </a:t>
            </a:r>
            <a:r>
              <a:rPr lang="en-ID" sz="2800" dirty="0" err="1">
                <a:latin typeface="Times New Roman" panose="02020603050405020304" pitchFamily="18" charset="0"/>
                <a:cs typeface="Times New Roman" panose="02020603050405020304" pitchFamily="18" charset="0"/>
              </a:rPr>
              <a:t>Posttest</a:t>
            </a:r>
            <a:endPar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4" name="Kotak Teks 3">
            <a:extLst>
              <a:ext uri="{FF2B5EF4-FFF2-40B4-BE49-F238E27FC236}">
                <a16:creationId xmlns:a16="http://schemas.microsoft.com/office/drawing/2014/main" id="{22A0695D-4069-251B-D773-6207A6FF8721}"/>
              </a:ext>
            </a:extLst>
          </p:cNvPr>
          <p:cNvSpPr txBox="1"/>
          <p:nvPr/>
        </p:nvSpPr>
        <p:spPr>
          <a:xfrm>
            <a:off x="12158870" y="3419610"/>
            <a:ext cx="4128052" cy="125891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90000"/>
              </a:lnSpc>
              <a:spcBef>
                <a:spcPts val="3200"/>
              </a:spcBef>
              <a:spcAft>
                <a:spcPts val="0"/>
              </a:spcAft>
              <a:buClrTx/>
              <a:buSzTx/>
              <a:buFontTx/>
              <a:buNone/>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10 female novice athletes of PRI Aquarius Bandung</a:t>
            </a:r>
            <a:endPar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5" name="Kotak Teks 4">
            <a:extLst>
              <a:ext uri="{FF2B5EF4-FFF2-40B4-BE49-F238E27FC236}">
                <a16:creationId xmlns:a16="http://schemas.microsoft.com/office/drawing/2014/main" id="{B3665DF7-5971-59E4-C21B-DBAD00D52462}"/>
              </a:ext>
            </a:extLst>
          </p:cNvPr>
          <p:cNvSpPr txBox="1"/>
          <p:nvPr/>
        </p:nvSpPr>
        <p:spPr>
          <a:xfrm>
            <a:off x="876710" y="6952206"/>
            <a:ext cx="3752554" cy="155028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a:t>
            </a:r>
            <a:r>
              <a:rPr kumimoji="0" lang="en-ID" sz="2400" b="0" i="0" u="none" strike="noStrike" cap="none" spc="0" normalizeH="0" baseline="0" dirty="0" err="1">
                <a:ln>
                  <a:noFill/>
                </a:ln>
                <a:solidFill>
                  <a:srgbClr val="000000"/>
                </a:solidFill>
                <a:effectLst/>
                <a:uFillTx/>
                <a:latin typeface="Times New Roman" panose="02020603050405020304" pitchFamily="18" charset="0"/>
                <a:cs typeface="Times New Roman" panose="02020603050405020304" pitchFamily="18" charset="0"/>
                <a:sym typeface="Helvetica Neue"/>
              </a:rPr>
              <a:t>otal</a:t>
            </a:r>
            <a:r>
              <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 </a:t>
            </a:r>
            <a:r>
              <a:rPr lang="en-ID" sz="2400" dirty="0">
                <a:latin typeface="Times New Roman" panose="02020603050405020304" pitchFamily="18" charset="0"/>
                <a:cs typeface="Times New Roman" panose="02020603050405020304" pitchFamily="18" charset="0"/>
              </a:rPr>
              <a:t>Sampling</a:t>
            </a:r>
          </a:p>
          <a:p>
            <a:pPr marL="0" marR="0" indent="0" algn="ctr" defTabSz="1733930" rtl="0" fontAlgn="auto" latinLnBrk="0" hangingPunct="0">
              <a:lnSpc>
                <a:spcPct val="100000"/>
              </a:lnSpc>
              <a:spcBef>
                <a:spcPts val="0"/>
              </a:spcBef>
              <a:spcAft>
                <a:spcPts val="0"/>
              </a:spcAft>
              <a:buClrTx/>
              <a:buSzTx/>
              <a:buFontTx/>
              <a:buNone/>
              <a:tabLst/>
            </a:pPr>
            <a:endParaRPr lang="en-ID" sz="2400" dirty="0">
              <a:latin typeface="Times New Roman" panose="02020603050405020304" pitchFamily="18" charset="0"/>
              <a:cs typeface="Times New Roman" panose="02020603050405020304" pitchFamily="18" charset="0"/>
            </a:endParaRPr>
          </a:p>
          <a:p>
            <a:pPr algn="ctr">
              <a:lnSpc>
                <a:spcPct val="100000"/>
              </a:lnSpc>
              <a:spcBef>
                <a:spcPts val="0"/>
              </a:spcBef>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10 female novice athletes of PRI Aquarius Bandung</a:t>
            </a:r>
            <a:endPar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8" name="Kotak Teks 7">
            <a:extLst>
              <a:ext uri="{FF2B5EF4-FFF2-40B4-BE49-F238E27FC236}">
                <a16:creationId xmlns:a16="http://schemas.microsoft.com/office/drawing/2014/main" id="{6C57BEE0-E5E2-6A27-C221-4351CF5B8A34}"/>
              </a:ext>
            </a:extLst>
          </p:cNvPr>
          <p:cNvSpPr txBox="1"/>
          <p:nvPr/>
        </p:nvSpPr>
        <p:spPr>
          <a:xfrm>
            <a:off x="5834311" y="6508904"/>
            <a:ext cx="4274848" cy="125891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1733930" rtl="0" fontAlgn="auto" latinLnBrk="0" hangingPunct="0">
              <a:lnSpc>
                <a:spcPct val="90000"/>
              </a:lnSpc>
              <a:spcBef>
                <a:spcPts val="3200"/>
              </a:spcBef>
              <a:spcAft>
                <a:spcPts val="0"/>
              </a:spcAft>
              <a:buClrTx/>
              <a:buSzTx/>
              <a:buFontTx/>
              <a:buNone/>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50 meter freestyle sprint swimming test</a:t>
            </a:r>
            <a:endPar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9" name="Kotak Teks 8">
            <a:extLst>
              <a:ext uri="{FF2B5EF4-FFF2-40B4-BE49-F238E27FC236}">
                <a16:creationId xmlns:a16="http://schemas.microsoft.com/office/drawing/2014/main" id="{CFEB4BA7-ABA9-1498-1350-FA51BE628CDD}"/>
              </a:ext>
            </a:extLst>
          </p:cNvPr>
          <p:cNvSpPr txBox="1"/>
          <p:nvPr/>
        </p:nvSpPr>
        <p:spPr>
          <a:xfrm>
            <a:off x="12701186" y="6794910"/>
            <a:ext cx="4274848" cy="179650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457200" marR="0" indent="-457200" algn="just" defTabSz="173393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Descriptive Statistics</a:t>
            </a:r>
          </a:p>
          <a:p>
            <a:pPr marL="457200" marR="0" indent="-457200" algn="just" defTabSz="173393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Data Normality Test</a:t>
            </a:r>
          </a:p>
          <a:p>
            <a:pPr marL="457200" marR="0" indent="-457200" algn="just" defTabSz="173393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Homogeneity Test</a:t>
            </a:r>
          </a:p>
          <a:p>
            <a:pPr marL="457200" marR="0" indent="-457200" algn="just" defTabSz="173393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Hypothesis Test</a:t>
            </a:r>
            <a:endPar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10" name="Persegi Panjang: Sudut Lengkung 9">
            <a:extLst>
              <a:ext uri="{FF2B5EF4-FFF2-40B4-BE49-F238E27FC236}">
                <a16:creationId xmlns:a16="http://schemas.microsoft.com/office/drawing/2014/main" id="{CECD8F6D-7960-85B9-8D4A-116A8BFF8AF3}"/>
              </a:ext>
            </a:extLst>
          </p:cNvPr>
          <p:cNvSpPr/>
          <p:nvPr/>
        </p:nvSpPr>
        <p:spPr>
          <a:xfrm>
            <a:off x="910023" y="6061361"/>
            <a:ext cx="3184899" cy="455285"/>
          </a:xfrm>
          <a:prstGeom prst="roundRect">
            <a:avLst/>
          </a:prstGeom>
          <a:ln/>
        </p:spPr>
        <p:style>
          <a:lnRef idx="2">
            <a:schemeClr val="accent5"/>
          </a:lnRef>
          <a:fillRef idx="1">
            <a:schemeClr val="lt1"/>
          </a:fillRef>
          <a:effectRef idx="0">
            <a:schemeClr val="accent5"/>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Sample</a:t>
            </a:r>
            <a:endPar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1" name="Persegi Panjang: Sudut Lengkung 10">
            <a:extLst>
              <a:ext uri="{FF2B5EF4-FFF2-40B4-BE49-F238E27FC236}">
                <a16:creationId xmlns:a16="http://schemas.microsoft.com/office/drawing/2014/main" id="{F44FDDE9-1629-B791-5EE5-0E334125999A}"/>
              </a:ext>
            </a:extLst>
          </p:cNvPr>
          <p:cNvSpPr/>
          <p:nvPr/>
        </p:nvSpPr>
        <p:spPr>
          <a:xfrm>
            <a:off x="6098249" y="5908947"/>
            <a:ext cx="3184899" cy="455285"/>
          </a:xfrm>
          <a:prstGeom prst="roundRect">
            <a:avLst/>
          </a:prstGeom>
          <a:ln/>
        </p:spPr>
        <p:style>
          <a:lnRef idx="2">
            <a:schemeClr val="accent5"/>
          </a:lnRef>
          <a:fillRef idx="1">
            <a:schemeClr val="lt1"/>
          </a:fillRef>
          <a:effectRef idx="0">
            <a:schemeClr val="accent5"/>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en-US" sz="2200" b="1" dirty="0">
                <a:solidFill>
                  <a:schemeClr val="tx1"/>
                </a:solidFill>
                <a:latin typeface="Times New Roman" panose="02020603050405020304" pitchFamily="18" charset="0"/>
                <a:ea typeface="Helvetica Neue Medium"/>
                <a:cs typeface="Times New Roman" panose="02020603050405020304" pitchFamily="18" charset="0"/>
                <a:sym typeface="Helvetica Neue Medium"/>
              </a:rPr>
              <a:t>Instrument</a:t>
            </a:r>
            <a:endPar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2" name="Persegi Panjang: Sudut Lengkung 11">
            <a:extLst>
              <a:ext uri="{FF2B5EF4-FFF2-40B4-BE49-F238E27FC236}">
                <a16:creationId xmlns:a16="http://schemas.microsoft.com/office/drawing/2014/main" id="{4DC1159A-A598-AD4D-A437-2B66F611A47F}"/>
              </a:ext>
            </a:extLst>
          </p:cNvPr>
          <p:cNvSpPr/>
          <p:nvPr/>
        </p:nvSpPr>
        <p:spPr>
          <a:xfrm>
            <a:off x="12701186" y="5908946"/>
            <a:ext cx="3585736" cy="455285"/>
          </a:xfrm>
          <a:prstGeom prst="roundRect">
            <a:avLst/>
          </a:prstGeom>
          <a:ln/>
        </p:spPr>
        <p:style>
          <a:lnRef idx="2">
            <a:schemeClr val="accent5"/>
          </a:lnRef>
          <a:fillRef idx="1">
            <a:schemeClr val="lt1"/>
          </a:fillRef>
          <a:effectRef idx="0">
            <a:schemeClr val="accent5"/>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en-ID" sz="2200" b="1" dirty="0">
                <a:solidFill>
                  <a:schemeClr val="tx1"/>
                </a:solidFill>
                <a:latin typeface="Times New Roman" panose="02020603050405020304" pitchFamily="18" charset="0"/>
                <a:ea typeface="Helvetica Neue Medium"/>
                <a:cs typeface="Times New Roman" panose="02020603050405020304" pitchFamily="18" charset="0"/>
                <a:sym typeface="Helvetica Neue Medium"/>
              </a:rPr>
              <a:t>D</a:t>
            </a:r>
            <a:r>
              <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ata </a:t>
            </a:r>
            <a:r>
              <a:rPr lang="en-ID" sz="2200" b="1" dirty="0">
                <a:solidFill>
                  <a:schemeClr val="tx1"/>
                </a:solidFill>
                <a:latin typeface="Times New Roman" panose="02020603050405020304" pitchFamily="18" charset="0"/>
                <a:ea typeface="Helvetica Neue Medium"/>
                <a:cs typeface="Times New Roman" panose="02020603050405020304" pitchFamily="18" charset="0"/>
                <a:sym typeface="Helvetica Neue Medium"/>
              </a:rPr>
              <a:t>A</a:t>
            </a:r>
            <a:r>
              <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nalysis </a:t>
            </a:r>
            <a:r>
              <a:rPr lang="en-ID" sz="2200" b="1" dirty="0">
                <a:solidFill>
                  <a:schemeClr val="tx1"/>
                </a:solidFill>
                <a:latin typeface="Times New Roman" panose="02020603050405020304" pitchFamily="18" charset="0"/>
                <a:ea typeface="Helvetica Neue Medium"/>
                <a:cs typeface="Times New Roman" panose="02020603050405020304" pitchFamily="18" charset="0"/>
                <a:sym typeface="Helvetica Neue Medium"/>
              </a:rPr>
              <a:t>T</a:t>
            </a:r>
            <a:r>
              <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echniques</a:t>
            </a:r>
          </a:p>
        </p:txBody>
      </p:sp>
      <p:sp>
        <p:nvSpPr>
          <p:cNvPr id="13" name="Persegi Panjang: Sudut Lengkung 12">
            <a:extLst>
              <a:ext uri="{FF2B5EF4-FFF2-40B4-BE49-F238E27FC236}">
                <a16:creationId xmlns:a16="http://schemas.microsoft.com/office/drawing/2014/main" id="{2D477555-6DF5-5D37-3819-B694AB6A9CF8}"/>
              </a:ext>
            </a:extLst>
          </p:cNvPr>
          <p:cNvSpPr/>
          <p:nvPr/>
        </p:nvSpPr>
        <p:spPr>
          <a:xfrm>
            <a:off x="753185" y="3004176"/>
            <a:ext cx="3184899" cy="455285"/>
          </a:xfrm>
          <a:prstGeom prst="roundRect">
            <a:avLst/>
          </a:prstGeom>
          <a:ln/>
        </p:spPr>
        <p:style>
          <a:lnRef idx="2">
            <a:schemeClr val="accent5"/>
          </a:lnRef>
          <a:fillRef idx="1">
            <a:schemeClr val="lt1"/>
          </a:fillRef>
          <a:effectRef idx="0">
            <a:schemeClr val="accent5"/>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en-US" sz="2200" b="1" dirty="0">
                <a:solidFill>
                  <a:schemeClr val="tx1"/>
                </a:solidFill>
                <a:latin typeface="Times New Roman" panose="02020603050405020304" pitchFamily="18" charset="0"/>
                <a:ea typeface="Helvetica Neue Medium"/>
                <a:cs typeface="Times New Roman" panose="02020603050405020304" pitchFamily="18" charset="0"/>
                <a:sym typeface="Helvetica Neue Medium"/>
              </a:rPr>
              <a:t>Research Method</a:t>
            </a:r>
            <a:endPar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4" name="Persegi Panjang: Sudut Lengkung 13">
            <a:extLst>
              <a:ext uri="{FF2B5EF4-FFF2-40B4-BE49-F238E27FC236}">
                <a16:creationId xmlns:a16="http://schemas.microsoft.com/office/drawing/2014/main" id="{CA1937B6-C32C-1DE3-AE3F-20FAA5B71BCD}"/>
              </a:ext>
            </a:extLst>
          </p:cNvPr>
          <p:cNvSpPr/>
          <p:nvPr/>
        </p:nvSpPr>
        <p:spPr>
          <a:xfrm>
            <a:off x="6098249" y="2913998"/>
            <a:ext cx="3184899" cy="455285"/>
          </a:xfrm>
          <a:prstGeom prst="roundRect">
            <a:avLst/>
          </a:prstGeom>
          <a:ln/>
        </p:spPr>
        <p:style>
          <a:lnRef idx="2">
            <a:schemeClr val="accent5"/>
          </a:lnRef>
          <a:fillRef idx="1">
            <a:schemeClr val="lt1"/>
          </a:fillRef>
          <a:effectRef idx="0">
            <a:schemeClr val="accent5"/>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en-US" sz="2200" b="1" dirty="0">
                <a:solidFill>
                  <a:schemeClr val="tx1"/>
                </a:solidFill>
                <a:latin typeface="Times New Roman" panose="02020603050405020304" pitchFamily="18" charset="0"/>
                <a:ea typeface="Helvetica Neue Medium"/>
                <a:cs typeface="Times New Roman" panose="02020603050405020304" pitchFamily="18" charset="0"/>
                <a:sym typeface="Helvetica Neue Medium"/>
              </a:rPr>
              <a:t>Research Design</a:t>
            </a:r>
            <a:endPar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5" name="Persegi Panjang: Sudut Lengkung 14">
            <a:extLst>
              <a:ext uri="{FF2B5EF4-FFF2-40B4-BE49-F238E27FC236}">
                <a16:creationId xmlns:a16="http://schemas.microsoft.com/office/drawing/2014/main" id="{879B7FDB-F997-02A6-5CB2-D6B0BAE0318C}"/>
              </a:ext>
            </a:extLst>
          </p:cNvPr>
          <p:cNvSpPr/>
          <p:nvPr/>
        </p:nvSpPr>
        <p:spPr>
          <a:xfrm>
            <a:off x="12630446" y="2913997"/>
            <a:ext cx="3184899" cy="455285"/>
          </a:xfrm>
          <a:prstGeom prst="roundRect">
            <a:avLst/>
          </a:prstGeom>
          <a:ln/>
        </p:spPr>
        <p:style>
          <a:lnRef idx="2">
            <a:schemeClr val="accent5"/>
          </a:lnRef>
          <a:fillRef idx="1">
            <a:schemeClr val="lt1"/>
          </a:fillRef>
          <a:effectRef idx="0">
            <a:schemeClr val="accent5"/>
          </a:effectRef>
          <a:fontRef idx="minor">
            <a:schemeClr val="dk1"/>
          </a:fontRef>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en-ID" sz="2200" b="1" dirty="0">
                <a:solidFill>
                  <a:schemeClr val="tx1"/>
                </a:solidFill>
                <a:latin typeface="Times New Roman" panose="02020603050405020304" pitchFamily="18" charset="0"/>
                <a:ea typeface="Helvetica Neue Medium"/>
                <a:cs typeface="Times New Roman" panose="02020603050405020304" pitchFamily="18" charset="0"/>
                <a:sym typeface="Helvetica Neue Medium"/>
              </a:rPr>
              <a:t>P</a:t>
            </a:r>
            <a:r>
              <a:rPr kumimoji="0" lang="en-ID" sz="2200" b="1"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opulation</a:t>
            </a:r>
          </a:p>
        </p:txBody>
      </p:sp>
    </p:spTree>
    <p:extLst>
      <p:ext uri="{BB962C8B-B14F-4D97-AF65-F5344CB8AC3E}">
        <p14:creationId xmlns:p14="http://schemas.microsoft.com/office/powerpoint/2010/main" val="352178407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6641884" y="1284673"/>
            <a:ext cx="4064431"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dirty="0"/>
              <a:t>DISCUSSION</a:t>
            </a:r>
          </a:p>
        </p:txBody>
      </p:sp>
      <p:sp>
        <p:nvSpPr>
          <p:cNvPr id="4" name="Kotak Teks 3">
            <a:extLst>
              <a:ext uri="{FF2B5EF4-FFF2-40B4-BE49-F238E27FC236}">
                <a16:creationId xmlns:a16="http://schemas.microsoft.com/office/drawing/2014/main" id="{E76BC6D2-7622-DE7D-62CC-86CF3EB3AB5E}"/>
              </a:ext>
            </a:extLst>
          </p:cNvPr>
          <p:cNvSpPr txBox="1"/>
          <p:nvPr/>
        </p:nvSpPr>
        <p:spPr>
          <a:xfrm>
            <a:off x="3299791" y="1999011"/>
            <a:ext cx="11489635" cy="496044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457200" marR="0" indent="-457200" algn="just" defTabSz="1733930" rtl="0" fontAlgn="auto" latinLnBrk="0" hangingPunct="0">
              <a:lnSpc>
                <a:spcPct val="90000"/>
              </a:lnSpc>
              <a:spcBef>
                <a:spcPts val="3200"/>
              </a:spcBef>
              <a:spcAft>
                <a:spcPts val="0"/>
              </a:spcAft>
              <a:buClrTx/>
              <a:buSzTx/>
              <a:buFont typeface="+mj-lt"/>
              <a:buAutoNum type="arabicPeriod"/>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 land pulley training method is proven to have a significant effect on 50 meter freestyle swimming speed. According to (</a:t>
            </a:r>
            <a:r>
              <a:rPr kumimoji="0" lang="en-US" sz="2400" b="0" i="0" u="none" strike="noStrike" cap="none" spc="0" normalizeH="0" baseline="0" dirty="0" err="1">
                <a:ln>
                  <a:noFill/>
                </a:ln>
                <a:solidFill>
                  <a:srgbClr val="000000"/>
                </a:solidFill>
                <a:effectLst/>
                <a:uFillTx/>
                <a:latin typeface="Times New Roman" panose="02020603050405020304" pitchFamily="18" charset="0"/>
                <a:cs typeface="Times New Roman" panose="02020603050405020304" pitchFamily="18" charset="0"/>
                <a:sym typeface="Helvetica Neue"/>
              </a:rPr>
              <a:t>Mulyani</a:t>
            </a: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 2023), land pulleys can provide resistance during swimming so that it makes the arm stroke heavier and can increase arm strength.</a:t>
            </a:r>
          </a:p>
          <a:p>
            <a:pPr marL="457200" marR="0" indent="-457200" algn="just" defTabSz="1733930" rtl="0" fontAlgn="auto" latinLnBrk="0" hangingPunct="0">
              <a:lnSpc>
                <a:spcPct val="90000"/>
              </a:lnSpc>
              <a:spcBef>
                <a:spcPts val="3200"/>
              </a:spcBef>
              <a:spcAft>
                <a:spcPts val="0"/>
              </a:spcAft>
              <a:buClrTx/>
              <a:buSzTx/>
              <a:buFont typeface="+mj-lt"/>
              <a:buAutoNum type="arabicPeriod"/>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 hand paddle training method is proven to have a significant effect on swimming speed 50 meters freestyle. According to (</a:t>
            </a:r>
            <a:r>
              <a:rPr kumimoji="0" lang="en-US" sz="2400" b="0" i="0" u="none" strike="noStrike" cap="none" spc="0" normalizeH="0" baseline="0" dirty="0" err="1">
                <a:ln>
                  <a:noFill/>
                </a:ln>
                <a:solidFill>
                  <a:srgbClr val="000000"/>
                </a:solidFill>
                <a:effectLst/>
                <a:uFillTx/>
                <a:latin typeface="Times New Roman" panose="02020603050405020304" pitchFamily="18" charset="0"/>
                <a:cs typeface="Times New Roman" panose="02020603050405020304" pitchFamily="18" charset="0"/>
                <a:sym typeface="Helvetica Neue"/>
              </a:rPr>
              <a:t>Febrianto</a:t>
            </a: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 2019), hand paddles can provide resistance or load during training so that making arm strokes will feel heavy and increase arm strength.</a:t>
            </a:r>
          </a:p>
          <a:p>
            <a:pPr marL="457200" marR="0" indent="-457200" algn="just" defTabSz="1733930" rtl="0" fontAlgn="auto" latinLnBrk="0" hangingPunct="0">
              <a:lnSpc>
                <a:spcPct val="90000"/>
              </a:lnSpc>
              <a:spcBef>
                <a:spcPts val="3200"/>
              </a:spcBef>
              <a:spcAft>
                <a:spcPts val="0"/>
              </a:spcAft>
              <a:buClrTx/>
              <a:buSzTx/>
              <a:buFont typeface="+mj-lt"/>
              <a:buAutoNum type="arabicPeriod"/>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 training method using land pulleys with hand paddles is proven to increase swimming speed 50 meters freestyle significantly and there is no difference in improvement, because both can increase arm stroke and arm strength when swimming. </a:t>
            </a:r>
            <a:endPar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Tree>
    <p:extLst>
      <p:ext uri="{BB962C8B-B14F-4D97-AF65-F5344CB8AC3E}">
        <p14:creationId xmlns:p14="http://schemas.microsoft.com/office/powerpoint/2010/main" val="317829428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4782400" y="1579959"/>
            <a:ext cx="7783398" cy="40451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sz="4400" dirty="0"/>
              <a:t>RESEARCH RESULT CHART</a:t>
            </a:r>
            <a:endParaRPr sz="4400" dirty="0"/>
          </a:p>
        </p:txBody>
      </p:sp>
      <p:pic>
        <p:nvPicPr>
          <p:cNvPr id="2" name="Gambar 1">
            <a:extLst>
              <a:ext uri="{FF2B5EF4-FFF2-40B4-BE49-F238E27FC236}">
                <a16:creationId xmlns:a16="http://schemas.microsoft.com/office/drawing/2014/main" id="{D9423C24-75A4-E65B-F6ED-030EEFACA849}"/>
              </a:ext>
            </a:extLst>
          </p:cNvPr>
          <p:cNvPicPr>
            <a:picLocks noChangeAspect="1"/>
          </p:cNvPicPr>
          <p:nvPr/>
        </p:nvPicPr>
        <p:blipFill rotWithShape="1">
          <a:blip r:embed="rId3">
            <a:extLst>
              <a:ext uri="{28A0092B-C50C-407E-A947-70E740481C1C}">
                <a14:useLocalDpi xmlns:a14="http://schemas.microsoft.com/office/drawing/2010/main" val="0"/>
              </a:ext>
            </a:extLst>
          </a:blip>
          <a:srcRect l="21500" t="23156" r="37000" b="46444"/>
          <a:stretch/>
        </p:blipFill>
        <p:spPr>
          <a:xfrm>
            <a:off x="1443380" y="2395680"/>
            <a:ext cx="6151222" cy="3273171"/>
          </a:xfrm>
          <a:prstGeom prst="rect">
            <a:avLst/>
          </a:prstGeom>
        </p:spPr>
      </p:pic>
      <p:pic>
        <p:nvPicPr>
          <p:cNvPr id="3" name="Gambar 2">
            <a:extLst>
              <a:ext uri="{FF2B5EF4-FFF2-40B4-BE49-F238E27FC236}">
                <a16:creationId xmlns:a16="http://schemas.microsoft.com/office/drawing/2014/main" id="{DBFF2614-488B-7623-8271-791754347A64}"/>
              </a:ext>
            </a:extLst>
          </p:cNvPr>
          <p:cNvPicPr>
            <a:picLocks noChangeAspect="1"/>
          </p:cNvPicPr>
          <p:nvPr/>
        </p:nvPicPr>
        <p:blipFill rotWithShape="1">
          <a:blip r:embed="rId4">
            <a:extLst>
              <a:ext uri="{28A0092B-C50C-407E-A947-70E740481C1C}">
                <a14:useLocalDpi xmlns:a14="http://schemas.microsoft.com/office/drawing/2010/main" val="0"/>
              </a:ext>
            </a:extLst>
          </a:blip>
          <a:srcRect l="22000" t="46444" r="37000" b="18889"/>
          <a:stretch/>
        </p:blipFill>
        <p:spPr>
          <a:xfrm>
            <a:off x="9356035" y="2395680"/>
            <a:ext cx="6042991" cy="3273171"/>
          </a:xfrm>
          <a:prstGeom prst="rect">
            <a:avLst/>
          </a:prstGeom>
        </p:spPr>
      </p:pic>
      <p:pic>
        <p:nvPicPr>
          <p:cNvPr id="4" name="Gambar 3">
            <a:extLst>
              <a:ext uri="{FF2B5EF4-FFF2-40B4-BE49-F238E27FC236}">
                <a16:creationId xmlns:a16="http://schemas.microsoft.com/office/drawing/2014/main" id="{212B042B-CF47-00CC-AEA5-48C495CFE277}"/>
              </a:ext>
            </a:extLst>
          </p:cNvPr>
          <p:cNvPicPr>
            <a:picLocks noChangeAspect="1"/>
          </p:cNvPicPr>
          <p:nvPr/>
        </p:nvPicPr>
        <p:blipFill rotWithShape="1">
          <a:blip r:embed="rId5">
            <a:extLst>
              <a:ext uri="{28A0092B-C50C-407E-A947-70E740481C1C}">
                <a14:useLocalDpi xmlns:a14="http://schemas.microsoft.com/office/drawing/2010/main" val="0"/>
              </a:ext>
            </a:extLst>
          </a:blip>
          <a:srcRect l="31000" t="32222" r="46000" b="40285"/>
          <a:stretch/>
        </p:blipFill>
        <p:spPr>
          <a:xfrm>
            <a:off x="5839042" y="6594610"/>
            <a:ext cx="5670115" cy="2939841"/>
          </a:xfrm>
          <a:prstGeom prst="rect">
            <a:avLst/>
          </a:prstGeom>
        </p:spPr>
      </p:pic>
      <p:sp>
        <p:nvSpPr>
          <p:cNvPr id="5" name="Kotak Teks 4">
            <a:extLst>
              <a:ext uri="{FF2B5EF4-FFF2-40B4-BE49-F238E27FC236}">
                <a16:creationId xmlns:a16="http://schemas.microsoft.com/office/drawing/2014/main" id="{9B627552-858B-8CDA-203E-DBB4897CE4FF}"/>
              </a:ext>
            </a:extLst>
          </p:cNvPr>
          <p:cNvSpPr txBox="1"/>
          <p:nvPr/>
        </p:nvSpPr>
        <p:spPr>
          <a:xfrm>
            <a:off x="5221356" y="5668851"/>
            <a:ext cx="9356035" cy="81572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just" defTabSz="1733930" rtl="0" fontAlgn="auto" latinLnBrk="0" hangingPunct="0">
              <a:lnSpc>
                <a:spcPct val="90000"/>
              </a:lnSpc>
              <a:spcBef>
                <a:spcPts val="320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Comparison of Land Pulley Exercise with Hand Paddle</a:t>
            </a:r>
            <a:endPar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6" name="Kotak Teks 5">
            <a:extLst>
              <a:ext uri="{FF2B5EF4-FFF2-40B4-BE49-F238E27FC236}">
                <a16:creationId xmlns:a16="http://schemas.microsoft.com/office/drawing/2014/main" id="{357F8F6C-9B77-7979-D6C3-3FEF3DFF91D5}"/>
              </a:ext>
            </a:extLst>
          </p:cNvPr>
          <p:cNvSpPr txBox="1"/>
          <p:nvPr/>
        </p:nvSpPr>
        <p:spPr>
          <a:xfrm>
            <a:off x="11642034" y="8423363"/>
            <a:ext cx="4326835" cy="10373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just" defTabSz="1733930" rtl="0" fontAlgn="auto" latinLnBrk="0" hangingPunct="0">
              <a:lnSpc>
                <a:spcPct val="90000"/>
              </a:lnSpc>
              <a:spcBef>
                <a:spcPts val="3200"/>
              </a:spcBef>
              <a:spcAft>
                <a:spcPts val="0"/>
              </a:spcAft>
              <a:buClrTx/>
              <a:buSzTx/>
              <a:buFontTx/>
              <a:buNone/>
              <a:tabLst/>
            </a:pPr>
            <a:r>
              <a:rPr kumimoji="0" lang="en-US" sz="20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 difference in effect between Land Pulley and Hand Paddle training is 0.4%.</a:t>
            </a:r>
            <a:endParaRPr kumimoji="0" lang="en-ID" sz="20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Tree>
    <p:extLst>
      <p:ext uri="{BB962C8B-B14F-4D97-AF65-F5344CB8AC3E}">
        <p14:creationId xmlns:p14="http://schemas.microsoft.com/office/powerpoint/2010/main" val="106499255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6482385" y="1418408"/>
            <a:ext cx="4383429"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dirty="0"/>
              <a:t>CONCLUSION</a:t>
            </a:r>
          </a:p>
        </p:txBody>
      </p:sp>
      <p:sp>
        <p:nvSpPr>
          <p:cNvPr id="2" name="Kotak Teks 1">
            <a:extLst>
              <a:ext uri="{FF2B5EF4-FFF2-40B4-BE49-F238E27FC236}">
                <a16:creationId xmlns:a16="http://schemas.microsoft.com/office/drawing/2014/main" id="{6053C954-52E2-E71D-C331-070386BCD3F2}"/>
              </a:ext>
            </a:extLst>
          </p:cNvPr>
          <p:cNvSpPr txBox="1"/>
          <p:nvPr/>
        </p:nvSpPr>
        <p:spPr>
          <a:xfrm>
            <a:off x="4625008" y="1909165"/>
            <a:ext cx="9953487" cy="329845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457200" marR="0" indent="-457200" algn="just" defTabSz="1733930" rtl="0" fontAlgn="auto" latinLnBrk="0" hangingPunct="0">
              <a:lnSpc>
                <a:spcPct val="90000"/>
              </a:lnSpc>
              <a:spcBef>
                <a:spcPts val="3200"/>
              </a:spcBef>
              <a:spcAft>
                <a:spcPts val="0"/>
              </a:spcAft>
              <a:buClrTx/>
              <a:buSzTx/>
              <a:buFont typeface="+mj-lt"/>
              <a:buAutoNum type="arabicPeriod"/>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There is an effect of training using land pulley aids on swimming speed 50 meters freestyle.</a:t>
            </a:r>
          </a:p>
          <a:p>
            <a:pPr marL="457200" marR="0" indent="-457200" algn="just" defTabSz="1733930" rtl="0" fontAlgn="auto" latinLnBrk="0" hangingPunct="0">
              <a:lnSpc>
                <a:spcPct val="90000"/>
              </a:lnSpc>
              <a:spcBef>
                <a:spcPts val="3200"/>
              </a:spcBef>
              <a:spcAft>
                <a:spcPts val="0"/>
              </a:spcAft>
              <a:buClrTx/>
              <a:buSzTx/>
              <a:buFont typeface="+mj-lt"/>
              <a:buAutoNum type="arabicPeriod"/>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There is an effect of training using hand paddle aids on swimming speed 50 meters freestyle.</a:t>
            </a:r>
          </a:p>
          <a:p>
            <a:pPr marL="457200" marR="0" indent="-457200" algn="just" defTabSz="1733930" rtl="0" fontAlgn="auto" latinLnBrk="0" hangingPunct="0">
              <a:lnSpc>
                <a:spcPct val="90000"/>
              </a:lnSpc>
              <a:spcBef>
                <a:spcPts val="3200"/>
              </a:spcBef>
              <a:spcAft>
                <a:spcPts val="0"/>
              </a:spcAft>
              <a:buClrTx/>
              <a:buSzTx/>
              <a:buFont typeface="+mj-lt"/>
              <a:buAutoNum type="arabicPeriod"/>
              <a:tabLst/>
            </a:pPr>
            <a:r>
              <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There is no difference in the effect between training using land pulley aids and hand paddles on swimming speed 50 meters freestyle.</a:t>
            </a:r>
            <a:endParaRPr kumimoji="0" lang="en-ID"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
        <p:nvSpPr>
          <p:cNvPr id="3" name="POWER POINT…">
            <a:extLst>
              <a:ext uri="{FF2B5EF4-FFF2-40B4-BE49-F238E27FC236}">
                <a16:creationId xmlns:a16="http://schemas.microsoft.com/office/drawing/2014/main" id="{0BE72C45-DFE0-67CD-F7B9-7CE8B24B1B5C}"/>
              </a:ext>
            </a:extLst>
          </p:cNvPr>
          <p:cNvSpPr txBox="1"/>
          <p:nvPr/>
        </p:nvSpPr>
        <p:spPr>
          <a:xfrm>
            <a:off x="6727549" y="6432388"/>
            <a:ext cx="4348163"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dirty="0"/>
              <a:t>SUGGESTION</a:t>
            </a:r>
          </a:p>
        </p:txBody>
      </p:sp>
      <p:sp>
        <p:nvSpPr>
          <p:cNvPr id="5" name="Kotak Teks 4">
            <a:extLst>
              <a:ext uri="{FF2B5EF4-FFF2-40B4-BE49-F238E27FC236}">
                <a16:creationId xmlns:a16="http://schemas.microsoft.com/office/drawing/2014/main" id="{2170C514-CFA9-BD31-4CA0-5A5F22B0FE72}"/>
              </a:ext>
            </a:extLst>
          </p:cNvPr>
          <p:cNvSpPr txBox="1"/>
          <p:nvPr/>
        </p:nvSpPr>
        <p:spPr>
          <a:xfrm>
            <a:off x="4625008" y="6882111"/>
            <a:ext cx="10151165" cy="164671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514350" marR="0" indent="-514350" algn="just" defTabSz="1733930" rtl="0" fontAlgn="auto" latinLnBrk="0" hangingPunct="0">
              <a:lnSpc>
                <a:spcPct val="90000"/>
              </a:lnSpc>
              <a:spcBef>
                <a:spcPts val="3200"/>
              </a:spcBef>
              <a:spcAft>
                <a:spcPts val="0"/>
              </a:spcAft>
              <a:buClrTx/>
              <a:buSzTx/>
              <a:buFont typeface="+mj-lt"/>
              <a:buAutoNum type="arabicPeriod"/>
              <a:tabLst/>
            </a:pPr>
            <a:r>
              <a:rPr kumimoji="0" lang="en-US"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Coaches are expected to create the right training program using the land pulley training method with hand paddles to increase 50 meter freestyle swimming speed.</a:t>
            </a:r>
            <a:endParaRPr kumimoji="0" lang="en-ID" sz="28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endParaRPr>
          </a:p>
        </p:txBody>
      </p:sp>
    </p:spTree>
    <p:extLst>
      <p:ext uri="{BB962C8B-B14F-4D97-AF65-F5344CB8AC3E}">
        <p14:creationId xmlns:p14="http://schemas.microsoft.com/office/powerpoint/2010/main" val="214985368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5022574" y="4876800"/>
            <a:ext cx="9104243" cy="73608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nSpc>
                <a:spcPct val="40000"/>
              </a:lnSpc>
              <a:defRPr sz="5000" b="1"/>
            </a:pPr>
            <a:r>
              <a:rPr lang="en-US" sz="8800" dirty="0"/>
              <a:t>THANK YOU</a:t>
            </a:r>
            <a:endParaRPr sz="8800" dirty="0"/>
          </a:p>
        </p:txBody>
      </p:sp>
    </p:spTree>
    <p:extLst>
      <p:ext uri="{BB962C8B-B14F-4D97-AF65-F5344CB8AC3E}">
        <p14:creationId xmlns:p14="http://schemas.microsoft.com/office/powerpoint/2010/main" val="3439639323"/>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578</Words>
  <Application>Microsoft Office PowerPoint</Application>
  <PresentationFormat>Kustom</PresentationFormat>
  <Paragraphs>50</Paragraphs>
  <Slides>9</Slides>
  <Notes>0</Notes>
  <HiddenSlides>0</HiddenSlides>
  <MMClips>0</MMClips>
  <ScaleCrop>false</ScaleCrop>
  <HeadingPairs>
    <vt:vector size="6" baseType="variant">
      <vt:variant>
        <vt:lpstr>Font Dipakai</vt:lpstr>
      </vt:variant>
      <vt:variant>
        <vt:i4>4</vt:i4>
      </vt:variant>
      <vt:variant>
        <vt:lpstr>Tema</vt:lpstr>
      </vt:variant>
      <vt:variant>
        <vt:i4>1</vt:i4>
      </vt:variant>
      <vt:variant>
        <vt:lpstr>Judul Slide</vt:lpstr>
      </vt:variant>
      <vt:variant>
        <vt:i4>9</vt:i4>
      </vt:variant>
    </vt:vector>
  </HeadingPairs>
  <TitlesOfParts>
    <vt:vector size="14" baseType="lpstr">
      <vt:lpstr>Arial</vt:lpstr>
      <vt:lpstr>Helvetica Neue</vt:lpstr>
      <vt:lpstr>Helvetica Neue Medium</vt:lpstr>
      <vt:lpstr>Times New Roman</vt:lpstr>
      <vt:lpstr>21_BasicWhite</vt:lpstr>
      <vt:lpstr>THE EFFECT OF TRAINING USING LAND PULLEY AIDS WITH HAND PADDLES ON SWIMMING SPEED 50 METERS FREESTYLE</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ariza wicaksana</dc:creator>
  <cp:lastModifiedBy>ariza wicaksana</cp:lastModifiedBy>
  <cp:revision>1</cp:revision>
  <dcterms:modified xsi:type="dcterms:W3CDTF">2024-08-04T03:17:21Z</dcterms:modified>
</cp:coreProperties>
</file>