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3" r:id="rId4"/>
    <p:sldId id="259" r:id="rId5"/>
    <p:sldId id="262" r:id="rId6"/>
    <p:sldId id="264" r:id="rId7"/>
    <p:sldId id="271" r:id="rId8"/>
    <p:sldId id="270" r:id="rId9"/>
    <p:sldId id="269" r:id="rId10"/>
  </p:sldIdLst>
  <p:sldSz cx="173482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838383"/>
              </a:solidFill>
              <a:prstDash val="solid"/>
              <a:miter lim="400000"/>
            </a:ln>
          </a:left>
          <a:right>
            <a:ln w="3175" cap="flat">
              <a:solidFill>
                <a:srgbClr val="838383"/>
              </a:solidFill>
              <a:prstDash val="solid"/>
              <a:miter lim="400000"/>
            </a:ln>
          </a:right>
          <a:top>
            <a:ln w="3175" cap="flat">
              <a:solidFill>
                <a:srgbClr val="838383"/>
              </a:solidFill>
              <a:prstDash val="solid"/>
              <a:miter lim="400000"/>
            </a:ln>
          </a:top>
          <a:bottom>
            <a:ln w="3175" cap="flat">
              <a:solidFill>
                <a:srgbClr val="838383"/>
              </a:solidFill>
              <a:prstDash val="solid"/>
              <a:miter lim="400000"/>
            </a:ln>
          </a:bottom>
          <a:insideH>
            <a:ln w="3175" cap="flat">
              <a:solidFill>
                <a:srgbClr val="838383"/>
              </a:solidFill>
              <a:prstDash val="solid"/>
              <a:miter lim="400000"/>
            </a:ln>
          </a:insideH>
          <a:insideV>
            <a:ln w="3175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808080"/>
              </a:solidFill>
              <a:prstDash val="solid"/>
              <a:miter lim="400000"/>
            </a:ln>
          </a:right>
          <a:top>
            <a:ln w="3175" cap="flat">
              <a:solidFill>
                <a:srgbClr val="808080"/>
              </a:solidFill>
              <a:prstDash val="solid"/>
              <a:miter lim="400000"/>
            </a:ln>
          </a:top>
          <a:bottom>
            <a:ln w="3175" cap="flat">
              <a:solidFill>
                <a:srgbClr val="808080"/>
              </a:solidFill>
              <a:prstDash val="solid"/>
              <a:miter lim="400000"/>
            </a:ln>
          </a:bottom>
          <a:insideH>
            <a:ln w="3175" cap="flat">
              <a:solidFill>
                <a:srgbClr val="808080"/>
              </a:solidFill>
              <a:prstDash val="solid"/>
              <a:miter lim="400000"/>
            </a:ln>
          </a:insideH>
          <a:insideV>
            <a:ln w="3175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chemeClr val="accent3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4D4D4D"/>
              </a:solidFill>
              <a:prstDash val="solid"/>
              <a:miter lim="400000"/>
            </a:ln>
          </a:right>
          <a:top>
            <a:ln w="3175" cap="flat">
              <a:solidFill>
                <a:srgbClr val="4D4D4D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4D4D4D"/>
              </a:solidFill>
              <a:prstDash val="solid"/>
              <a:miter lim="400000"/>
            </a:ln>
          </a:insideH>
          <a:insideV>
            <a:ln w="3175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25400" cap="flat">
              <a:solidFill>
                <a:srgbClr val="F8BA00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464646"/>
              </a:solidFill>
              <a:prstDash val="solid"/>
              <a:miter lim="400000"/>
            </a:ln>
          </a:left>
          <a:right>
            <a:ln w="3175" cap="flat">
              <a:solidFill>
                <a:srgbClr val="464646"/>
              </a:solidFill>
              <a:prstDash val="solid"/>
              <a:miter lim="400000"/>
            </a:ln>
          </a:right>
          <a:top>
            <a:ln w="3175" cap="flat">
              <a:solidFill>
                <a:srgbClr val="464646"/>
              </a:solidFill>
              <a:prstDash val="solid"/>
              <a:miter lim="400000"/>
            </a:ln>
          </a:top>
          <a:bottom>
            <a:ln w="3175" cap="flat">
              <a:solidFill>
                <a:srgbClr val="464646"/>
              </a:solidFill>
              <a:prstDash val="solid"/>
              <a:miter lim="400000"/>
            </a:ln>
          </a:bottom>
          <a:insideH>
            <a:ln w="3175" cap="flat">
              <a:solidFill>
                <a:srgbClr val="464646"/>
              </a:solidFill>
              <a:prstDash val="solid"/>
              <a:miter lim="400000"/>
            </a:ln>
          </a:insideH>
          <a:insideV>
            <a:ln w="3175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C3C3C3"/>
              </a:solidFill>
              <a:prstDash val="solid"/>
              <a:miter lim="400000"/>
            </a:ln>
          </a:top>
          <a:bottom>
            <a:ln w="3175" cap="flat">
              <a:solidFill>
                <a:srgbClr val="C3C3C3"/>
              </a:solidFill>
              <a:prstDash val="solid"/>
              <a:miter lim="400000"/>
            </a:ln>
          </a:bottom>
          <a:insideH>
            <a:ln w="3175" cap="flat">
              <a:solidFill>
                <a:srgbClr val="C3C3C3"/>
              </a:solidFill>
              <a:prstDash val="solid"/>
              <a:miter lim="400000"/>
            </a:ln>
          </a:insideH>
          <a:insideV>
            <a:ln w="3175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5E5E5E"/>
              </a:solidFill>
              <a:prstDash val="solid"/>
              <a:miter lim="400000"/>
            </a:ln>
          </a:right>
          <a:top>
            <a:ln w="25400" cap="flat">
              <a:solidFill>
                <a:srgbClr val="CB297B"/>
              </a:solidFill>
              <a:prstDash val="solid"/>
              <a:miter lim="400000"/>
            </a:ln>
          </a:top>
          <a:bottom>
            <a:ln w="3175" cap="flat">
              <a:solidFill>
                <a:srgbClr val="5E5E5E"/>
              </a:solidFill>
              <a:prstDash val="solid"/>
              <a:miter lim="400000"/>
            </a:ln>
          </a:bottom>
          <a:insideH>
            <a:ln w="3175" cap="flat">
              <a:solidFill>
                <a:srgbClr val="5E5E5E"/>
              </a:solidFill>
              <a:prstDash val="solid"/>
              <a:miter lim="400000"/>
            </a:ln>
          </a:insideH>
          <a:insideV>
            <a:ln w="3175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5E5E5E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6C6C6C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6C6C6C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6C6C6C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0"/>
  </p:normalViewPr>
  <p:slideViewPr>
    <p:cSldViewPr snapToGrid="0">
      <p:cViewPr varScale="1">
        <p:scale>
          <a:sx n="46" d="100"/>
          <a:sy n="46" d="100"/>
        </p:scale>
        <p:origin x="88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708" y="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34358E5-3A83-B6E3-589B-5A2564ACC5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70077E-EADC-424A-FCAB-D0AB616A47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C1DB9-4ED8-453C-A2DE-559131BE6E93}" type="datetimeFigureOut">
              <a:rPr lang="id-ID" smtClean="0"/>
              <a:t>06/08/2024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EB3CDB-DFFE-A9BC-8395-666659638E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56BF89-4841-2454-E02A-C863DE12E4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C7F93-6298-413A-BE14-37BE76D6887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02964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858519" y="8433680"/>
            <a:ext cx="15623824" cy="452963"/>
          </a:xfrm>
          <a:prstGeom prst="rect">
            <a:avLst/>
          </a:prstGeom>
        </p:spPr>
        <p:txBody>
          <a:bodyPr lIns="32511" tIns="32511" rIns="32511" bIns="32511"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24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862186" y="1831104"/>
            <a:ext cx="15623826" cy="3305388"/>
          </a:xfrm>
          <a:prstGeom prst="rect">
            <a:avLst/>
          </a:prstGeom>
        </p:spPr>
        <p:txBody>
          <a:bodyPr anchor="b"/>
          <a:lstStyle>
            <a:lvl1pPr>
              <a:defRPr sz="8200" spc="-164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858521" y="5136491"/>
            <a:ext cx="15623824" cy="1354667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  <a:lvl2pPr marL="0" indent="4572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2pPr>
            <a:lvl3pPr marL="0" indent="9144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3pPr>
            <a:lvl4pPr marL="0" indent="13716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4pPr>
            <a:lvl5pPr marL="0" indent="18288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862188" y="3499266"/>
            <a:ext cx="15623824" cy="2755068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820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820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820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820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820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862188" y="765104"/>
            <a:ext cx="15623824" cy="5149571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7600" b="1" spc="-176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7600" b="1" spc="-176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7600" b="1" spc="-176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7600" b="1" spc="-176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7600" b="1" spc="-176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862188" y="5875328"/>
            <a:ext cx="15623824" cy="664733"/>
          </a:xfrm>
          <a:prstGeom prst="rect">
            <a:avLst/>
          </a:prstGeom>
        </p:spPr>
        <p:txBody>
          <a:bodyPr lIns="32511" tIns="32511" rIns="32511" bIns="32511"/>
          <a:lstStyle>
            <a:lvl1pPr marL="0" indent="0" algn="ctr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</a:lstStyle>
          <a:p>
            <a:r>
              <a:t>Fact information</a:t>
            </a:r>
          </a:p>
        </p:txBody>
      </p:sp>
      <p:sp>
        <p:nvSpPr>
          <p:cNvPr id="1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732251" y="7591433"/>
            <a:ext cx="14364482" cy="452963"/>
          </a:xfrm>
          <a:prstGeom prst="rect">
            <a:avLst/>
          </a:prstGeom>
        </p:spPr>
        <p:txBody>
          <a:bodyPr lIns="32511" tIns="32511" rIns="32511" bIns="32511"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2400" b="1"/>
            </a:lvl1pPr>
          </a:lstStyle>
          <a:p>
            <a:r>
              <a:t>Attribution</a:t>
            </a:r>
          </a:p>
        </p:txBody>
      </p:sp>
      <p:sp>
        <p:nvSpPr>
          <p:cNvPr id="13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51467" y="3512789"/>
            <a:ext cx="14845265" cy="2728021"/>
          </a:xfrm>
          <a:prstGeom prst="rect">
            <a:avLst/>
          </a:prstGeom>
        </p:spPr>
        <p:txBody>
          <a:bodyPr/>
          <a:lstStyle>
            <a:lvl1pPr marL="454345" indent="-334151">
              <a:spcBef>
                <a:spcPts val="0"/>
              </a:spcBef>
              <a:buSzTx/>
              <a:buNone/>
              <a:defRPr sz="6000" spc="-119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454345" indent="123048">
              <a:spcBef>
                <a:spcPts val="0"/>
              </a:spcBef>
              <a:buSzTx/>
              <a:buNone/>
              <a:defRPr sz="6000" spc="-119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454345" indent="580248">
              <a:spcBef>
                <a:spcPts val="0"/>
              </a:spcBef>
              <a:buSzTx/>
              <a:buNone/>
              <a:defRPr sz="6000" spc="-119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454345" indent="1037448">
              <a:spcBef>
                <a:spcPts val="0"/>
              </a:spcBef>
              <a:buSzTx/>
              <a:buNone/>
              <a:defRPr sz="6000" spc="-119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454345" indent="1494648">
              <a:spcBef>
                <a:spcPts val="0"/>
              </a:spcBef>
              <a:buSzTx/>
              <a:buNone/>
              <a:defRPr sz="6000" spc="-119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Bowl of salad with fried rice, boiled eggs, and chopsticks"/>
          <p:cNvSpPr>
            <a:spLocks noGrp="1"/>
          </p:cNvSpPr>
          <p:nvPr>
            <p:ph type="pic" sz="quarter" idx="21"/>
          </p:nvPr>
        </p:nvSpPr>
        <p:spPr>
          <a:xfrm>
            <a:off x="11211841" y="722488"/>
            <a:ext cx="5290027" cy="423088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5" name="Bowl with salmon cakes, salad, and hummus "/>
          <p:cNvSpPr>
            <a:spLocks noGrp="1"/>
          </p:cNvSpPr>
          <p:nvPr>
            <p:ph type="pic" sz="half" idx="22"/>
          </p:nvPr>
        </p:nvSpPr>
        <p:spPr>
          <a:xfrm>
            <a:off x="9604304" y="2828995"/>
            <a:ext cx="7423574" cy="864012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6" name="Bowl of pappardelle pasta with parsley butter, roasted hazelnuts, and shaved parmesan cheese"/>
          <p:cNvSpPr>
            <a:spLocks noGrp="1"/>
          </p:cNvSpPr>
          <p:nvPr>
            <p:ph type="pic" idx="23"/>
          </p:nvPr>
        </p:nvSpPr>
        <p:spPr>
          <a:xfrm>
            <a:off x="-95110" y="352213"/>
            <a:ext cx="11812695" cy="885952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bowl of salad with fried rice, boiled eggs, and chopsticks"/>
          <p:cNvSpPr>
            <a:spLocks noGrp="1"/>
          </p:cNvSpPr>
          <p:nvPr>
            <p:ph type="pic" idx="21"/>
          </p:nvPr>
        </p:nvSpPr>
        <p:spPr>
          <a:xfrm>
            <a:off x="-944034" y="-3928534"/>
            <a:ext cx="19236269" cy="1538901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862188" y="1687440"/>
            <a:ext cx="15623824" cy="664732"/>
          </a:xfrm>
          <a:prstGeom prst="rect">
            <a:avLst/>
          </a:prstGeom>
        </p:spPr>
        <p:txBody>
          <a:bodyPr lIns="32511" tIns="32511" rIns="32511" bIns="32511"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781191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862188" y="1687440"/>
            <a:ext cx="6953957" cy="664732"/>
          </a:xfrm>
          <a:prstGeom prst="rect">
            <a:avLst/>
          </a:prstGeom>
        </p:spPr>
        <p:txBody>
          <a:bodyPr lIns="32511" tIns="32511" rIns="32511" bIns="32511"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862188" y="3021158"/>
            <a:ext cx="6953957" cy="5871382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Bowl of pappardelle pasta with parsley butter, roasted hazelnuts, and shaved parmesan cheese"/>
          <p:cNvSpPr>
            <a:spLocks noGrp="1"/>
          </p:cNvSpPr>
          <p:nvPr>
            <p:ph type="pic" idx="22"/>
          </p:nvPr>
        </p:nvSpPr>
        <p:spPr>
          <a:xfrm>
            <a:off x="8674100" y="-289611"/>
            <a:ext cx="7763110" cy="1035081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862188" y="767644"/>
            <a:ext cx="6953957" cy="1020516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Live Video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862188" y="1687440"/>
            <a:ext cx="6953957" cy="664732"/>
          </a:xfrm>
          <a:prstGeom prst="rect">
            <a:avLst/>
          </a:prstGeom>
        </p:spPr>
        <p:txBody>
          <a:bodyPr lIns="32511" tIns="32511" rIns="32511" bIns="32511"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</a:lstStyle>
          <a:p>
            <a:r>
              <a:t>Slide Subtitle</a:t>
            </a:r>
          </a:p>
        </p:txBody>
      </p:sp>
      <p:sp>
        <p:nvSpPr>
          <p:cNvPr id="72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862188" y="3021158"/>
            <a:ext cx="6953957" cy="5871382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862188" y="767644"/>
            <a:ext cx="6953957" cy="1020516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Live Video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862188" y="1687440"/>
            <a:ext cx="6953957" cy="664732"/>
          </a:xfrm>
          <a:prstGeom prst="rect">
            <a:avLst/>
          </a:prstGeom>
        </p:spPr>
        <p:txBody>
          <a:bodyPr lIns="32511" tIns="32511" rIns="32511" bIns="32511"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</a:lstStyle>
          <a:p>
            <a:r>
              <a:t>Slide Subtitle</a:t>
            </a:r>
          </a:p>
        </p:txBody>
      </p:sp>
      <p:sp>
        <p:nvSpPr>
          <p:cNvPr id="82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862188" y="3021158"/>
            <a:ext cx="6953957" cy="5871382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862188" y="767644"/>
            <a:ext cx="6953957" cy="1020516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862186" y="3224106"/>
            <a:ext cx="15623826" cy="3305388"/>
          </a:xfrm>
          <a:prstGeom prst="rect">
            <a:avLst/>
          </a:prstGeom>
        </p:spPr>
        <p:txBody>
          <a:bodyPr anchor="ctr"/>
          <a:lstStyle>
            <a:lvl1pPr>
              <a:defRPr sz="8200" b="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9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42448" y="9325654"/>
            <a:ext cx="254418" cy="24578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862188" y="767644"/>
            <a:ext cx="15623824" cy="102040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10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862188" y="1687440"/>
            <a:ext cx="15623824" cy="664732"/>
          </a:xfrm>
          <a:prstGeom prst="rect">
            <a:avLst/>
          </a:prstGeom>
        </p:spPr>
        <p:txBody>
          <a:bodyPr lIns="32511" tIns="32511" rIns="32511" bIns="32511"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</a:lstStyle>
          <a:p>
            <a:r>
              <a:t>Slide Subtitle</a:t>
            </a:r>
          </a:p>
        </p:txBody>
      </p:sp>
      <p:sp>
        <p:nvSpPr>
          <p:cNvPr id="10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862188" y="767644"/>
            <a:ext cx="15623824" cy="1020516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10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862188" y="1687440"/>
            <a:ext cx="15623824" cy="664732"/>
          </a:xfrm>
          <a:prstGeom prst="rect">
            <a:avLst/>
          </a:prstGeom>
        </p:spPr>
        <p:txBody>
          <a:bodyPr lIns="32511" tIns="32511" rIns="32511" bIns="32511"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</a:lstStyle>
          <a:p>
            <a:r>
              <a:t>Agenda Subtitle</a:t>
            </a:r>
          </a:p>
        </p:txBody>
      </p:sp>
      <p:sp>
        <p:nvSpPr>
          <p:cNvPr id="11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1200"/>
              </a:spcBef>
              <a:buSzTx/>
              <a:buNone/>
              <a:defRPr sz="3800" spc="-38"/>
            </a:lvl1pPr>
            <a:lvl2pPr marL="0" indent="457200" defTabSz="587022">
              <a:lnSpc>
                <a:spcPct val="100000"/>
              </a:lnSpc>
              <a:spcBef>
                <a:spcPts val="1200"/>
              </a:spcBef>
              <a:buSzTx/>
              <a:buNone/>
              <a:defRPr sz="3800" spc="-38"/>
            </a:lvl2pPr>
            <a:lvl3pPr marL="0" indent="914400" defTabSz="587022">
              <a:lnSpc>
                <a:spcPct val="100000"/>
              </a:lnSpc>
              <a:spcBef>
                <a:spcPts val="1200"/>
              </a:spcBef>
              <a:buSzTx/>
              <a:buNone/>
              <a:defRPr sz="3800" spc="-38"/>
            </a:lvl3pPr>
            <a:lvl4pPr marL="0" indent="1371600" defTabSz="587022">
              <a:lnSpc>
                <a:spcPct val="100000"/>
              </a:lnSpc>
              <a:spcBef>
                <a:spcPts val="1200"/>
              </a:spcBef>
              <a:buSzTx/>
              <a:buNone/>
              <a:defRPr sz="3800" spc="-38"/>
            </a:lvl4pPr>
            <a:lvl5pPr marL="0" indent="1828800" defTabSz="587022">
              <a:lnSpc>
                <a:spcPct val="100000"/>
              </a:lnSpc>
              <a:spcBef>
                <a:spcPts val="1200"/>
              </a:spcBef>
              <a:buSzTx/>
              <a:buNone/>
              <a:defRPr sz="3800" spc="-38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862188" y="767644"/>
            <a:ext cx="15623824" cy="101913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6124" tIns="36124" rIns="36124" bIns="36124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862188" y="3021158"/>
            <a:ext cx="15623824" cy="587094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6124" tIns="36124" rIns="36124" bIns="36124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42448" y="9322644"/>
            <a:ext cx="254418" cy="245783"/>
          </a:xfrm>
          <a:prstGeom prst="rect">
            <a:avLst/>
          </a:prstGeom>
          <a:ln w="3175">
            <a:miter lim="400000"/>
          </a:ln>
        </p:spPr>
        <p:txBody>
          <a:bodyPr wrap="none" lIns="36124" tIns="36124" rIns="36124" bIns="36124" anchor="b">
            <a:spAutoFit/>
          </a:bodyPr>
          <a:lstStyle>
            <a:lvl1pPr algn="ctr" defTabSz="415431"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</p:sldLayoutIdLst>
  <p:transition spd="med"/>
  <p:txStyles>
    <p:titleStyle>
      <a:lvl1pPr marL="0" marR="0" indent="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431800" marR="0" indent="-4318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041400" marR="0" indent="-4318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651000" marR="0" indent="-4318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260600" marR="0" indent="-4318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2870200" marR="0" indent="-4318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479800" marR="0" indent="-4318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089400" marR="0" indent="-4318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699000" marR="0" indent="-4318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308600" marR="0" indent="-4318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"/>
            <a:ext cx="17348200" cy="9753030"/>
          </a:xfrm>
          <a:prstGeom prst="rect">
            <a:avLst/>
          </a:prstGeom>
          <a:ln w="3175">
            <a:miter lim="400000"/>
          </a:ln>
        </p:spPr>
      </p:pic>
      <p:sp>
        <p:nvSpPr>
          <p:cNvPr id="172" name="AFFILIATION"/>
          <p:cNvSpPr txBox="1">
            <a:spLocks noGrp="1"/>
          </p:cNvSpPr>
          <p:nvPr>
            <p:ph type="body" idx="21"/>
          </p:nvPr>
        </p:nvSpPr>
        <p:spPr>
          <a:xfrm>
            <a:off x="598775" y="7245907"/>
            <a:ext cx="15623824" cy="1961054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University of Pendidikan Indonesia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Faculty of Sports and Health Education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Physical Sports Coaching Program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73" name="YOUR TITLE…"/>
          <p:cNvSpPr txBox="1">
            <a:spLocks noGrp="1"/>
          </p:cNvSpPr>
          <p:nvPr>
            <p:ph type="ctrTitle"/>
          </p:nvPr>
        </p:nvSpPr>
        <p:spPr>
          <a:xfrm>
            <a:off x="598775" y="1962008"/>
            <a:ext cx="15623826" cy="330538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lang="en-US" b="1" i="0" dirty="0">
                <a:solidFill>
                  <a:schemeClr val="bg1"/>
                </a:solidFill>
                <a:effectLst/>
                <a:latin typeface="YAFcfr0ZwUA 0"/>
              </a:rPr>
              <a:t>APPLICATION OF CINDY’S COUSIN CROSSFIT TRAINING METHOD TO INCREASE VO2MAX IN BANDUNG WOMAN’S RUGBY 7 TEAM ATHLETES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74" name="YOUR NAME"/>
          <p:cNvSpPr txBox="1">
            <a:spLocks noGrp="1"/>
          </p:cNvSpPr>
          <p:nvPr>
            <p:ph type="subTitle" sz="quarter" idx="1"/>
          </p:nvPr>
        </p:nvSpPr>
        <p:spPr>
          <a:xfrm>
            <a:off x="598775" y="5570923"/>
            <a:ext cx="15623824" cy="135466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0"/>
            </a:lvl1pPr>
          </a:lstStyle>
          <a:p>
            <a:pPr algn="ctr"/>
            <a:r>
              <a:rPr lang="en-ID" dirty="0">
                <a:solidFill>
                  <a:schemeClr val="bg1"/>
                </a:solidFill>
              </a:rPr>
              <a:t>Compiled by : </a:t>
            </a:r>
            <a:r>
              <a:rPr lang="en-ID" dirty="0" err="1">
                <a:solidFill>
                  <a:schemeClr val="bg1"/>
                </a:solidFill>
              </a:rPr>
              <a:t>Salsabila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Janitasari</a:t>
            </a:r>
            <a:endParaRPr lang="en-ID" dirty="0">
              <a:solidFill>
                <a:schemeClr val="bg1"/>
              </a:solidFill>
            </a:endParaRPr>
          </a:p>
          <a:p>
            <a:pPr algn="ctr"/>
            <a:r>
              <a:rPr lang="id-ID" dirty="0">
                <a:solidFill>
                  <a:schemeClr val="bg1"/>
                </a:solidFill>
              </a:rPr>
              <a:t>2009524</a:t>
            </a:r>
            <a:endParaRPr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7348200" cy="9753600"/>
          </a:xfrm>
          <a:prstGeom prst="rect">
            <a:avLst/>
          </a:prstGeom>
          <a:ln w="3175">
            <a:miter lim="400000"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456A9C9-E60E-BFD9-9DE0-2409D46A8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388" y="1781733"/>
            <a:ext cx="15623824" cy="1019139"/>
          </a:xfrm>
        </p:spPr>
        <p:txBody>
          <a:bodyPr/>
          <a:lstStyle/>
          <a:p>
            <a:pPr algn="ctr"/>
            <a:r>
              <a:rPr lang="id-ID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997014-3812-071E-28CC-695C4859D3C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62188" y="3309257"/>
            <a:ext cx="15623824" cy="4934857"/>
          </a:xfrm>
        </p:spPr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178" name="POWER POINT…"/>
          <p:cNvSpPr txBox="1"/>
          <p:nvPr/>
        </p:nvSpPr>
        <p:spPr>
          <a:xfrm>
            <a:off x="474848" y="2755665"/>
            <a:ext cx="3589151" cy="104707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6124" tIns="36124" rIns="36124" bIns="36124" anchor="ctr">
            <a:spAutoFit/>
          </a:bodyPr>
          <a:lstStyle/>
          <a:p>
            <a:pPr>
              <a:lnSpc>
                <a:spcPct val="40000"/>
              </a:lnSpc>
              <a:defRPr sz="5000" b="1"/>
            </a:pPr>
            <a:endParaRPr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70C110D-9C36-F93F-6E4A-75771F06E35A}"/>
              </a:ext>
            </a:extLst>
          </p:cNvPr>
          <p:cNvSpPr/>
          <p:nvPr/>
        </p:nvSpPr>
        <p:spPr>
          <a:xfrm>
            <a:off x="4152899" y="1625805"/>
            <a:ext cx="9042401" cy="829856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pPr marL="0" marR="0" indent="0" algn="ctr" defTabSz="58702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4400" dirty="0">
                <a:solidFill>
                  <a:schemeClr val="tx1"/>
                </a:solidFill>
              </a:rPr>
              <a:t>BACKGROUND</a:t>
            </a:r>
            <a:r>
              <a:rPr lang="id-ID" sz="4400" dirty="0">
                <a:solidFill>
                  <a:schemeClr val="tx1"/>
                </a:solidFill>
              </a:rPr>
              <a:t> </a:t>
            </a:r>
            <a:endParaRPr kumimoji="0" lang="id-ID" sz="22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4600732-7669-A576-2EA4-4617E68629CF}"/>
              </a:ext>
            </a:extLst>
          </p:cNvPr>
          <p:cNvSpPr/>
          <p:nvPr/>
        </p:nvSpPr>
        <p:spPr>
          <a:xfrm>
            <a:off x="2051251" y="3768020"/>
            <a:ext cx="13652098" cy="3755479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pPr marL="747369" lvl="1" indent="-457200" defTabSz="877823">
              <a:lnSpc>
                <a:spcPts val="37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  <a:defRPr sz="2592" u="sng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2800" b="0" i="0" dirty="0">
                <a:solidFill>
                  <a:schemeClr val="tx1"/>
                </a:solidFill>
                <a:effectLst/>
              </a:rPr>
              <a:t>The physical condition of athletes can improve technical abilities effectively</a:t>
            </a:r>
            <a:endParaRPr lang="id-ID" sz="2800" b="0" i="0" dirty="0">
              <a:solidFill>
                <a:schemeClr val="tx1"/>
              </a:solidFill>
              <a:effectLst/>
            </a:endParaRPr>
          </a:p>
          <a:p>
            <a:pPr marL="747369" lvl="1" indent="-457200" defTabSz="877823">
              <a:lnSpc>
                <a:spcPts val="37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  <a:defRPr sz="2592" u="sng">
                <a:latin typeface="Helvetica"/>
                <a:ea typeface="Helvetica"/>
                <a:cs typeface="Helvetica"/>
                <a:sym typeface="Helvetica"/>
              </a:defRPr>
            </a:pPr>
            <a:r>
              <a:rPr lang="id-ID" sz="2800" b="0" i="0" dirty="0">
                <a:solidFill>
                  <a:schemeClr val="tx1"/>
                </a:solidFill>
                <a:effectLst/>
              </a:rPr>
              <a:t>VO2MAX </a:t>
            </a:r>
            <a:r>
              <a:rPr lang="en-US" sz="2800" b="0" i="0" dirty="0">
                <a:solidFill>
                  <a:schemeClr val="tx1"/>
                </a:solidFill>
                <a:effectLst/>
              </a:rPr>
              <a:t>is used to assess an athlete’s capabilities during training and matches</a:t>
            </a:r>
            <a:endParaRPr lang="id-ID" sz="2800" dirty="0">
              <a:solidFill>
                <a:schemeClr val="tx1"/>
              </a:solidFill>
            </a:endParaRPr>
          </a:p>
          <a:p>
            <a:pPr marL="747369" lvl="1" indent="-457200" defTabSz="877823">
              <a:lnSpc>
                <a:spcPts val="37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  <a:defRPr sz="2592" u="sng">
                <a:latin typeface="Helvetica"/>
                <a:ea typeface="Helvetica"/>
                <a:cs typeface="Helvetica"/>
                <a:sym typeface="Helvetica"/>
              </a:defRPr>
            </a:pPr>
            <a:r>
              <a:rPr lang="id-ID" sz="2800" b="0" i="0" dirty="0">
                <a:solidFill>
                  <a:schemeClr val="tx1"/>
                </a:solidFill>
                <a:effectLst/>
              </a:rPr>
              <a:t>Crossfit </a:t>
            </a:r>
            <a:r>
              <a:rPr lang="en-US" sz="2800" b="0" i="0" dirty="0">
                <a:solidFill>
                  <a:schemeClr val="tx1"/>
                </a:solidFill>
                <a:effectLst/>
              </a:rPr>
              <a:t>can be used for rugby training as it includes all physical components</a:t>
            </a:r>
            <a:endParaRPr lang="id-ID" sz="2800" b="0" i="0" dirty="0">
              <a:solidFill>
                <a:schemeClr val="tx1"/>
              </a:solidFill>
              <a:effectLst/>
            </a:endParaRPr>
          </a:p>
          <a:p>
            <a:pPr marL="747369" lvl="1" indent="-457200" defTabSz="877823">
              <a:lnSpc>
                <a:spcPts val="37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  <a:defRPr sz="2592" u="sng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2800" b="0" i="0" dirty="0">
                <a:solidFill>
                  <a:schemeClr val="tx1"/>
                </a:solidFill>
                <a:effectLst/>
              </a:rPr>
              <a:t>Previous research indicated that the physical condition of rugby athletes fell into the “Adequate” category, so the researcher aims to apply </a:t>
            </a:r>
            <a:r>
              <a:rPr lang="en-US" sz="2800" b="0" i="0" dirty="0" err="1">
                <a:solidFill>
                  <a:schemeClr val="tx1"/>
                </a:solidFill>
                <a:effectLst/>
              </a:rPr>
              <a:t>crossfit</a:t>
            </a:r>
            <a:r>
              <a:rPr lang="en-US" sz="28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2800" b="0" i="0" dirty="0" err="1">
                <a:solidFill>
                  <a:schemeClr val="tx1"/>
                </a:solidFill>
                <a:effectLst/>
              </a:rPr>
              <a:t>cindy’s</a:t>
            </a:r>
            <a:r>
              <a:rPr lang="en-US" sz="2800" b="0" i="0" dirty="0">
                <a:solidFill>
                  <a:schemeClr val="tx1"/>
                </a:solidFill>
                <a:effectLst/>
              </a:rPr>
              <a:t> cousin training method to improve VO2MAX in women Rugby athletes</a:t>
            </a:r>
            <a:endParaRPr lang="id-ID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7348200" cy="9753600"/>
          </a:xfrm>
          <a:prstGeom prst="rect">
            <a:avLst/>
          </a:prstGeom>
          <a:ln w="3175">
            <a:miter lim="400000"/>
          </a:ln>
        </p:spPr>
      </p:pic>
      <p:sp>
        <p:nvSpPr>
          <p:cNvPr id="178" name="POWER POINT…"/>
          <p:cNvSpPr txBox="1"/>
          <p:nvPr/>
        </p:nvSpPr>
        <p:spPr>
          <a:xfrm>
            <a:off x="474849" y="2755665"/>
            <a:ext cx="73018" cy="44972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6124" tIns="36124" rIns="36124" bIns="36124" anchor="ctr">
            <a:spAutoFit/>
          </a:bodyPr>
          <a:lstStyle/>
          <a:p>
            <a:pPr>
              <a:lnSpc>
                <a:spcPct val="40000"/>
              </a:lnSpc>
              <a:defRPr sz="5000" b="1"/>
            </a:pPr>
            <a:endParaRPr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E176278-FE60-099F-62BF-9325709286FF}"/>
              </a:ext>
            </a:extLst>
          </p:cNvPr>
          <p:cNvSpPr/>
          <p:nvPr/>
        </p:nvSpPr>
        <p:spPr>
          <a:xfrm>
            <a:off x="1665243" y="1191933"/>
            <a:ext cx="14942998" cy="2021671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pPr algn="ctr" defTabSz="587022">
              <a:lnSpc>
                <a:spcPct val="150000"/>
              </a:lnSpc>
              <a:spcBef>
                <a:spcPts val="0"/>
              </a:spcBef>
            </a:pPr>
            <a:r>
              <a:rPr lang="en-US" sz="2800" b="1" dirty="0">
                <a:solidFill>
                  <a:schemeClr val="tx1"/>
                </a:solidFill>
              </a:rPr>
              <a:t>Problem Formulation</a:t>
            </a:r>
          </a:p>
          <a:p>
            <a:pPr algn="ctr" defTabSz="587022">
              <a:lnSpc>
                <a:spcPct val="150000"/>
              </a:lnSpc>
              <a:spcBef>
                <a:spcPts val="0"/>
              </a:spcBef>
            </a:pPr>
            <a:r>
              <a:rPr kumimoji="0" lang="en-US" sz="2400" b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Does the application of </a:t>
            </a:r>
            <a:r>
              <a:rPr lang="en-US" sz="2400" dirty="0">
                <a:solidFill>
                  <a:schemeClr val="tx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CrossFit Cindy’s Cousin training method have a significant impact on improving VO2MAX in women Rugby 7 athletes in Bandung City?</a:t>
            </a:r>
            <a:endParaRPr kumimoji="0" lang="id-ID" sz="2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76E490D-BCC5-9F3D-D977-8D2A8E6EA27B}"/>
              </a:ext>
            </a:extLst>
          </p:cNvPr>
          <p:cNvSpPr/>
          <p:nvPr/>
        </p:nvSpPr>
        <p:spPr>
          <a:xfrm>
            <a:off x="1727199" y="3358062"/>
            <a:ext cx="14819085" cy="1613049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pPr marL="0" marR="0" indent="0" algn="ctr" defTabSz="587022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Research Objectives</a:t>
            </a:r>
            <a:endParaRPr kumimoji="0" lang="id-ID" sz="28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just" defTabSz="58702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chemeClr val="tx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This research aims to determine the significant improvement in VO2MAX by applying the CrossFit Cindy’s Cousin training method for the women Rugby 7 team in Bandung City.</a:t>
            </a:r>
            <a:endParaRPr kumimoji="0" lang="id-ID" sz="24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DADC292-0B54-2A3E-996E-0DDE035C8416}"/>
              </a:ext>
            </a:extLst>
          </p:cNvPr>
          <p:cNvSpPr/>
          <p:nvPr/>
        </p:nvSpPr>
        <p:spPr>
          <a:xfrm>
            <a:off x="6991986" y="5149621"/>
            <a:ext cx="4165600" cy="557441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pPr marL="0" marR="0" indent="0" algn="ctr" defTabSz="58702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Research Benefits</a:t>
            </a:r>
            <a:endParaRPr kumimoji="0" lang="id-ID" sz="28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D9BE161-476A-6376-0176-DC1E1845D3EC}"/>
              </a:ext>
            </a:extLst>
          </p:cNvPr>
          <p:cNvSpPr/>
          <p:nvPr/>
        </p:nvSpPr>
        <p:spPr>
          <a:xfrm>
            <a:off x="1638134" y="6069315"/>
            <a:ext cx="5388699" cy="3247539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pPr marL="0" marR="0" indent="0" algn="ctr" defTabSz="587022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b="1" dirty="0">
                <a:solidFill>
                  <a:schemeClr val="tx1"/>
                </a:solidFill>
                <a:ea typeface="Helvetica Neue Medium"/>
                <a:cs typeface="Helvetica Neue Medium"/>
                <a:sym typeface="Helvetica Neue Medium"/>
              </a:rPr>
              <a:t>Theoretical Benefits</a:t>
            </a:r>
            <a:endParaRPr lang="id-ID" sz="2800" b="1" dirty="0">
              <a:solidFill>
                <a:schemeClr val="tx1"/>
              </a:solidFill>
              <a:ea typeface="Helvetica Neue Medium"/>
              <a:cs typeface="Helvetica Neue Medium"/>
              <a:sym typeface="Helvetica Neue Medium"/>
            </a:endParaRPr>
          </a:p>
          <a:p>
            <a:pPr marL="0" marR="0" indent="0" defTabSz="58702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i="0" dirty="0">
                <a:solidFill>
                  <a:schemeClr val="tx1"/>
                </a:solidFill>
                <a:effectLst/>
              </a:rPr>
              <a:t>This research is expected to provide knowledge for students, coaches, and athletes interested in understanding VO2MAX improvement using the CrossFit Cindy Method.</a:t>
            </a:r>
            <a:endParaRPr lang="id-ID" sz="2400" dirty="0">
              <a:solidFill>
                <a:schemeClr val="tx1"/>
              </a:solidFill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4ECA8C8-7E5C-E678-EDF3-5EEEB7520F88}"/>
              </a:ext>
            </a:extLst>
          </p:cNvPr>
          <p:cNvSpPr/>
          <p:nvPr/>
        </p:nvSpPr>
        <p:spPr>
          <a:xfrm>
            <a:off x="11219542" y="6187318"/>
            <a:ext cx="5388699" cy="2702709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pPr marL="0" marR="0" indent="0" algn="ctr" defTabSz="587022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Practical Benefits</a:t>
            </a:r>
            <a:endParaRPr kumimoji="0" lang="id-ID" sz="2800" b="1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defTabSz="58702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i="0" dirty="0">
                <a:solidFill>
                  <a:srgbClr val="232A5C"/>
                </a:solidFill>
                <a:effectLst/>
              </a:rPr>
              <a:t>It is hoped that Rugby athletes can improve their VO2MAX to better prepare for upcoming matches.</a:t>
            </a:r>
            <a:endParaRPr lang="id-ID" sz="2800" dirty="0">
              <a:solidFill>
                <a:schemeClr val="tx1"/>
              </a:solidFill>
              <a:ea typeface="Helvetica Neue Medium"/>
              <a:cs typeface="Helvetica Neue Medium"/>
              <a:sym typeface="Helvetica Neue Medium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4E5B259-9759-7CFC-4C6E-E0B4F5FFC47A}"/>
              </a:ext>
            </a:extLst>
          </p:cNvPr>
          <p:cNvCxnSpPr>
            <a:stCxn id="6" idx="1"/>
          </p:cNvCxnSpPr>
          <p:nvPr/>
        </p:nvCxnSpPr>
        <p:spPr>
          <a:xfrm flipH="1" flipV="1">
            <a:off x="4441371" y="5413829"/>
            <a:ext cx="2550615" cy="14513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24E1843-1899-4359-9EC4-7A59EE336510}"/>
              </a:ext>
            </a:extLst>
          </p:cNvPr>
          <p:cNvCxnSpPr/>
          <p:nvPr/>
        </p:nvCxnSpPr>
        <p:spPr>
          <a:xfrm flipH="1" flipV="1">
            <a:off x="11157586" y="5432679"/>
            <a:ext cx="2550615" cy="14513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BA35B94-71E3-E660-63BA-0A97D69D957B}"/>
              </a:ext>
            </a:extLst>
          </p:cNvPr>
          <p:cNvCxnSpPr>
            <a:cxnSpLocks/>
          </p:cNvCxnSpPr>
          <p:nvPr/>
        </p:nvCxnSpPr>
        <p:spPr>
          <a:xfrm>
            <a:off x="4441371" y="5413829"/>
            <a:ext cx="0" cy="63169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FF57AF-BF4A-0800-C3BF-704B8AD5142C}"/>
              </a:ext>
            </a:extLst>
          </p:cNvPr>
          <p:cNvCxnSpPr>
            <a:cxnSpLocks/>
          </p:cNvCxnSpPr>
          <p:nvPr/>
        </p:nvCxnSpPr>
        <p:spPr>
          <a:xfrm>
            <a:off x="13708201" y="5439935"/>
            <a:ext cx="0" cy="7473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777528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7348200" cy="9753600"/>
          </a:xfrm>
          <a:prstGeom prst="rect">
            <a:avLst/>
          </a:prstGeom>
          <a:ln w="3175">
            <a:miter lim="400000"/>
          </a:ln>
        </p:spPr>
      </p:pic>
      <p:sp>
        <p:nvSpPr>
          <p:cNvPr id="177" name="a. First slide: Title, Author(s), Affiliation(s). Please download and use the first slide template for the conference theme and logos here.…"/>
          <p:cNvSpPr txBox="1">
            <a:spLocks noGrp="1"/>
          </p:cNvSpPr>
          <p:nvPr>
            <p:ph type="body" idx="21"/>
          </p:nvPr>
        </p:nvSpPr>
        <p:spPr>
          <a:xfrm>
            <a:off x="2523064" y="2414063"/>
            <a:ext cx="11991221" cy="58155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>
            <a:normAutofit/>
          </a:bodyPr>
          <a:lstStyle/>
          <a:p>
            <a:pPr marL="290169" lvl="1" indent="0" defTabSz="877823">
              <a:lnSpc>
                <a:spcPts val="3700"/>
              </a:lnSpc>
              <a:spcBef>
                <a:spcPts val="0"/>
              </a:spcBef>
              <a:buSzPct val="100000"/>
              <a:buNone/>
              <a:defRPr sz="2592" u="sng">
                <a:latin typeface="Helvetica"/>
                <a:ea typeface="Helvetica"/>
                <a:cs typeface="Helvetica"/>
                <a:sym typeface="Helvetica"/>
              </a:defRPr>
            </a:pPr>
            <a:endParaRPr lang="id-ID" dirty="0"/>
          </a:p>
          <a:p>
            <a:pPr marL="290169" lvl="1" indent="0" defTabSz="877823">
              <a:lnSpc>
                <a:spcPts val="3700"/>
              </a:lnSpc>
              <a:spcBef>
                <a:spcPts val="0"/>
              </a:spcBef>
              <a:buSzPct val="100000"/>
              <a:buNone/>
              <a:defRPr sz="2592" u="sng">
                <a:latin typeface="Helvetica"/>
                <a:ea typeface="Helvetica"/>
                <a:cs typeface="Helvetica"/>
                <a:sym typeface="Helvetica"/>
              </a:defRPr>
            </a:pPr>
            <a:endParaRPr lang="id-ID" i="1" dirty="0"/>
          </a:p>
        </p:txBody>
      </p:sp>
      <p:sp>
        <p:nvSpPr>
          <p:cNvPr id="178" name="POWER POINT…"/>
          <p:cNvSpPr txBox="1"/>
          <p:nvPr/>
        </p:nvSpPr>
        <p:spPr>
          <a:xfrm>
            <a:off x="6108093" y="1318751"/>
            <a:ext cx="250887" cy="44972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6124" tIns="36124" rIns="36124" bIns="36124" anchor="ctr">
            <a:spAutoFit/>
          </a:bodyPr>
          <a:lstStyle/>
          <a:p>
            <a:pPr>
              <a:lnSpc>
                <a:spcPct val="40000"/>
              </a:lnSpc>
              <a:defRPr sz="5000" b="1"/>
            </a:pPr>
            <a:r>
              <a:rPr dirty="0"/>
              <a:t> 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9A993BB-BDB5-BA4B-C4AA-44E05F766363}"/>
              </a:ext>
            </a:extLst>
          </p:cNvPr>
          <p:cNvSpPr/>
          <p:nvPr/>
        </p:nvSpPr>
        <p:spPr>
          <a:xfrm>
            <a:off x="5455777" y="800299"/>
            <a:ext cx="6436645" cy="86163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pPr algn="ctr">
              <a:lnSpc>
                <a:spcPct val="40000"/>
              </a:lnSpc>
              <a:defRPr sz="5000" b="1"/>
            </a:pPr>
            <a:r>
              <a:rPr lang="en-US" sz="4800" dirty="0"/>
              <a:t>Theoretical Research</a:t>
            </a:r>
            <a:endParaRPr lang="id-ID" sz="48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E673A95-D5E1-2884-24AB-7348927026A8}"/>
              </a:ext>
            </a:extLst>
          </p:cNvPr>
          <p:cNvSpPr/>
          <p:nvPr/>
        </p:nvSpPr>
        <p:spPr>
          <a:xfrm>
            <a:off x="644069" y="2101059"/>
            <a:ext cx="15452273" cy="1130647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pPr marL="747369" lvl="1" indent="-457200" defTabSz="877823">
              <a:lnSpc>
                <a:spcPts val="3700"/>
              </a:lnSpc>
              <a:spcBef>
                <a:spcPts val="0"/>
              </a:spcBef>
              <a:buSzPct val="100000"/>
              <a:defRPr sz="2592" u="sng">
                <a:latin typeface="Helvetica"/>
                <a:ea typeface="Helvetica"/>
                <a:cs typeface="Helvetica"/>
                <a:sym typeface="Helvetica"/>
              </a:defRPr>
            </a:pPr>
            <a:r>
              <a:rPr lang="id-ID" sz="2800" b="1" dirty="0"/>
              <a:t>- Rugby </a:t>
            </a:r>
          </a:p>
          <a:p>
            <a:pPr marL="290169" lvl="1" indent="0" defTabSz="877823">
              <a:lnSpc>
                <a:spcPts val="3700"/>
              </a:lnSpc>
              <a:spcBef>
                <a:spcPts val="0"/>
              </a:spcBef>
              <a:buSzPct val="100000"/>
              <a:buNone/>
              <a:defRPr sz="2592" u="sng">
                <a:latin typeface="Helvetica"/>
                <a:ea typeface="Helvetica"/>
                <a:cs typeface="Helvetica"/>
                <a:sym typeface="Helvetica"/>
              </a:defRPr>
            </a:pPr>
            <a:r>
              <a:rPr lang="id-ID" sz="2400" b="0" i="0" dirty="0">
                <a:solidFill>
                  <a:schemeClr val="tx1"/>
                </a:solidFill>
                <a:effectLst/>
              </a:rPr>
              <a:t>R</a:t>
            </a:r>
            <a:r>
              <a:rPr lang="en-US" sz="2400" b="0" i="0" dirty="0" err="1">
                <a:solidFill>
                  <a:schemeClr val="tx1"/>
                </a:solidFill>
                <a:effectLst/>
              </a:rPr>
              <a:t>ugby</a:t>
            </a:r>
            <a:r>
              <a:rPr lang="en-US" sz="2400" b="0" i="0" dirty="0">
                <a:solidFill>
                  <a:schemeClr val="tx1"/>
                </a:solidFill>
                <a:effectLst/>
              </a:rPr>
              <a:t> was created by William Webb Ellis in 1823, but it </a:t>
            </a:r>
            <a:r>
              <a:rPr lang="en-US" sz="2400" dirty="0">
                <a:solidFill>
                  <a:schemeClr val="tx1"/>
                </a:solidFill>
              </a:rPr>
              <a:t>only gained popularity in 1871 (</a:t>
            </a:r>
            <a:r>
              <a:rPr lang="en-US" sz="2400" dirty="0" err="1">
                <a:solidFill>
                  <a:schemeClr val="tx1"/>
                </a:solidFill>
              </a:rPr>
              <a:t>Aristia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Rosari</a:t>
            </a:r>
            <a:r>
              <a:rPr lang="en-US" sz="2400" dirty="0">
                <a:solidFill>
                  <a:schemeClr val="tx1"/>
                </a:solidFill>
              </a:rPr>
              <a:t>, 2020)</a:t>
            </a:r>
            <a:endParaRPr lang="en-US" sz="2400" b="0" i="0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14B3792-6E84-41E9-4FAD-4B66B09115F9}"/>
              </a:ext>
            </a:extLst>
          </p:cNvPr>
          <p:cNvSpPr/>
          <p:nvPr/>
        </p:nvSpPr>
        <p:spPr>
          <a:xfrm>
            <a:off x="634993" y="5593475"/>
            <a:ext cx="15452273" cy="1655614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pPr marL="747369" lvl="1" indent="-457200" defTabSz="877823">
              <a:lnSpc>
                <a:spcPts val="3700"/>
              </a:lnSpc>
              <a:spcBef>
                <a:spcPts val="0"/>
              </a:spcBef>
              <a:buSzPct val="100000"/>
              <a:defRPr sz="2592" u="sng">
                <a:latin typeface="Helvetica"/>
                <a:ea typeface="Helvetica"/>
                <a:cs typeface="Helvetica"/>
                <a:sym typeface="Helvetica"/>
              </a:defRPr>
            </a:pPr>
            <a:r>
              <a:rPr lang="id-ID" sz="2800" b="1" dirty="0"/>
              <a:t>- VO2Max</a:t>
            </a:r>
          </a:p>
          <a:p>
            <a:pPr marL="290169" lvl="1" indent="0" defTabSz="877823">
              <a:lnSpc>
                <a:spcPts val="3700"/>
              </a:lnSpc>
              <a:spcBef>
                <a:spcPts val="0"/>
              </a:spcBef>
              <a:buSzPct val="100000"/>
              <a:buNone/>
              <a:defRPr sz="2592" u="sng">
                <a:latin typeface="Helvetica"/>
                <a:ea typeface="Helvetica"/>
                <a:cs typeface="Helvetica"/>
                <a:sym typeface="Helvetica"/>
              </a:defRPr>
            </a:pPr>
            <a:r>
              <a:rPr lang="id-ID" sz="2800" b="0" i="0" dirty="0">
                <a:solidFill>
                  <a:schemeClr val="tx1"/>
                </a:solidFill>
                <a:effectLst/>
              </a:rPr>
              <a:t>VO2</a:t>
            </a:r>
            <a:r>
              <a:rPr lang="en-US" sz="2800" b="0" i="0" dirty="0">
                <a:solidFill>
                  <a:schemeClr val="tx1"/>
                </a:solidFill>
                <a:effectLst/>
              </a:rPr>
              <a:t>Max is a key </a:t>
            </a:r>
            <a:r>
              <a:rPr lang="en-US" sz="2800" b="0" i="0" dirty="0" err="1">
                <a:solidFill>
                  <a:schemeClr val="tx1"/>
                </a:solidFill>
                <a:effectLst/>
              </a:rPr>
              <a:t>determinat</a:t>
            </a:r>
            <a:r>
              <a:rPr lang="en-US" sz="2800" b="0" i="0" dirty="0">
                <a:solidFill>
                  <a:schemeClr val="tx1"/>
                </a:solidFill>
                <a:effectLst/>
              </a:rPr>
              <a:t> of aerobic capacity and is a fundamental basis for aerobic training (</a:t>
            </a:r>
            <a:r>
              <a:rPr lang="en-US" sz="2800" b="0" i="0" dirty="0" err="1">
                <a:solidFill>
                  <a:schemeClr val="tx1"/>
                </a:solidFill>
                <a:effectLst/>
              </a:rPr>
              <a:t>Macinnis</a:t>
            </a:r>
            <a:r>
              <a:rPr lang="en-US" sz="2800" b="0" i="0" dirty="0">
                <a:solidFill>
                  <a:schemeClr val="tx1"/>
                </a:solidFill>
                <a:effectLst/>
              </a:rPr>
              <a:t>, 2015)</a:t>
            </a: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2E6B1CF-262F-C8E2-6547-6A4045A4118B}"/>
              </a:ext>
            </a:extLst>
          </p:cNvPr>
          <p:cNvSpPr/>
          <p:nvPr/>
        </p:nvSpPr>
        <p:spPr>
          <a:xfrm>
            <a:off x="625918" y="7370754"/>
            <a:ext cx="15461348" cy="1655614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pPr marL="747369" lvl="1" indent="-457200" defTabSz="877823">
              <a:lnSpc>
                <a:spcPts val="3700"/>
              </a:lnSpc>
              <a:spcBef>
                <a:spcPts val="0"/>
              </a:spcBef>
              <a:buSzPct val="100000"/>
              <a:defRPr sz="2592" u="sng">
                <a:latin typeface="Helvetica"/>
                <a:ea typeface="Helvetica"/>
                <a:cs typeface="Helvetica"/>
                <a:sym typeface="Helvetica"/>
              </a:defRPr>
            </a:pPr>
            <a:r>
              <a:rPr lang="id-ID" sz="2800" i="1" dirty="0"/>
              <a:t>- </a:t>
            </a:r>
            <a:r>
              <a:rPr lang="id-ID" sz="2800" b="1" i="1" dirty="0" err="1"/>
              <a:t>Crossfit</a:t>
            </a:r>
            <a:r>
              <a:rPr lang="id-ID" sz="2800" b="1" i="1" dirty="0"/>
              <a:t> </a:t>
            </a:r>
            <a:r>
              <a:rPr lang="id-ID" sz="2800" b="1" i="1" dirty="0" err="1"/>
              <a:t>Cindy’s</a:t>
            </a:r>
            <a:r>
              <a:rPr lang="id-ID" sz="2800" b="1" i="1" dirty="0"/>
              <a:t> </a:t>
            </a:r>
            <a:r>
              <a:rPr lang="id-ID" sz="2800" b="1" i="1" dirty="0" err="1"/>
              <a:t>Cousin</a:t>
            </a:r>
            <a:r>
              <a:rPr lang="id-ID" sz="2800" b="1" i="1" dirty="0"/>
              <a:t> </a:t>
            </a:r>
          </a:p>
          <a:p>
            <a:pPr marL="290169" lvl="1" indent="0" defTabSz="877823">
              <a:lnSpc>
                <a:spcPts val="3700"/>
              </a:lnSpc>
              <a:spcBef>
                <a:spcPts val="0"/>
              </a:spcBef>
              <a:buSzPct val="100000"/>
              <a:buNone/>
              <a:defRPr sz="2592" u="sng">
                <a:latin typeface="Helvetica"/>
                <a:ea typeface="Helvetica"/>
                <a:cs typeface="Helvetica"/>
                <a:sym typeface="Helvetica"/>
              </a:defRPr>
            </a:pPr>
            <a:r>
              <a:rPr lang="id-ID" sz="2800" b="0" dirty="0">
                <a:solidFill>
                  <a:schemeClr val="tx1"/>
                </a:solidFill>
                <a:effectLst/>
              </a:rPr>
              <a:t>Crossfit Cindy’s</a:t>
            </a:r>
            <a:r>
              <a:rPr lang="en-US" sz="2800" b="0" dirty="0">
                <a:solidFill>
                  <a:schemeClr val="tx1"/>
                </a:solidFill>
                <a:effectLst/>
              </a:rPr>
              <a:t> Cousin combines 2 systems: aerobic and anaerobic. This exercise is part of the HIIT (High-intensity Interval Training) method.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A0A40DC-4E97-E7E2-D8B4-CF407335421B}"/>
              </a:ext>
            </a:extLst>
          </p:cNvPr>
          <p:cNvSpPr/>
          <p:nvPr/>
        </p:nvSpPr>
        <p:spPr>
          <a:xfrm>
            <a:off x="644069" y="3571276"/>
            <a:ext cx="15452273" cy="1655614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pPr marL="747369" lvl="1" indent="-457200" defTabSz="877823">
              <a:lnSpc>
                <a:spcPts val="3700"/>
              </a:lnSpc>
              <a:spcBef>
                <a:spcPts val="0"/>
              </a:spcBef>
              <a:buSzPct val="100000"/>
              <a:defRPr sz="2592" u="sng">
                <a:latin typeface="Helvetica"/>
                <a:ea typeface="Helvetica"/>
                <a:cs typeface="Helvetica"/>
                <a:sym typeface="Helvetica"/>
              </a:defRPr>
            </a:pPr>
            <a:r>
              <a:rPr lang="id-ID" sz="2800" b="1" dirty="0"/>
              <a:t>- </a:t>
            </a:r>
            <a:r>
              <a:rPr lang="en-US" sz="2800" b="1" dirty="0"/>
              <a:t>Physical Condition</a:t>
            </a:r>
            <a:endParaRPr lang="id-ID" sz="2800" b="1" dirty="0"/>
          </a:p>
          <a:p>
            <a:pPr marL="290169" lvl="1" indent="0" defTabSz="877823">
              <a:lnSpc>
                <a:spcPts val="3700"/>
              </a:lnSpc>
              <a:spcBef>
                <a:spcPts val="0"/>
              </a:spcBef>
              <a:buSzPct val="100000"/>
              <a:buNone/>
              <a:defRPr sz="2592" u="sng">
                <a:latin typeface="Helvetica"/>
                <a:ea typeface="Helvetica"/>
                <a:cs typeface="Helvetica"/>
                <a:sym typeface="Helvetica"/>
              </a:defRPr>
            </a:pPr>
            <a:r>
              <a:rPr lang="da-DK" sz="2800" dirty="0">
                <a:solidFill>
                  <a:schemeClr val="tx1"/>
                </a:solidFill>
              </a:rPr>
              <a:t>Physical condition is a crucial component and serves as the foundation </a:t>
            </a:r>
            <a:r>
              <a:rPr lang="da-DK" sz="2800">
                <a:solidFill>
                  <a:schemeClr val="tx1"/>
                </a:solidFill>
              </a:rPr>
              <a:t>for developing an </a:t>
            </a:r>
            <a:r>
              <a:rPr lang="da-DK" sz="2800" dirty="0">
                <a:solidFill>
                  <a:schemeClr val="tx1"/>
                </a:solidFill>
              </a:rPr>
              <a:t>athlete’s technical skills, tacticts, strategies, and mental resilience (Sidik, dkk, 2019)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80500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7348200" cy="9753600"/>
          </a:xfrm>
          <a:prstGeom prst="rect">
            <a:avLst/>
          </a:prstGeom>
          <a:ln w="3175">
            <a:miter lim="400000"/>
          </a:ln>
        </p:spPr>
      </p:pic>
      <p:sp>
        <p:nvSpPr>
          <p:cNvPr id="177" name="a. First slide: Title, Author(s), Affiliation(s). Please download and use the first slide template for the conference theme and logos here.…"/>
          <p:cNvSpPr txBox="1">
            <a:spLocks noGrp="1"/>
          </p:cNvSpPr>
          <p:nvPr>
            <p:ph type="body" idx="21"/>
          </p:nvPr>
        </p:nvSpPr>
        <p:spPr>
          <a:xfrm>
            <a:off x="624840" y="1253668"/>
            <a:ext cx="15453360" cy="758553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pPr marL="290169" lvl="1" indent="0" defTabSz="877823">
              <a:lnSpc>
                <a:spcPts val="3700"/>
              </a:lnSpc>
              <a:spcBef>
                <a:spcPts val="0"/>
              </a:spcBef>
              <a:buSzPct val="100000"/>
              <a:buNone/>
              <a:defRPr sz="2592" u="sng">
                <a:latin typeface="Helvetica"/>
                <a:ea typeface="Helvetica"/>
                <a:cs typeface="Helvetica"/>
                <a:sym typeface="Helvetica"/>
              </a:defRPr>
            </a:pPr>
            <a:endParaRPr lang="en-US" dirty="0"/>
          </a:p>
        </p:txBody>
      </p:sp>
      <p:sp>
        <p:nvSpPr>
          <p:cNvPr id="178" name="POWER POINT…"/>
          <p:cNvSpPr txBox="1"/>
          <p:nvPr/>
        </p:nvSpPr>
        <p:spPr>
          <a:xfrm>
            <a:off x="6335857" y="5108717"/>
            <a:ext cx="5383703" cy="31411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36124" tIns="36124" rIns="36124" bIns="36124" anchor="ctr">
            <a:spAutoFit/>
          </a:bodyPr>
          <a:lstStyle/>
          <a:p>
            <a:pPr algn="ctr">
              <a:lnSpc>
                <a:spcPct val="40000"/>
              </a:lnSpc>
              <a:defRPr sz="5000" b="1"/>
            </a:pPr>
            <a:r>
              <a:rPr lang="en-US" sz="3200" dirty="0">
                <a:solidFill>
                  <a:schemeClr val="bg1"/>
                </a:solidFill>
              </a:rPr>
              <a:t>REASEARCH METHOD</a:t>
            </a:r>
            <a:endParaRPr sz="3200" dirty="0">
              <a:solidFill>
                <a:schemeClr val="bg1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FB93000-11B6-9FD8-8575-E04D5D8D8061}"/>
              </a:ext>
            </a:extLst>
          </p:cNvPr>
          <p:cNvSpPr/>
          <p:nvPr/>
        </p:nvSpPr>
        <p:spPr>
          <a:xfrm>
            <a:off x="2804160" y="1333604"/>
            <a:ext cx="4693920" cy="181736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pPr marL="0" marR="0" indent="0" algn="ctr" defTabSz="587022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RESEARCH METHOD</a:t>
            </a:r>
            <a:endParaRPr kumimoji="0" lang="id-ID" sz="24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algn="ctr" defTabSz="587022">
              <a:lnSpc>
                <a:spcPct val="100000"/>
              </a:lnSpc>
              <a:spcBef>
                <a:spcPts val="0"/>
              </a:spcBef>
            </a:pPr>
            <a:r>
              <a:rPr kumimoji="0" lang="en-US" sz="2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Experimental</a:t>
            </a:r>
            <a:r>
              <a:rPr kumimoji="0" lang="id-ID" sz="2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 </a:t>
            </a:r>
            <a:r>
              <a:rPr kumimoji="0" lang="en-US" sz="2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method, with a </a:t>
            </a:r>
            <a:r>
              <a:rPr kumimoji="0" lang="en-US" sz="2200" b="0" i="0" u="none" strike="noStrike" cap="none" spc="0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quantative</a:t>
            </a:r>
            <a:r>
              <a:rPr kumimoji="0" lang="en-US" sz="2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 approach. </a:t>
            </a:r>
          </a:p>
          <a:p>
            <a:pPr algn="ctr" defTabSz="587022">
              <a:lnSpc>
                <a:spcPct val="100000"/>
              </a:lnSpc>
              <a:spcBef>
                <a:spcPts val="0"/>
              </a:spcBef>
            </a:pPr>
            <a:endParaRPr kumimoji="0" lang="id-ID" sz="22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0B74E83-46A3-9002-C51D-129555674A78}"/>
              </a:ext>
            </a:extLst>
          </p:cNvPr>
          <p:cNvSpPr/>
          <p:nvPr/>
        </p:nvSpPr>
        <p:spPr>
          <a:xfrm>
            <a:off x="12197080" y="4621050"/>
            <a:ext cx="4693920" cy="1068219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pPr marL="0" marR="0" indent="0" algn="ctr" defTabSz="587022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chemeClr val="tx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RESEARCH </a:t>
            </a:r>
            <a:r>
              <a:rPr lang="id-ID" sz="2400" b="1" dirty="0">
                <a:solidFill>
                  <a:schemeClr val="tx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INSTRUME</a:t>
            </a:r>
            <a:r>
              <a:rPr lang="en-US" sz="2400" b="1" dirty="0">
                <a:solidFill>
                  <a:schemeClr val="tx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NT</a:t>
            </a:r>
            <a:r>
              <a:rPr lang="id-ID" sz="2400" b="1" dirty="0">
                <a:solidFill>
                  <a:schemeClr val="tx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 </a:t>
            </a:r>
            <a:endParaRPr kumimoji="0" lang="id-ID" sz="24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58702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d-ID" sz="2200" b="0" i="1" u="none" strike="noStrike" cap="none" spc="0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Bleep</a:t>
            </a:r>
            <a:r>
              <a:rPr kumimoji="0" lang="id-ID" sz="2200" b="0" i="1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 </a:t>
            </a:r>
            <a:r>
              <a:rPr kumimoji="0" lang="id-ID" sz="2200" b="0" i="1" u="none" strike="noStrike" cap="none" spc="0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test</a:t>
            </a:r>
            <a:r>
              <a:rPr kumimoji="0" lang="id-ID" sz="2200" b="0" i="1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 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212B2D7-F74A-6A67-B505-D8E71F83D74D}"/>
              </a:ext>
            </a:extLst>
          </p:cNvPr>
          <p:cNvSpPr/>
          <p:nvPr/>
        </p:nvSpPr>
        <p:spPr>
          <a:xfrm>
            <a:off x="10076180" y="7965822"/>
            <a:ext cx="4693920" cy="1068219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pPr marL="0" marR="0" indent="0" algn="ctr" defTabSz="587022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d-ID" sz="2400" b="1" dirty="0">
                <a:solidFill>
                  <a:schemeClr val="tx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SAMPLING</a:t>
            </a:r>
            <a:r>
              <a:rPr lang="en-US" sz="2400" b="1" dirty="0">
                <a:solidFill>
                  <a:schemeClr val="tx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 TECHNIQUE</a:t>
            </a:r>
            <a:endParaRPr kumimoji="0" lang="id-ID" sz="24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58702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d-ID" sz="2200" dirty="0">
                <a:solidFill>
                  <a:schemeClr val="tx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Purposive Sampling</a:t>
            </a:r>
            <a:r>
              <a:rPr kumimoji="0" lang="id-ID" sz="2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 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EE91CA3-F144-D002-4735-5CBB04776C78}"/>
              </a:ext>
            </a:extLst>
          </p:cNvPr>
          <p:cNvSpPr/>
          <p:nvPr/>
        </p:nvSpPr>
        <p:spPr>
          <a:xfrm>
            <a:off x="2804160" y="7437189"/>
            <a:ext cx="4693920" cy="2191931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pPr marL="0" marR="0" indent="0" algn="ctr" defTabSz="587022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d-ID" sz="2400" b="1" dirty="0">
                <a:solidFill>
                  <a:schemeClr val="tx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POPUL</a:t>
            </a:r>
            <a:r>
              <a:rPr lang="en-US" sz="2400" b="1" dirty="0">
                <a:solidFill>
                  <a:schemeClr val="tx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ATION</a:t>
            </a:r>
            <a:r>
              <a:rPr lang="id-ID" sz="2400" b="1" dirty="0">
                <a:solidFill>
                  <a:schemeClr val="tx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and</a:t>
            </a:r>
            <a:r>
              <a:rPr lang="id-ID" sz="2400" b="1" dirty="0">
                <a:solidFill>
                  <a:schemeClr val="tx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 SAMPEL </a:t>
            </a:r>
            <a:endParaRPr kumimoji="0" lang="id-ID" sz="24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algn="ctr" defTabSz="587022">
              <a:lnSpc>
                <a:spcPct val="100000"/>
              </a:lnSpc>
              <a:spcBef>
                <a:spcPts val="0"/>
              </a:spcBef>
            </a:pPr>
            <a:r>
              <a:rPr lang="id-ID" sz="2200" dirty="0">
                <a:solidFill>
                  <a:schemeClr val="tx1"/>
                </a:solidFill>
              </a:rPr>
              <a:t>Popula</a:t>
            </a:r>
            <a:r>
              <a:rPr lang="en-US" sz="2200" dirty="0" err="1">
                <a:solidFill>
                  <a:schemeClr val="tx1"/>
                </a:solidFill>
              </a:rPr>
              <a:t>tion</a:t>
            </a:r>
            <a:r>
              <a:rPr lang="en-US" sz="2200" dirty="0">
                <a:solidFill>
                  <a:schemeClr val="tx1"/>
                </a:solidFill>
              </a:rPr>
              <a:t> of 36 athletes, the researcher will select 12 members of the female Rugby 7’s team as research subjects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D6A5CD0-D4C9-3032-518C-25D8C64E6DEF}"/>
              </a:ext>
            </a:extLst>
          </p:cNvPr>
          <p:cNvSpPr/>
          <p:nvPr/>
        </p:nvSpPr>
        <p:spPr>
          <a:xfrm>
            <a:off x="457200" y="4137756"/>
            <a:ext cx="5273040" cy="181736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pPr marL="0" marR="0" indent="0" algn="ctr" defTabSz="587022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chemeClr val="tx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RESEARCH DESIGN</a:t>
            </a:r>
            <a:endParaRPr kumimoji="0" lang="id-ID" sz="24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58702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d-ID" sz="2200" b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One</a:t>
            </a:r>
            <a:r>
              <a:rPr kumimoji="0" lang="en-US" sz="2200" b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 Group Pretest – Posttest Design, with Treatment over 16 meetings.</a:t>
            </a:r>
            <a:endParaRPr lang="en-US" sz="2200" i="1" dirty="0">
              <a:solidFill>
                <a:schemeClr val="tx1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58702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200" b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68B94B6-613C-BAE8-F8D8-689CC99E185B}"/>
              </a:ext>
            </a:extLst>
          </p:cNvPr>
          <p:cNvSpPr/>
          <p:nvPr/>
        </p:nvSpPr>
        <p:spPr>
          <a:xfrm>
            <a:off x="9060180" y="1248693"/>
            <a:ext cx="4693920" cy="2021671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pPr algn="ctr" defTabSz="587022">
              <a:lnSpc>
                <a:spcPct val="100000"/>
              </a:lnSpc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DATA ANALISIS</a:t>
            </a:r>
            <a:r>
              <a:rPr lang="en-US" sz="2400" b="1" dirty="0">
                <a:solidFill>
                  <a:schemeClr val="tx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 TECHNIQUE</a:t>
            </a:r>
            <a:r>
              <a:rPr lang="id-ID" sz="2400" b="1" dirty="0">
                <a:solidFill>
                  <a:schemeClr val="tx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 </a:t>
            </a:r>
            <a:endParaRPr lang="en-US" sz="2400" b="1" dirty="0">
              <a:solidFill>
                <a:schemeClr val="tx1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algn="ctr" defTabSz="587022">
              <a:lnSpc>
                <a:spcPct val="100000"/>
              </a:lnSpc>
              <a:spcBef>
                <a:spcPts val="0"/>
              </a:spcBef>
            </a:pPr>
            <a:endParaRPr kumimoji="0" lang="id-ID" sz="24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58702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One-Sample T-Test using SPSS 29, paired sample T-test formula.</a:t>
            </a:r>
          </a:p>
          <a:p>
            <a:pPr marL="0" marR="0" indent="0" algn="ctr" defTabSz="58702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d-ID" sz="22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3E3FEC5-7F48-DE69-98B7-49E2CFD3CEE9}"/>
              </a:ext>
            </a:extLst>
          </p:cNvPr>
          <p:cNvCxnSpPr>
            <a:cxnSpLocks/>
          </p:cNvCxnSpPr>
          <p:nvPr/>
        </p:nvCxnSpPr>
        <p:spPr>
          <a:xfrm flipH="1">
            <a:off x="3200400" y="2914329"/>
            <a:ext cx="1691640" cy="124896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5245A47-5612-C471-27D4-B88148A645EA}"/>
              </a:ext>
            </a:extLst>
          </p:cNvPr>
          <p:cNvCxnSpPr>
            <a:cxnSpLocks/>
          </p:cNvCxnSpPr>
          <p:nvPr/>
        </p:nvCxnSpPr>
        <p:spPr>
          <a:xfrm>
            <a:off x="3093720" y="5929576"/>
            <a:ext cx="1112520" cy="1669359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3F8238F-AB35-D1D5-26A9-0642113FB71F}"/>
              </a:ext>
            </a:extLst>
          </p:cNvPr>
          <p:cNvCxnSpPr>
            <a:cxnSpLocks/>
          </p:cNvCxnSpPr>
          <p:nvPr/>
        </p:nvCxnSpPr>
        <p:spPr>
          <a:xfrm>
            <a:off x="7498080" y="8499931"/>
            <a:ext cx="25781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100E7D5-B86C-6A6D-EF20-605118A97E60}"/>
              </a:ext>
            </a:extLst>
          </p:cNvPr>
          <p:cNvCxnSpPr>
            <a:cxnSpLocks/>
          </p:cNvCxnSpPr>
          <p:nvPr/>
        </p:nvCxnSpPr>
        <p:spPr>
          <a:xfrm flipV="1">
            <a:off x="12649200" y="5747591"/>
            <a:ext cx="1341120" cy="223100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CAA6F79-39BC-D2E8-09D7-3EC8090D1C75}"/>
              </a:ext>
            </a:extLst>
          </p:cNvPr>
          <p:cNvCxnSpPr>
            <a:cxnSpLocks/>
          </p:cNvCxnSpPr>
          <p:nvPr/>
        </p:nvCxnSpPr>
        <p:spPr>
          <a:xfrm flipH="1" flipV="1">
            <a:off x="12649200" y="3061792"/>
            <a:ext cx="1498600" cy="157203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833154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7348200" cy="9753600"/>
          </a:xfrm>
          <a:prstGeom prst="rect">
            <a:avLst/>
          </a:prstGeom>
          <a:ln w="3175">
            <a:miter lim="400000"/>
          </a:ln>
        </p:spPr>
      </p:pic>
      <p:sp>
        <p:nvSpPr>
          <p:cNvPr id="177" name="a. First slide: Title, Author(s), Affiliation(s). Please download and use the first slide template for the conference theme and logos here.…"/>
          <p:cNvSpPr txBox="1">
            <a:spLocks noGrp="1"/>
          </p:cNvSpPr>
          <p:nvPr>
            <p:ph type="body" idx="21"/>
          </p:nvPr>
        </p:nvSpPr>
        <p:spPr>
          <a:xfrm>
            <a:off x="522514" y="1944915"/>
            <a:ext cx="16192553" cy="712792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endParaRPr lang="id-ID" dirty="0">
              <a:solidFill>
                <a:srgbClr val="000000"/>
              </a:solidFill>
              <a:effectLst/>
              <a:latin typeface="YAFdJt8dAY0 0"/>
            </a:endParaRPr>
          </a:p>
          <a:p>
            <a:pPr marL="290169" lvl="1" indent="0" defTabSz="877823">
              <a:lnSpc>
                <a:spcPts val="3700"/>
              </a:lnSpc>
              <a:spcBef>
                <a:spcPts val="0"/>
              </a:spcBef>
              <a:buSzPct val="100000"/>
              <a:buNone/>
              <a:defRPr sz="2592" u="sng">
                <a:latin typeface="Helvetica"/>
                <a:ea typeface="Helvetica"/>
                <a:cs typeface="Helvetica"/>
                <a:sym typeface="Helvetica"/>
              </a:defRPr>
            </a:pPr>
            <a:endParaRPr lang="en-US" dirty="0"/>
          </a:p>
        </p:txBody>
      </p:sp>
      <p:sp>
        <p:nvSpPr>
          <p:cNvPr id="178" name="POWER POINT…"/>
          <p:cNvSpPr txBox="1"/>
          <p:nvPr/>
        </p:nvSpPr>
        <p:spPr>
          <a:xfrm>
            <a:off x="5767614" y="728480"/>
            <a:ext cx="10223168" cy="47274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6124" tIns="36124" rIns="36124" bIns="36124" anchor="ctr">
            <a:spAutoFit/>
          </a:bodyPr>
          <a:lstStyle/>
          <a:p>
            <a:pPr>
              <a:lnSpc>
                <a:spcPct val="40000"/>
              </a:lnSpc>
              <a:defRPr sz="5000" b="1"/>
            </a:pPr>
            <a:r>
              <a:rPr lang="en-US" dirty="0">
                <a:latin typeface="Arial Black" panose="020B0A04020102020204" pitchFamily="34" charset="0"/>
              </a:rPr>
              <a:t>FINDINGS AND DISCUSSION</a:t>
            </a:r>
            <a:r>
              <a:rPr dirty="0"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99171E-1809-E988-DF44-9DF307B2CCA8}"/>
              </a:ext>
            </a:extLst>
          </p:cNvPr>
          <p:cNvSpPr txBox="1"/>
          <p:nvPr/>
        </p:nvSpPr>
        <p:spPr>
          <a:xfrm>
            <a:off x="1203001" y="5338664"/>
            <a:ext cx="6824978" cy="1696988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endParaRPr lang="id-ID" sz="2400" dirty="0"/>
          </a:p>
          <a:p>
            <a:pPr marL="0" marR="0" indent="0" algn="l" defTabSz="1733930" rtl="0" fontAlgn="auto" latinLnBrk="0" hangingPunct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d-ID" sz="3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D42F52-0942-4A45-E097-7A17CB9B2B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069" y="2333824"/>
            <a:ext cx="6660839" cy="267461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ADC552F-849C-1D60-25B6-197C80E4D9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19720" y="2323612"/>
            <a:ext cx="6319157" cy="267461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09EFEA0-6C8B-ED5E-AAEB-5137D9BA434E}"/>
              </a:ext>
            </a:extLst>
          </p:cNvPr>
          <p:cNvSpPr txBox="1"/>
          <p:nvPr/>
        </p:nvSpPr>
        <p:spPr>
          <a:xfrm>
            <a:off x="1045029" y="7394820"/>
            <a:ext cx="15524842" cy="1558488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pPr algn="ctr"/>
            <a:endParaRPr lang="id-ID" sz="2400" dirty="0"/>
          </a:p>
          <a:p>
            <a:pPr marL="0" marR="0" indent="0" algn="ctr" defTabSz="1733930" rtl="0" fontAlgn="auto" latinLnBrk="0" hangingPunct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d-ID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B0818C0-DE03-B1C8-0E82-0368DBE29435}"/>
              </a:ext>
            </a:extLst>
          </p:cNvPr>
          <p:cNvSpPr/>
          <p:nvPr/>
        </p:nvSpPr>
        <p:spPr>
          <a:xfrm>
            <a:off x="1943954" y="1553057"/>
            <a:ext cx="5343071" cy="62554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pPr marL="0" marR="0" indent="0" algn="ctr" defTabSz="58702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d-ID" sz="32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DATA</a:t>
            </a:r>
            <a:r>
              <a:rPr kumimoji="0" lang="en-US" sz="32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 DESCRIPTION</a:t>
            </a:r>
            <a:r>
              <a:rPr kumimoji="0" lang="id-ID" sz="32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 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34145C5-E15F-8A64-36FB-1F5AE3BF8E49}"/>
              </a:ext>
            </a:extLst>
          </p:cNvPr>
          <p:cNvSpPr/>
          <p:nvPr/>
        </p:nvSpPr>
        <p:spPr>
          <a:xfrm>
            <a:off x="9507764" y="1552376"/>
            <a:ext cx="5343071" cy="62554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pPr marL="0" marR="0" indent="0" algn="ctr" defTabSz="58702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d-ID" sz="3200" b="1" dirty="0">
                <a:solidFill>
                  <a:schemeClr val="tx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NORMA</a:t>
            </a:r>
            <a:r>
              <a:rPr lang="en-US" sz="3200" b="1" dirty="0">
                <a:solidFill>
                  <a:schemeClr val="tx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LITY TEST</a:t>
            </a:r>
            <a:r>
              <a:rPr kumimoji="0" lang="id-ID" sz="32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 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F87D0377-A61E-6D47-73D0-75C803726008}"/>
              </a:ext>
            </a:extLst>
          </p:cNvPr>
          <p:cNvSpPr/>
          <p:nvPr/>
        </p:nvSpPr>
        <p:spPr>
          <a:xfrm>
            <a:off x="2807515" y="7660310"/>
            <a:ext cx="11622549" cy="182190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Thus, it can be concluded that the pre-test and post-test Bleep Test data in this study are normally distributed and can be analyzed using parametric tests.</a:t>
            </a: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C9F1360C-1712-9549-ED9E-E27112BD1458}"/>
              </a:ext>
            </a:extLst>
          </p:cNvPr>
          <p:cNvSpPr/>
          <p:nvPr/>
        </p:nvSpPr>
        <p:spPr>
          <a:xfrm>
            <a:off x="1280212" y="5122418"/>
            <a:ext cx="6660839" cy="2250954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The average and standard deviation were (x̄ = 3.29 and </a:t>
            </a:r>
            <a:r>
              <a:rPr lang="en-US" sz="2800" dirty="0" err="1">
                <a:solidFill>
                  <a:schemeClr val="tx1"/>
                </a:solidFill>
              </a:rPr>
              <a:t>sd</a:t>
            </a:r>
            <a:r>
              <a:rPr lang="en-US" sz="2800" dirty="0">
                <a:solidFill>
                  <a:schemeClr val="tx1"/>
                </a:solidFill>
              </a:rPr>
              <a:t> = 2.01) for the pretest, and (x̄ = 36.95 and </a:t>
            </a:r>
            <a:r>
              <a:rPr lang="en-US" sz="2800" dirty="0" err="1">
                <a:solidFill>
                  <a:schemeClr val="tx1"/>
                </a:solidFill>
              </a:rPr>
              <a:t>sd</a:t>
            </a:r>
            <a:r>
              <a:rPr lang="en-US" sz="2800" dirty="0">
                <a:solidFill>
                  <a:schemeClr val="tx1"/>
                </a:solidFill>
              </a:rPr>
              <a:t> = 2.47) for the posttest.</a:t>
            </a: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A8B58B5-CD8D-4269-FC64-BABB761BD2BE}"/>
              </a:ext>
            </a:extLst>
          </p:cNvPr>
          <p:cNvSpPr/>
          <p:nvPr/>
        </p:nvSpPr>
        <p:spPr>
          <a:xfrm>
            <a:off x="9120816" y="5122418"/>
            <a:ext cx="6116964" cy="2373541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The normality test results indicate that the pretest and posttest data for VO2MAX improvement with the Bleep Test on female Rugby 7 athletes showed (sig &gt; 0.05).</a:t>
            </a:r>
            <a:endParaRPr kumimoji="0" lang="id-ID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38730086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7348200" cy="9753600"/>
          </a:xfrm>
          <a:prstGeom prst="rect">
            <a:avLst/>
          </a:prstGeom>
          <a:ln w="3175">
            <a:miter lim="400000"/>
          </a:ln>
        </p:spPr>
      </p:pic>
      <p:sp>
        <p:nvSpPr>
          <p:cNvPr id="177" name="a. First slide: Title, Author(s), Affiliation(s). Please download and use the first slide template for the conference theme and logos here.…"/>
          <p:cNvSpPr txBox="1">
            <a:spLocks noGrp="1"/>
          </p:cNvSpPr>
          <p:nvPr>
            <p:ph type="body" idx="21"/>
          </p:nvPr>
        </p:nvSpPr>
        <p:spPr>
          <a:xfrm>
            <a:off x="6108093" y="5549149"/>
            <a:ext cx="10606974" cy="3523689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pPr marL="290169" lvl="1" indent="0" defTabSz="877823">
              <a:lnSpc>
                <a:spcPts val="3700"/>
              </a:lnSpc>
              <a:spcBef>
                <a:spcPts val="0"/>
              </a:spcBef>
              <a:buSzPct val="100000"/>
              <a:buNone/>
              <a:defRPr sz="2592" u="sng">
                <a:latin typeface="Helvetica"/>
                <a:ea typeface="Helvetica"/>
                <a:cs typeface="Helvetica"/>
                <a:sym typeface="Helvetica"/>
              </a:defRPr>
            </a:pPr>
            <a:endParaRPr lang="en-US" dirty="0"/>
          </a:p>
        </p:txBody>
      </p:sp>
      <p:sp>
        <p:nvSpPr>
          <p:cNvPr id="178" name="POWER POINT…"/>
          <p:cNvSpPr txBox="1"/>
          <p:nvPr/>
        </p:nvSpPr>
        <p:spPr>
          <a:xfrm>
            <a:off x="474849" y="2755665"/>
            <a:ext cx="73018" cy="44972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6124" tIns="36124" rIns="36124" bIns="36124" anchor="ctr">
            <a:spAutoFit/>
          </a:bodyPr>
          <a:lstStyle/>
          <a:p>
            <a:pPr>
              <a:lnSpc>
                <a:spcPct val="40000"/>
              </a:lnSpc>
              <a:defRPr sz="5000" b="1"/>
            </a:pPr>
            <a:endParaRPr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E70C629-7B7D-290F-1118-4BE50226BABE}"/>
              </a:ext>
            </a:extLst>
          </p:cNvPr>
          <p:cNvSpPr/>
          <p:nvPr/>
        </p:nvSpPr>
        <p:spPr>
          <a:xfrm>
            <a:off x="1057568" y="1662160"/>
            <a:ext cx="5050525" cy="62554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pPr marL="0" marR="0" indent="0" algn="ctr" defTabSz="58702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d-ID" sz="3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HOMOGEN</a:t>
            </a:r>
            <a:r>
              <a:rPr lang="en-US" sz="3200" dirty="0">
                <a:solidFill>
                  <a:schemeClr val="tx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EITY TEST</a:t>
            </a:r>
            <a:endParaRPr kumimoji="0" lang="id-ID" sz="32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B4D98C1-EFA6-33D8-D9F8-CEDB9A31C2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743" y="2569909"/>
            <a:ext cx="5993953" cy="2070445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2576E84-89CF-4585-8D09-2A34221F5B3F}"/>
              </a:ext>
            </a:extLst>
          </p:cNvPr>
          <p:cNvSpPr/>
          <p:nvPr/>
        </p:nvSpPr>
        <p:spPr>
          <a:xfrm>
            <a:off x="754743" y="4922558"/>
            <a:ext cx="6110514" cy="2741301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The results of the homogeneity test for pretest and posttest Bleep Test on female Rugby 7 athletes showed (sig &gt; 0.05). This indicates that the variables come from the same variable (homogeneous).</a:t>
            </a:r>
            <a:endParaRPr lang="id-ID" sz="2400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8D5361-7EAD-02C9-27C8-3F401009E3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13867" y="2569909"/>
            <a:ext cx="6305104" cy="2180580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B62D09F-D8CA-BC3D-F3D6-45B5B6FC7A84}"/>
              </a:ext>
            </a:extLst>
          </p:cNvPr>
          <p:cNvSpPr/>
          <p:nvPr/>
        </p:nvSpPr>
        <p:spPr>
          <a:xfrm>
            <a:off x="9100457" y="5050575"/>
            <a:ext cx="7257143" cy="218058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pPr marL="290169" lvl="1" indent="0" defTabSz="877823">
              <a:lnSpc>
                <a:spcPts val="3700"/>
              </a:lnSpc>
              <a:spcBef>
                <a:spcPts val="0"/>
              </a:spcBef>
              <a:buSzPct val="100000"/>
              <a:buNone/>
              <a:defRPr sz="2592" u="sng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2400" b="0" i="0" dirty="0">
                <a:solidFill>
                  <a:schemeClr val="tx1"/>
                </a:solidFill>
                <a:effectLst/>
              </a:rPr>
              <a:t>The results of the Paired Sample T-Test found a difference in the average pretest and posttest with the CrossFit Cindy’s Cousin training method of 2.66% with a sig value of 0.000 &lt; 0.05.</a:t>
            </a:r>
            <a:endParaRPr lang="id-ID" sz="2400" b="0" i="0" dirty="0"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AC20185-05E9-73E6-2BAC-5B3C7203B4BD}"/>
              </a:ext>
            </a:extLst>
          </p:cNvPr>
          <p:cNvSpPr/>
          <p:nvPr/>
        </p:nvSpPr>
        <p:spPr>
          <a:xfrm>
            <a:off x="9463314" y="1737507"/>
            <a:ext cx="5921829" cy="62554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pPr marL="0" marR="0" indent="0" algn="ctr" defTabSz="58702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d-ID" sz="3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H</a:t>
            </a:r>
            <a:r>
              <a:rPr kumimoji="0" lang="en-US" sz="3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Y</a:t>
            </a:r>
            <a:r>
              <a:rPr kumimoji="0" lang="id-ID" sz="3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POT</a:t>
            </a:r>
            <a:r>
              <a:rPr kumimoji="0" lang="en-US" sz="3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H</a:t>
            </a:r>
            <a:r>
              <a:rPr kumimoji="0" lang="id-ID" sz="3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ESIS</a:t>
            </a:r>
            <a:r>
              <a:rPr kumimoji="0" lang="en-US" sz="32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 TEST</a:t>
            </a:r>
            <a:endParaRPr kumimoji="0" lang="id-ID" sz="32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403322724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68"/>
            <a:ext cx="17348200" cy="9753600"/>
          </a:xfrm>
          <a:prstGeom prst="rect">
            <a:avLst/>
          </a:prstGeom>
          <a:ln w="3175">
            <a:miter lim="400000"/>
          </a:ln>
        </p:spPr>
      </p:pic>
      <p:sp>
        <p:nvSpPr>
          <p:cNvPr id="177" name="a. First slide: Title, Author(s), Affiliation(s). Please download and use the first slide template for the conference theme and logos here.…"/>
          <p:cNvSpPr txBox="1">
            <a:spLocks noGrp="1"/>
          </p:cNvSpPr>
          <p:nvPr>
            <p:ph type="body" idx="21"/>
          </p:nvPr>
        </p:nvSpPr>
        <p:spPr>
          <a:xfrm>
            <a:off x="6108093" y="5549149"/>
            <a:ext cx="10606974" cy="3523689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pPr marL="290169" lvl="1" indent="0" defTabSz="877823">
              <a:lnSpc>
                <a:spcPts val="3700"/>
              </a:lnSpc>
              <a:spcBef>
                <a:spcPts val="0"/>
              </a:spcBef>
              <a:buSzPct val="100000"/>
              <a:buNone/>
              <a:defRPr sz="2592" u="sng">
                <a:latin typeface="Helvetica"/>
                <a:ea typeface="Helvetica"/>
                <a:cs typeface="Helvetica"/>
                <a:sym typeface="Helvetica"/>
              </a:defRPr>
            </a:pPr>
            <a:endParaRPr lang="en-US" dirty="0"/>
          </a:p>
        </p:txBody>
      </p:sp>
      <p:sp>
        <p:nvSpPr>
          <p:cNvPr id="178" name="POWER POINT…"/>
          <p:cNvSpPr txBox="1"/>
          <p:nvPr/>
        </p:nvSpPr>
        <p:spPr>
          <a:xfrm>
            <a:off x="474849" y="2755665"/>
            <a:ext cx="73018" cy="44972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6124" tIns="36124" rIns="36124" bIns="36124" anchor="ctr">
            <a:spAutoFit/>
          </a:bodyPr>
          <a:lstStyle/>
          <a:p>
            <a:pPr>
              <a:lnSpc>
                <a:spcPct val="40000"/>
              </a:lnSpc>
              <a:defRPr sz="5000" b="1"/>
            </a:pPr>
            <a:endParaRPr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45E6488-F1AB-6732-2D3B-25D788D97118}"/>
              </a:ext>
            </a:extLst>
          </p:cNvPr>
          <p:cNvSpPr/>
          <p:nvPr/>
        </p:nvSpPr>
        <p:spPr>
          <a:xfrm>
            <a:off x="2171723" y="2775408"/>
            <a:ext cx="4611865" cy="62554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pPr marL="0" marR="0" indent="0" algn="ctr" defTabSz="58702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CONCLUSION</a:t>
            </a:r>
            <a:endParaRPr kumimoji="0" lang="id-ID" sz="32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3884F7F-1600-53CC-2894-DC9F95777850}"/>
              </a:ext>
            </a:extLst>
          </p:cNvPr>
          <p:cNvSpPr/>
          <p:nvPr/>
        </p:nvSpPr>
        <p:spPr>
          <a:xfrm>
            <a:off x="10564614" y="2775407"/>
            <a:ext cx="4611865" cy="62554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pPr marL="0" marR="0" indent="0" algn="ctr" defTabSz="58702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d-ID" sz="32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IMPLICATIONS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5381B4E-E133-2C99-B223-B7E1FDD8EBAD}"/>
              </a:ext>
            </a:extLst>
          </p:cNvPr>
          <p:cNvSpPr/>
          <p:nvPr/>
        </p:nvSpPr>
        <p:spPr>
          <a:xfrm>
            <a:off x="957941" y="3671409"/>
            <a:ext cx="7039427" cy="3755479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pPr marL="290169" lvl="1" indent="0" defTabSz="877823">
              <a:lnSpc>
                <a:spcPts val="3700"/>
              </a:lnSpc>
              <a:spcBef>
                <a:spcPts val="0"/>
              </a:spcBef>
              <a:buSzPct val="100000"/>
              <a:buNone/>
              <a:defRPr sz="2592" u="sng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2800" b="0" i="0" dirty="0">
                <a:solidFill>
                  <a:srgbClr val="000000"/>
                </a:solidFill>
                <a:effectLst/>
              </a:rPr>
              <a:t>Based on the data analysis and research findings, it can be concluded that CrossFit Cindy’s Cousin training method that has been applied for over 16 meetings, resulted in a significant improvement in VO2MAX for female Rugby 7 athletes.</a:t>
            </a:r>
            <a:endParaRPr lang="id-ID" sz="2800" b="0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9DE37-CC3E-679D-B3C8-7CB78B4BC297}"/>
              </a:ext>
            </a:extLst>
          </p:cNvPr>
          <p:cNvSpPr/>
          <p:nvPr/>
        </p:nvSpPr>
        <p:spPr>
          <a:xfrm>
            <a:off x="9154889" y="3686632"/>
            <a:ext cx="7431314" cy="3755479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pPr marL="290169" lvl="1" indent="0" defTabSz="877823">
              <a:lnSpc>
                <a:spcPts val="3700"/>
              </a:lnSpc>
              <a:spcBef>
                <a:spcPts val="0"/>
              </a:spcBef>
              <a:buSzPct val="100000"/>
              <a:buNone/>
              <a:defRPr sz="2592" u="sng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2000" dirty="0"/>
              <a:t>The results of this research are expected to be used as a training method to improve aerobic endurance (VO2MAX). Based on the research conducted by the author, the CrossFit Cindy’s Cousin method has a significant impact on enhancing VO2MAX. The implications of this study can be utilized by various parties to improve aerobic endurance (VO2MAX) in Rugby 7’s sports.</a:t>
            </a:r>
          </a:p>
        </p:txBody>
      </p:sp>
    </p:spTree>
    <p:extLst>
      <p:ext uri="{BB962C8B-B14F-4D97-AF65-F5344CB8AC3E}">
        <p14:creationId xmlns:p14="http://schemas.microsoft.com/office/powerpoint/2010/main" val="309291074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7348200" cy="9753600"/>
          </a:xfrm>
          <a:prstGeom prst="rect">
            <a:avLst/>
          </a:prstGeom>
          <a:ln w="3175">
            <a:miter lim="400000"/>
          </a:ln>
        </p:spPr>
      </p:pic>
      <p:sp>
        <p:nvSpPr>
          <p:cNvPr id="177" name="a. First slide: Title, Author(s), Affiliation(s). Please download and use the first slide template for the conference theme and logos here.…"/>
          <p:cNvSpPr txBox="1">
            <a:spLocks noGrp="1"/>
          </p:cNvSpPr>
          <p:nvPr>
            <p:ph type="body" idx="21"/>
          </p:nvPr>
        </p:nvSpPr>
        <p:spPr>
          <a:xfrm>
            <a:off x="6108093" y="5549149"/>
            <a:ext cx="10606974" cy="3523689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pPr marL="290169" lvl="1" indent="0" defTabSz="877823">
              <a:lnSpc>
                <a:spcPts val="3700"/>
              </a:lnSpc>
              <a:spcBef>
                <a:spcPts val="0"/>
              </a:spcBef>
              <a:buSzPct val="100000"/>
              <a:buNone/>
              <a:defRPr sz="2592" u="sng">
                <a:latin typeface="Helvetica"/>
                <a:ea typeface="Helvetica"/>
                <a:cs typeface="Helvetica"/>
                <a:sym typeface="Helvetica"/>
              </a:defRPr>
            </a:pPr>
            <a:endParaRPr lang="en-US" dirty="0"/>
          </a:p>
        </p:txBody>
      </p:sp>
      <p:sp>
        <p:nvSpPr>
          <p:cNvPr id="178" name="POWER POINT…"/>
          <p:cNvSpPr txBox="1"/>
          <p:nvPr/>
        </p:nvSpPr>
        <p:spPr>
          <a:xfrm>
            <a:off x="474849" y="2755665"/>
            <a:ext cx="73018" cy="44972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6124" tIns="36124" rIns="36124" bIns="36124" anchor="ctr">
            <a:spAutoFit/>
          </a:bodyPr>
          <a:lstStyle/>
          <a:p>
            <a:pPr>
              <a:lnSpc>
                <a:spcPct val="40000"/>
              </a:lnSpc>
              <a:defRPr sz="5000" b="1"/>
            </a:pPr>
            <a:endParaRPr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5C37B7E-4551-5526-82A2-E1B34BF1253C}"/>
              </a:ext>
            </a:extLst>
          </p:cNvPr>
          <p:cNvSpPr/>
          <p:nvPr/>
        </p:nvSpPr>
        <p:spPr>
          <a:xfrm>
            <a:off x="3236686" y="3876685"/>
            <a:ext cx="11478567" cy="100011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6124" tIns="36124" rIns="36124" bIns="36124" numCol="1" spcCol="38100" rtlCol="0" anchor="ctr">
            <a:spAutoFit/>
          </a:bodyPr>
          <a:lstStyle/>
          <a:p>
            <a:pPr marL="0" marR="0" indent="0" algn="ctr" defTabSz="58702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5400" b="1" dirty="0">
                <a:solidFill>
                  <a:schemeClr val="tx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THANK YOU</a:t>
            </a:r>
            <a:r>
              <a:rPr kumimoji="0" lang="id-ID" sz="54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8788180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6124" tIns="36124" rIns="36124" bIns="36124" numCol="1" spcCol="38100" rtlCol="0" anchor="ctr">
        <a:spAutoFit/>
      </a:bodyPr>
      <a:lstStyle>
        <a:defPPr marL="0" marR="0" indent="0" algn="ctr" defTabSz="58702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6124" tIns="36124" rIns="36124" bIns="36124" numCol="1" spcCol="38100" rtlCol="0" anchor="ctr">
        <a:spAutoFit/>
      </a:bodyPr>
      <a:lstStyle>
        <a:defPPr marL="0" marR="0" indent="0" algn="l" defTabSz="1733930" rtl="0" fontAlgn="auto" latinLnBrk="0" hangingPunct="0">
          <a:lnSpc>
            <a:spcPct val="90000"/>
          </a:lnSpc>
          <a:spcBef>
            <a:spcPts val="3200"/>
          </a:spcBef>
          <a:spcAft>
            <a:spcPts val="0"/>
          </a:spcAft>
          <a:buClrTx/>
          <a:buSzTx/>
          <a:buFontTx/>
          <a:buNone/>
          <a:tabLst/>
          <a:defRPr kumimoji="0" sz="3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6124" tIns="36124" rIns="36124" bIns="36124" numCol="1" spcCol="38100" rtlCol="0" anchor="ctr">
        <a:spAutoFit/>
      </a:bodyPr>
      <a:lstStyle>
        <a:defPPr marL="0" marR="0" indent="0" algn="ctr" defTabSz="58702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6124" tIns="36124" rIns="36124" bIns="36124" numCol="1" spcCol="38100" rtlCol="0" anchor="ctr">
        <a:spAutoFit/>
      </a:bodyPr>
      <a:lstStyle>
        <a:defPPr marL="0" marR="0" indent="0" algn="l" defTabSz="1733930" rtl="0" fontAlgn="auto" latinLnBrk="0" hangingPunct="0">
          <a:lnSpc>
            <a:spcPct val="90000"/>
          </a:lnSpc>
          <a:spcBef>
            <a:spcPts val="3200"/>
          </a:spcBef>
          <a:spcAft>
            <a:spcPts val="0"/>
          </a:spcAft>
          <a:buClrTx/>
          <a:buSzTx/>
          <a:buFontTx/>
          <a:buNone/>
          <a:tabLst/>
          <a:defRPr kumimoji="0" sz="3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2230</TotalTime>
  <Words>701</Words>
  <Application>Microsoft Office PowerPoint</Application>
  <PresentationFormat>Custom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 Black</vt:lpstr>
      <vt:lpstr>Calibri</vt:lpstr>
      <vt:lpstr>Helvetica Neue</vt:lpstr>
      <vt:lpstr>Helvetica Neue Medium</vt:lpstr>
      <vt:lpstr>Wingdings</vt:lpstr>
      <vt:lpstr>YAFcfr0ZwUA 0</vt:lpstr>
      <vt:lpstr>YAFdJt8dAY0 0</vt:lpstr>
      <vt:lpstr>21_BasicWhite</vt:lpstr>
      <vt:lpstr>APPLICATION OF CINDY’S COUSIN CROSSFIT TRAINING METHOD TO INCREASE VO2MAX IN BANDUNG WOMAN’S RUGBY 7 TEAM ATHLETES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pat95</dc:creator>
  <cp:lastModifiedBy>pat9503@gmail.com</cp:lastModifiedBy>
  <cp:revision>7</cp:revision>
  <dcterms:modified xsi:type="dcterms:W3CDTF">2024-08-07T13:21:06Z</dcterms:modified>
</cp:coreProperties>
</file>