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3" r:id="rId8"/>
    <p:sldId id="264" r:id="rId9"/>
    <p:sldId id="265" r:id="rId10"/>
    <p:sldId id="266" r:id="rId11"/>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35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ID" b="1">
                <a:solidFill>
                  <a:schemeClr val="tx1"/>
                </a:solidFill>
              </a:rPr>
              <a:t>Diagram</a:t>
            </a:r>
            <a:r>
              <a:rPr lang="en-ID" b="1" baseline="0">
                <a:solidFill>
                  <a:schemeClr val="tx1"/>
                </a:solidFill>
              </a:rPr>
              <a:t> Pretest dan Posttest Tendangan Menggunakan Samsak</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4.7793232195181952E-2"/>
          <c:y val="0.28056626262248424"/>
          <c:w val="0.91189434654001578"/>
          <c:h val="0.64084048444495079"/>
        </c:manualLayout>
      </c:layout>
      <c:barChart>
        <c:barDir val="col"/>
        <c:grouping val="clustered"/>
        <c:varyColors val="0"/>
        <c:ser>
          <c:idx val="0"/>
          <c:order val="0"/>
          <c:tx>
            <c:strRef>
              <c:f>Sheet1!$B$1</c:f>
              <c:strCache>
                <c:ptCount val="1"/>
                <c:pt idx="0">
                  <c:v>PreTest Samsak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5"/>
                <c:pt idx="0">
                  <c:v>ALV</c:v>
                </c:pt>
                <c:pt idx="1">
                  <c:v>ABDL</c:v>
                </c:pt>
                <c:pt idx="2">
                  <c:v>AHMD</c:v>
                </c:pt>
                <c:pt idx="3">
                  <c:v>DNI</c:v>
                </c:pt>
                <c:pt idx="4">
                  <c:v>AGNG</c:v>
                </c:pt>
              </c:strCache>
            </c:strRef>
          </c:cat>
          <c:val>
            <c:numRef>
              <c:f>Sheet1!$B$2:$B$8</c:f>
              <c:numCache>
                <c:formatCode>General</c:formatCode>
                <c:ptCount val="7"/>
                <c:pt idx="0">
                  <c:v>25</c:v>
                </c:pt>
                <c:pt idx="1">
                  <c:v>26</c:v>
                </c:pt>
                <c:pt idx="2">
                  <c:v>25.5</c:v>
                </c:pt>
                <c:pt idx="3">
                  <c:v>25</c:v>
                </c:pt>
                <c:pt idx="4">
                  <c:v>24</c:v>
                </c:pt>
              </c:numCache>
            </c:numRef>
          </c:val>
          <c:extLst>
            <c:ext xmlns:c16="http://schemas.microsoft.com/office/drawing/2014/chart" uri="{C3380CC4-5D6E-409C-BE32-E72D297353CC}">
              <c16:uniqueId val="{00000000-FF19-492A-88FF-8DBC6BAB6D7E}"/>
            </c:ext>
          </c:extLst>
        </c:ser>
        <c:ser>
          <c:idx val="1"/>
          <c:order val="1"/>
          <c:tx>
            <c:strRef>
              <c:f>Sheet1!$C$1</c:f>
              <c:strCache>
                <c:ptCount val="1"/>
                <c:pt idx="0">
                  <c:v>PostTest Samsak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5"/>
                <c:pt idx="0">
                  <c:v>ALV</c:v>
                </c:pt>
                <c:pt idx="1">
                  <c:v>ABDL</c:v>
                </c:pt>
                <c:pt idx="2">
                  <c:v>AHMD</c:v>
                </c:pt>
                <c:pt idx="3">
                  <c:v>DNI</c:v>
                </c:pt>
                <c:pt idx="4">
                  <c:v>AGNG</c:v>
                </c:pt>
              </c:strCache>
            </c:strRef>
          </c:cat>
          <c:val>
            <c:numRef>
              <c:f>Sheet1!$C$2:$C$8</c:f>
              <c:numCache>
                <c:formatCode>General</c:formatCode>
                <c:ptCount val="7"/>
                <c:pt idx="0">
                  <c:v>47</c:v>
                </c:pt>
                <c:pt idx="1">
                  <c:v>47</c:v>
                </c:pt>
                <c:pt idx="2">
                  <c:v>46</c:v>
                </c:pt>
                <c:pt idx="3">
                  <c:v>48.5</c:v>
                </c:pt>
                <c:pt idx="4">
                  <c:v>48</c:v>
                </c:pt>
              </c:numCache>
            </c:numRef>
          </c:val>
          <c:extLst>
            <c:ext xmlns:c16="http://schemas.microsoft.com/office/drawing/2014/chart" uri="{C3380CC4-5D6E-409C-BE32-E72D297353CC}">
              <c16:uniqueId val="{00000001-FF19-492A-88FF-8DBC6BAB6D7E}"/>
            </c:ext>
          </c:extLst>
        </c:ser>
        <c:ser>
          <c:idx val="2"/>
          <c:order val="2"/>
          <c:tx>
            <c:strRef>
              <c:f>Sheet1!$D$1</c:f>
              <c:strCache>
                <c:ptCount val="1"/>
                <c:pt idx="0">
                  <c:v>Peningkatan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5"/>
                <c:pt idx="0">
                  <c:v>ALV</c:v>
                </c:pt>
                <c:pt idx="1">
                  <c:v>ABDL</c:v>
                </c:pt>
                <c:pt idx="2">
                  <c:v>AHMD</c:v>
                </c:pt>
                <c:pt idx="3">
                  <c:v>DNI</c:v>
                </c:pt>
                <c:pt idx="4">
                  <c:v>AGNG</c:v>
                </c:pt>
              </c:strCache>
            </c:strRef>
          </c:cat>
          <c:val>
            <c:numRef>
              <c:f>Sheet1!$D$2:$D$8</c:f>
              <c:numCache>
                <c:formatCode>General</c:formatCode>
                <c:ptCount val="7"/>
                <c:pt idx="0">
                  <c:v>22</c:v>
                </c:pt>
                <c:pt idx="1">
                  <c:v>21</c:v>
                </c:pt>
                <c:pt idx="2">
                  <c:v>0.5</c:v>
                </c:pt>
                <c:pt idx="3">
                  <c:v>23.5</c:v>
                </c:pt>
                <c:pt idx="4">
                  <c:v>24</c:v>
                </c:pt>
              </c:numCache>
            </c:numRef>
          </c:val>
          <c:extLst>
            <c:ext xmlns:c16="http://schemas.microsoft.com/office/drawing/2014/chart" uri="{C3380CC4-5D6E-409C-BE32-E72D297353CC}">
              <c16:uniqueId val="{00000002-FF19-492A-88FF-8DBC6BAB6D7E}"/>
            </c:ext>
          </c:extLst>
        </c:ser>
        <c:dLbls>
          <c:dLblPos val="outEnd"/>
          <c:showLegendKey val="0"/>
          <c:showVal val="1"/>
          <c:showCatName val="0"/>
          <c:showSerName val="0"/>
          <c:showPercent val="0"/>
          <c:showBubbleSize val="0"/>
        </c:dLbls>
        <c:gapWidth val="219"/>
        <c:overlap val="-27"/>
        <c:axId val="376503104"/>
        <c:axId val="376500360"/>
      </c:barChart>
      <c:catAx>
        <c:axId val="37650310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376500360"/>
        <c:crosses val="autoZero"/>
        <c:auto val="1"/>
        <c:lblAlgn val="ctr"/>
        <c:lblOffset val="100"/>
        <c:noMultiLvlLbl val="0"/>
      </c:catAx>
      <c:valAx>
        <c:axId val="376500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6503104"/>
        <c:crosses val="autoZero"/>
        <c:crossBetween val="between"/>
      </c:valAx>
      <c:spPr>
        <a:noFill/>
        <a:ln>
          <a:noFill/>
        </a:ln>
        <a:effectLst/>
      </c:spPr>
    </c:plotArea>
    <c:legend>
      <c:legendPos val="r"/>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spc="0" baseline="0">
                <a:solidFill>
                  <a:schemeClr val="tx1"/>
                </a:solidFill>
                <a:latin typeface="+mn-lt"/>
                <a:ea typeface="+mn-ea"/>
                <a:cs typeface="+mn-cs"/>
              </a:defRPr>
            </a:pPr>
            <a:r>
              <a:rPr lang="en-ID" sz="1400" b="1" i="0" u="none" strike="noStrike" kern="1200" spc="0" baseline="0">
                <a:solidFill>
                  <a:schemeClr val="tx1"/>
                </a:solidFill>
              </a:rPr>
              <a:t>Diagram Pretest dan Posttest Tendangan Menggunakan PAD</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Pretest PAD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BMI</c:v>
                </c:pt>
                <c:pt idx="1">
                  <c:v>ARJN</c:v>
                </c:pt>
                <c:pt idx="2">
                  <c:v>RFL</c:v>
                </c:pt>
                <c:pt idx="3">
                  <c:v>NIK</c:v>
                </c:pt>
                <c:pt idx="4">
                  <c:v>RDWN</c:v>
                </c:pt>
              </c:strCache>
            </c:strRef>
          </c:cat>
          <c:val>
            <c:numRef>
              <c:f>Sheet1!$B$2:$B$6</c:f>
              <c:numCache>
                <c:formatCode>General</c:formatCode>
                <c:ptCount val="5"/>
                <c:pt idx="0">
                  <c:v>25</c:v>
                </c:pt>
                <c:pt idx="1">
                  <c:v>29</c:v>
                </c:pt>
                <c:pt idx="2">
                  <c:v>25</c:v>
                </c:pt>
                <c:pt idx="3">
                  <c:v>23</c:v>
                </c:pt>
                <c:pt idx="4">
                  <c:v>25</c:v>
                </c:pt>
              </c:numCache>
            </c:numRef>
          </c:val>
          <c:extLst>
            <c:ext xmlns:c16="http://schemas.microsoft.com/office/drawing/2014/chart" uri="{C3380CC4-5D6E-409C-BE32-E72D297353CC}">
              <c16:uniqueId val="{00000000-F167-42A1-B951-174A84FAC336}"/>
            </c:ext>
          </c:extLst>
        </c:ser>
        <c:ser>
          <c:idx val="1"/>
          <c:order val="1"/>
          <c:tx>
            <c:strRef>
              <c:f>Sheet1!$C$1</c:f>
              <c:strCache>
                <c:ptCount val="1"/>
                <c:pt idx="0">
                  <c:v>Post Test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BMI</c:v>
                </c:pt>
                <c:pt idx="1">
                  <c:v>ARJN</c:v>
                </c:pt>
                <c:pt idx="2">
                  <c:v>RFL</c:v>
                </c:pt>
                <c:pt idx="3">
                  <c:v>NIK</c:v>
                </c:pt>
                <c:pt idx="4">
                  <c:v>RDWN</c:v>
                </c:pt>
              </c:strCache>
            </c:strRef>
          </c:cat>
          <c:val>
            <c:numRef>
              <c:f>Sheet1!$C$2:$C$6</c:f>
              <c:numCache>
                <c:formatCode>General</c:formatCode>
                <c:ptCount val="5"/>
                <c:pt idx="0">
                  <c:v>52.5</c:v>
                </c:pt>
                <c:pt idx="1">
                  <c:v>50.5</c:v>
                </c:pt>
                <c:pt idx="2">
                  <c:v>50.5</c:v>
                </c:pt>
                <c:pt idx="3">
                  <c:v>49.5</c:v>
                </c:pt>
                <c:pt idx="4">
                  <c:v>52</c:v>
                </c:pt>
              </c:numCache>
            </c:numRef>
          </c:val>
          <c:extLst>
            <c:ext xmlns:c16="http://schemas.microsoft.com/office/drawing/2014/chart" uri="{C3380CC4-5D6E-409C-BE32-E72D297353CC}">
              <c16:uniqueId val="{00000001-F167-42A1-B951-174A84FAC336}"/>
            </c:ext>
          </c:extLst>
        </c:ser>
        <c:ser>
          <c:idx val="2"/>
          <c:order val="2"/>
          <c:tx>
            <c:strRef>
              <c:f>Sheet1!$D$1</c:f>
              <c:strCache>
                <c:ptCount val="1"/>
                <c:pt idx="0">
                  <c:v>Peningkatan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BMI</c:v>
                </c:pt>
                <c:pt idx="1">
                  <c:v>ARJN</c:v>
                </c:pt>
                <c:pt idx="2">
                  <c:v>RFL</c:v>
                </c:pt>
                <c:pt idx="3">
                  <c:v>NIK</c:v>
                </c:pt>
                <c:pt idx="4">
                  <c:v>RDWN</c:v>
                </c:pt>
              </c:strCache>
            </c:strRef>
          </c:cat>
          <c:val>
            <c:numRef>
              <c:f>Sheet1!$D$2:$D$6</c:f>
              <c:numCache>
                <c:formatCode>General</c:formatCode>
                <c:ptCount val="5"/>
                <c:pt idx="0">
                  <c:v>27.5</c:v>
                </c:pt>
                <c:pt idx="1">
                  <c:v>21.5</c:v>
                </c:pt>
                <c:pt idx="2">
                  <c:v>25.5</c:v>
                </c:pt>
                <c:pt idx="3">
                  <c:v>26.5</c:v>
                </c:pt>
                <c:pt idx="4">
                  <c:v>27</c:v>
                </c:pt>
              </c:numCache>
            </c:numRef>
          </c:val>
          <c:extLst>
            <c:ext xmlns:c16="http://schemas.microsoft.com/office/drawing/2014/chart" uri="{C3380CC4-5D6E-409C-BE32-E72D297353CC}">
              <c16:uniqueId val="{00000002-F167-42A1-B951-174A84FAC336}"/>
            </c:ext>
          </c:extLst>
        </c:ser>
        <c:dLbls>
          <c:dLblPos val="outEnd"/>
          <c:showLegendKey val="0"/>
          <c:showVal val="1"/>
          <c:showCatName val="0"/>
          <c:showSerName val="0"/>
          <c:showPercent val="0"/>
          <c:showBubbleSize val="0"/>
        </c:dLbls>
        <c:gapWidth val="219"/>
        <c:overlap val="-27"/>
        <c:axId val="262635184"/>
        <c:axId val="262635968"/>
      </c:barChart>
      <c:catAx>
        <c:axId val="2626351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262635968"/>
        <c:crosses val="autoZero"/>
        <c:auto val="1"/>
        <c:lblAlgn val="ctr"/>
        <c:lblOffset val="100"/>
        <c:noMultiLvlLbl val="0"/>
      </c:catAx>
      <c:valAx>
        <c:axId val="262635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2635184"/>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317524"/>
            <a:ext cx="15623824" cy="10902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lnSpcReduction="10000"/>
          </a:bodyPr>
          <a:lstStyle/>
          <a:p>
            <a:pPr algn="just"/>
            <a:r>
              <a:rPr lang="en-ID" sz="2400" dirty="0">
                <a:latin typeface="Times New Roman" panose="02020603050405020304" pitchFamily="18" charset="0"/>
                <a:cs typeface="Times New Roman" panose="02020603050405020304" pitchFamily="18" charset="0"/>
              </a:rPr>
              <a:t>Universitas Pendidikan Indonesia </a:t>
            </a:r>
          </a:p>
          <a:p>
            <a:pPr algn="just"/>
            <a:r>
              <a:rPr lang="en-US" sz="2400" dirty="0">
                <a:latin typeface="Times New Roman" panose="02020603050405020304" pitchFamily="18" charset="0"/>
                <a:cs typeface="Times New Roman" panose="02020603050405020304" pitchFamily="18" charset="0"/>
              </a:rPr>
              <a:t>Faculty of sport and health education </a:t>
            </a:r>
            <a:endParaRPr lang="en-ID" sz="2400" dirty="0">
              <a:latin typeface="Times New Roman" panose="02020603050405020304" pitchFamily="18" charset="0"/>
              <a:cs typeface="Times New Roman" panose="02020603050405020304" pitchFamily="18" charset="0"/>
            </a:endParaRPr>
          </a:p>
          <a:p>
            <a:pPr algn="just"/>
            <a:r>
              <a:rPr lang="en-ID" sz="2400" dirty="0">
                <a:latin typeface="Times New Roman" panose="02020603050405020304" pitchFamily="18" charset="0"/>
                <a:cs typeface="Times New Roman" panose="02020603050405020304" pitchFamily="18" charset="0"/>
              </a:rPr>
              <a:t>Sports Coaching Education</a:t>
            </a:r>
          </a:p>
          <a:p>
            <a:endParaRPr dirty="0"/>
          </a:p>
        </p:txBody>
      </p:sp>
      <p:sp>
        <p:nvSpPr>
          <p:cNvPr id="173" name="YOUR TITLE…"/>
          <p:cNvSpPr txBox="1">
            <a:spLocks noGrp="1"/>
          </p:cNvSpPr>
          <p:nvPr>
            <p:ph type="ctrTitle"/>
          </p:nvPr>
        </p:nvSpPr>
        <p:spPr>
          <a:xfrm>
            <a:off x="598775" y="1830511"/>
            <a:ext cx="16146983" cy="3305388"/>
          </a:xfrm>
          <a:prstGeom prst="rect">
            <a:avLst/>
          </a:prstGeom>
        </p:spPr>
        <p:txBody>
          <a:bodyPr>
            <a:normAutofit fontScale="90000"/>
          </a:bodyPr>
          <a:lstStyle/>
          <a:p>
            <a:pPr algn="ctr"/>
            <a:r>
              <a:rPr lang="en-ID" sz="4000" b="0" i="0" dirty="0">
                <a:solidFill>
                  <a:schemeClr val="tx1"/>
                </a:solidFill>
                <a:effectLst/>
              </a:rPr>
              <a:t>P</a:t>
            </a:r>
            <a:r>
              <a:rPr lang="en-ID" sz="4400" b="0" i="0" dirty="0">
                <a:solidFill>
                  <a:schemeClr val="tx1"/>
                </a:solidFill>
                <a:effectLst/>
                <a:latin typeface="Times New Roman" panose="02020603050405020304" pitchFamily="18" charset="0"/>
                <a:cs typeface="Times New Roman" panose="02020603050405020304" pitchFamily="18" charset="0"/>
              </a:rPr>
              <a:t>ENGARUH LATIHAN TENDANGAN BELAKANG MENGGUNAKAN PAD DAN SAMSAK DENGAN METODE SET SISTEM TERHADAP PENINGKATAN FREKUENSI TENDANGAN BELAKANG CABANG OLAHRAGA TARUNG DERAJAT</a:t>
            </a:r>
            <a:br>
              <a:rPr lang="en-ID" sz="4400" b="0" i="0" dirty="0">
                <a:solidFill>
                  <a:schemeClr val="tx1"/>
                </a:solidFill>
                <a:effectLst/>
                <a:latin typeface="Times New Roman" panose="02020603050405020304" pitchFamily="18" charset="0"/>
                <a:cs typeface="Times New Roman" panose="02020603050405020304" pitchFamily="18" charset="0"/>
              </a:rPr>
            </a:br>
            <a:br>
              <a:rPr lang="en-ID" sz="4400" b="0" i="0" dirty="0">
                <a:solidFill>
                  <a:schemeClr val="tx1"/>
                </a:solidFill>
                <a:effectLst/>
                <a:latin typeface="Times New Roman" panose="02020603050405020304" pitchFamily="18" charset="0"/>
                <a:cs typeface="Times New Roman" panose="02020603050405020304" pitchFamily="18" charset="0"/>
              </a:rPr>
            </a:br>
            <a:r>
              <a:rPr lang="en-ID" sz="3100" i="0" dirty="0">
                <a:solidFill>
                  <a:schemeClr val="bg2">
                    <a:lumMod val="75000"/>
                  </a:schemeClr>
                </a:solidFill>
                <a:effectLst/>
                <a:latin typeface="Times New Roman" panose="02020603050405020304" pitchFamily="18" charset="0"/>
                <a:cs typeface="Times New Roman" panose="02020603050405020304" pitchFamily="18" charset="0"/>
              </a:rPr>
              <a:t>(</a:t>
            </a:r>
            <a:r>
              <a:rPr lang="en-US" sz="3100" i="0" dirty="0">
                <a:solidFill>
                  <a:schemeClr val="bg2">
                    <a:lumMod val="75000"/>
                  </a:schemeClr>
                </a:solidFill>
                <a:effectLst/>
                <a:latin typeface="Times New Roman" panose="02020603050405020304" pitchFamily="18" charset="0"/>
                <a:cs typeface="Times New Roman" panose="02020603050405020304" pitchFamily="18" charset="0"/>
              </a:rPr>
              <a:t>THE EFFECT OF REAR KICK TRAINING USING PADS AND BAGS WITH THE SET SYSTEM METHOD ON INCREASING THE FREQUENCY OF REAR KICKS IN COMBAT SPORTS)</a:t>
            </a:r>
            <a:endParaRPr sz="3100" dirty="0">
              <a:solidFill>
                <a:schemeClr val="bg2">
                  <a:lumMod val="75000"/>
                </a:schemeClr>
              </a:solidFill>
              <a:latin typeface="Times New Roman" panose="02020603050405020304" pitchFamily="18" charset="0"/>
              <a:cs typeface="Times New Roman" panose="02020603050405020304" pitchFamily="18" charset="0"/>
            </a:endParaRPr>
          </a:p>
        </p:txBody>
      </p:sp>
      <p:sp>
        <p:nvSpPr>
          <p:cNvPr id="174" name="YOUR NAME"/>
          <p:cNvSpPr txBox="1">
            <a:spLocks noGrp="1"/>
          </p:cNvSpPr>
          <p:nvPr>
            <p:ph type="subTitle" sz="quarter" idx="1"/>
          </p:nvPr>
        </p:nvSpPr>
        <p:spPr>
          <a:xfrm>
            <a:off x="598776" y="5874451"/>
            <a:ext cx="15623824" cy="1354667"/>
          </a:xfrm>
          <a:prstGeom prst="rect">
            <a:avLst/>
          </a:prstGeom>
        </p:spPr>
        <p:txBody>
          <a:bodyPr>
            <a:normAutofit fontScale="55000" lnSpcReduction="20000"/>
          </a:bodyPr>
          <a:lstStyle>
            <a:lvl1pPr>
              <a:defRPr b="0"/>
            </a:lvl1pPr>
          </a:lstStyle>
          <a:p>
            <a:pPr algn="ctr"/>
            <a:r>
              <a:rPr lang="en-ID" sz="6000" dirty="0">
                <a:latin typeface="Times New Roman" panose="02020603050405020304" pitchFamily="18" charset="0"/>
                <a:cs typeface="Times New Roman" panose="02020603050405020304" pitchFamily="18" charset="0"/>
              </a:rPr>
              <a:t>Huda Nur </a:t>
            </a:r>
            <a:r>
              <a:rPr lang="en-ID" sz="6000" dirty="0" err="1">
                <a:latin typeface="Times New Roman" panose="02020603050405020304" pitchFamily="18" charset="0"/>
                <a:cs typeface="Times New Roman" panose="02020603050405020304" pitchFamily="18" charset="0"/>
              </a:rPr>
              <a:t>Adilah</a:t>
            </a:r>
            <a:r>
              <a:rPr lang="en-ID" sz="6000" dirty="0">
                <a:latin typeface="Times New Roman" panose="02020603050405020304" pitchFamily="18" charset="0"/>
                <a:cs typeface="Times New Roman" panose="02020603050405020304" pitchFamily="18" charset="0"/>
              </a:rPr>
              <a:t> ¹ </a:t>
            </a:r>
          </a:p>
          <a:p>
            <a:pPr algn="ctr"/>
            <a:r>
              <a:rPr lang="en-ID" sz="6000" dirty="0" err="1">
                <a:latin typeface="Times New Roman" panose="02020603050405020304" pitchFamily="18" charset="0"/>
                <a:cs typeface="Times New Roman" panose="02020603050405020304" pitchFamily="18" charset="0"/>
              </a:rPr>
              <a:t>Dr.H.Mulyana</a:t>
            </a:r>
            <a:r>
              <a:rPr lang="en-ID" sz="6000" dirty="0">
                <a:latin typeface="Times New Roman" panose="02020603050405020304" pitchFamily="18" charset="0"/>
                <a:cs typeface="Times New Roman" panose="02020603050405020304" pitchFamily="18" charset="0"/>
              </a:rPr>
              <a:t>, </a:t>
            </a:r>
            <a:r>
              <a:rPr lang="en-ID" sz="6000" dirty="0" err="1">
                <a:latin typeface="Times New Roman" panose="02020603050405020304" pitchFamily="18" charset="0"/>
                <a:cs typeface="Times New Roman" panose="02020603050405020304" pitchFamily="18" charset="0"/>
              </a:rPr>
              <a:t>M.Pd</a:t>
            </a:r>
            <a:r>
              <a:rPr lang="en-ID" sz="6000" dirty="0">
                <a:latin typeface="Times New Roman" panose="02020603050405020304" pitchFamily="18" charset="0"/>
                <a:cs typeface="Times New Roman" panose="02020603050405020304" pitchFamily="18" charset="0"/>
              </a:rPr>
              <a:t> ² </a:t>
            </a:r>
          </a:p>
          <a:p>
            <a:pPr algn="ctr"/>
            <a:r>
              <a:rPr lang="en-ID" sz="6000" dirty="0">
                <a:latin typeface="Times New Roman" panose="02020603050405020304" pitchFamily="18" charset="0"/>
                <a:cs typeface="Times New Roman" panose="02020603050405020304" pitchFamily="18" charset="0"/>
              </a:rPr>
              <a:t>Bambang </a:t>
            </a:r>
            <a:r>
              <a:rPr lang="en-ID" sz="6000" dirty="0" err="1">
                <a:latin typeface="Times New Roman" panose="02020603050405020304" pitchFamily="18" charset="0"/>
                <a:cs typeface="Times New Roman" panose="02020603050405020304" pitchFamily="18" charset="0"/>
              </a:rPr>
              <a:t>Erawan</a:t>
            </a:r>
            <a:r>
              <a:rPr lang="en-ID" sz="6000" dirty="0">
                <a:latin typeface="Times New Roman" panose="02020603050405020304" pitchFamily="18" charset="0"/>
                <a:cs typeface="Times New Roman" panose="02020603050405020304" pitchFamily="18" charset="0"/>
              </a:rPr>
              <a:t>, </a:t>
            </a:r>
            <a:r>
              <a:rPr lang="en-ID" sz="6000" dirty="0" err="1">
                <a:latin typeface="Times New Roman" panose="02020603050405020304" pitchFamily="18" charset="0"/>
                <a:cs typeface="Times New Roman" panose="02020603050405020304" pitchFamily="18" charset="0"/>
              </a:rPr>
              <a:t>M.Pd</a:t>
            </a:r>
            <a:r>
              <a:rPr lang="en-ID" sz="6000" dirty="0">
                <a:latin typeface="Times New Roman" panose="02020603050405020304" pitchFamily="18" charset="0"/>
                <a:cs typeface="Times New Roman" panose="02020603050405020304" pitchFamily="18" charset="0"/>
              </a:rPr>
              <a:t> ³  </a:t>
            </a:r>
          </a:p>
          <a:p>
            <a:endParaRPr dirty="0"/>
          </a:p>
        </p:txBody>
      </p:sp>
      <p:pic>
        <p:nvPicPr>
          <p:cNvPr id="2" name="Picture 1">
            <a:extLst>
              <a:ext uri="{FF2B5EF4-FFF2-40B4-BE49-F238E27FC236}">
                <a16:creationId xmlns:a16="http://schemas.microsoft.com/office/drawing/2014/main" id="{AC3CFA83-05E9-00DD-D6BB-DB148FCC2132}"/>
              </a:ext>
            </a:extLst>
          </p:cNvPr>
          <p:cNvPicPr>
            <a:picLocks noChangeAspect="1"/>
          </p:cNvPicPr>
          <p:nvPr/>
        </p:nvPicPr>
        <p:blipFill>
          <a:blip r:embed="rId3"/>
          <a:stretch>
            <a:fillRect/>
          </a:stretch>
        </p:blipFill>
        <p:spPr>
          <a:xfrm>
            <a:off x="12481552" y="6592206"/>
            <a:ext cx="4602879" cy="3450635"/>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70338" y="-306776"/>
            <a:ext cx="17380609" cy="10060376"/>
          </a:xfrm>
          <a:prstGeom prst="rect">
            <a:avLst/>
          </a:prstGeom>
          <a:ln w="3175">
            <a:miter lim="400000"/>
          </a:ln>
        </p:spPr>
      </p:pic>
      <p:sp>
        <p:nvSpPr>
          <p:cNvPr id="178" name="POWER POINT…"/>
          <p:cNvSpPr txBox="1"/>
          <p:nvPr/>
        </p:nvSpPr>
        <p:spPr>
          <a:xfrm flipH="1">
            <a:off x="4627537" y="4400346"/>
            <a:ext cx="8264768" cy="5251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gn="ctr">
              <a:lnSpc>
                <a:spcPct val="40000"/>
              </a:lnSpc>
              <a:defRPr sz="5000" b="1"/>
            </a:pPr>
            <a:r>
              <a:rPr lang="en-ID" sz="6000" dirty="0"/>
              <a:t>THANK YOU </a:t>
            </a:r>
          </a:p>
        </p:txBody>
      </p:sp>
      <p:sp>
        <p:nvSpPr>
          <p:cNvPr id="7" name="a. First slide: Title, Author(s), Affiliation(s). Please download and use the first slide template for the conference theme and logos here.…">
            <a:extLst>
              <a:ext uri="{FF2B5EF4-FFF2-40B4-BE49-F238E27FC236}">
                <a16:creationId xmlns:a16="http://schemas.microsoft.com/office/drawing/2014/main" id="{E65BE147-54EA-FBA8-5712-D8138ACD78B1}"/>
              </a:ext>
            </a:extLst>
          </p:cNvPr>
          <p:cNvSpPr txBox="1">
            <a:spLocks/>
          </p:cNvSpPr>
          <p:nvPr/>
        </p:nvSpPr>
        <p:spPr>
          <a:xfrm>
            <a:off x="990316" y="2024275"/>
            <a:ext cx="15820573" cy="22423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8" name="a. First slide: Title, Author(s), Affiliation(s). Please download and use the first slide template for the conference theme and logos here.…">
            <a:extLst>
              <a:ext uri="{FF2B5EF4-FFF2-40B4-BE49-F238E27FC236}">
                <a16:creationId xmlns:a16="http://schemas.microsoft.com/office/drawing/2014/main" id="{E6716EEC-FF87-6CA4-0A67-636135958B63}"/>
              </a:ext>
            </a:extLst>
          </p:cNvPr>
          <p:cNvSpPr txBox="1">
            <a:spLocks/>
          </p:cNvSpPr>
          <p:nvPr/>
        </p:nvSpPr>
        <p:spPr>
          <a:xfrm>
            <a:off x="1544230" y="3895326"/>
            <a:ext cx="14712743" cy="147008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654108" y="6731993"/>
            <a:ext cx="3807057" cy="2850257"/>
          </a:xfrm>
          <a:prstGeom prst="rect">
            <a:avLst/>
          </a:prstGeom>
        </p:spPr>
      </p:pic>
      <p:sp>
        <p:nvSpPr>
          <p:cNvPr id="4" name="a. First slide: Title, Author(s), Affiliation(s). Please download and use the first slide template for the conference theme and logos here.…">
            <a:extLst>
              <a:ext uri="{FF2B5EF4-FFF2-40B4-BE49-F238E27FC236}">
                <a16:creationId xmlns:a16="http://schemas.microsoft.com/office/drawing/2014/main" id="{87B88AFB-F416-F895-5FBA-3803AACA4B25}"/>
              </a:ext>
            </a:extLst>
          </p:cNvPr>
          <p:cNvSpPr txBox="1">
            <a:spLocks/>
          </p:cNvSpPr>
          <p:nvPr/>
        </p:nvSpPr>
        <p:spPr>
          <a:xfrm>
            <a:off x="747608" y="5524271"/>
            <a:ext cx="15820573" cy="22423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5" name="a. First slide: Title, Author(s), Affiliation(s). Please download and use the first slide template for the conference theme and logos here.…">
            <a:extLst>
              <a:ext uri="{FF2B5EF4-FFF2-40B4-BE49-F238E27FC236}">
                <a16:creationId xmlns:a16="http://schemas.microsoft.com/office/drawing/2014/main" id="{D48E99B4-38B8-4CAA-CD49-F6E37DFD7DE4}"/>
              </a:ext>
            </a:extLst>
          </p:cNvPr>
          <p:cNvSpPr txBox="1">
            <a:spLocks/>
          </p:cNvSpPr>
          <p:nvPr/>
        </p:nvSpPr>
        <p:spPr>
          <a:xfrm>
            <a:off x="4677508" y="7151706"/>
            <a:ext cx="12155223" cy="147008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pic>
        <p:nvPicPr>
          <p:cNvPr id="9" name="Picture 8">
            <a:extLst>
              <a:ext uri="{FF2B5EF4-FFF2-40B4-BE49-F238E27FC236}">
                <a16:creationId xmlns:a16="http://schemas.microsoft.com/office/drawing/2014/main" id="{0E422A0F-AA38-E13A-91BE-79F2F7192A05}"/>
              </a:ext>
            </a:extLst>
          </p:cNvPr>
          <p:cNvPicPr>
            <a:picLocks noChangeAspect="1"/>
          </p:cNvPicPr>
          <p:nvPr/>
        </p:nvPicPr>
        <p:blipFill>
          <a:blip r:embed="rId4"/>
          <a:stretch>
            <a:fillRect/>
          </a:stretch>
        </p:blipFill>
        <p:spPr>
          <a:xfrm>
            <a:off x="10755119" y="1593998"/>
            <a:ext cx="3718882" cy="4115157"/>
          </a:xfrm>
          <a:prstGeom prst="rect">
            <a:avLst/>
          </a:prstGeom>
        </p:spPr>
      </p:pic>
      <p:pic>
        <p:nvPicPr>
          <p:cNvPr id="10" name="Picture 9">
            <a:extLst>
              <a:ext uri="{FF2B5EF4-FFF2-40B4-BE49-F238E27FC236}">
                <a16:creationId xmlns:a16="http://schemas.microsoft.com/office/drawing/2014/main" id="{AFD03CF7-D439-1207-A7E3-DF9DCE1A6F1B}"/>
              </a:ext>
            </a:extLst>
          </p:cNvPr>
          <p:cNvPicPr>
            <a:picLocks noChangeAspect="1"/>
          </p:cNvPicPr>
          <p:nvPr/>
        </p:nvPicPr>
        <p:blipFill>
          <a:blip r:embed="rId5"/>
          <a:stretch>
            <a:fillRect/>
          </a:stretch>
        </p:blipFill>
        <p:spPr>
          <a:xfrm>
            <a:off x="14895616" y="6759681"/>
            <a:ext cx="1798476" cy="2341067"/>
          </a:xfrm>
          <a:prstGeom prst="rect">
            <a:avLst/>
          </a:prstGeom>
        </p:spPr>
      </p:pic>
      <p:pic>
        <p:nvPicPr>
          <p:cNvPr id="12" name="Picture 11">
            <a:extLst>
              <a:ext uri="{FF2B5EF4-FFF2-40B4-BE49-F238E27FC236}">
                <a16:creationId xmlns:a16="http://schemas.microsoft.com/office/drawing/2014/main" id="{1A0F71A1-CB69-DEE3-EDBA-AF1FE66D09E0}"/>
              </a:ext>
            </a:extLst>
          </p:cNvPr>
          <p:cNvPicPr>
            <a:picLocks noChangeAspect="1"/>
          </p:cNvPicPr>
          <p:nvPr/>
        </p:nvPicPr>
        <p:blipFill>
          <a:blip r:embed="rId6"/>
          <a:stretch>
            <a:fillRect/>
          </a:stretch>
        </p:blipFill>
        <p:spPr>
          <a:xfrm>
            <a:off x="3742455" y="5143069"/>
            <a:ext cx="2292295" cy="2389839"/>
          </a:xfrm>
          <a:prstGeom prst="rect">
            <a:avLst/>
          </a:prstGeom>
        </p:spPr>
      </p:pic>
    </p:spTree>
    <p:extLst>
      <p:ext uri="{BB962C8B-B14F-4D97-AF65-F5344CB8AC3E}">
        <p14:creationId xmlns:p14="http://schemas.microsoft.com/office/powerpoint/2010/main" val="375037398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701753" y="2537614"/>
            <a:ext cx="9876322" cy="1871558"/>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290169" lvl="1" indent="0" defTabSz="877823">
              <a:lnSpc>
                <a:spcPts val="3700"/>
              </a:lnSpc>
              <a:spcBef>
                <a:spcPts val="0"/>
              </a:spcBef>
              <a:buSzPct val="100000"/>
              <a:buNone/>
              <a:defRPr sz="2592" u="sng">
                <a:latin typeface="Helvetica"/>
                <a:ea typeface="Helvetica"/>
                <a:cs typeface="Helvetica"/>
                <a:sym typeface="Helvetica"/>
              </a:defRPr>
            </a:pP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Dalam</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olahraga</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bela</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diri</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tarung</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derajat</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latihan</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kecepatan</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untuk</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mengembangkan</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teknik</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tendangan</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belakang</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cepat</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dan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tepat</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sasaran</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agar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meningkatknya</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frekuensi</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tendangan</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ID" sz="2800"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belakang</a:t>
            </a:r>
            <a:r>
              <a:rPr lang="en-ID" sz="2800"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p>
          <a:p>
            <a:pPr marL="290169" lvl="1" indent="0" defTabSz="877823">
              <a:lnSpc>
                <a:spcPts val="3700"/>
              </a:lnSpc>
              <a:spcBef>
                <a:spcPts val="0"/>
              </a:spcBef>
              <a:buSzPct val="100000"/>
              <a:buNone/>
              <a:defRPr sz="2592" u="sng">
                <a:latin typeface="Helvetica"/>
                <a:ea typeface="Helvetica"/>
                <a:cs typeface="Helvetica"/>
                <a:sym typeface="Helvetica"/>
              </a:defRPr>
            </a:pPr>
            <a:endParaRPr dirty="0"/>
          </a:p>
        </p:txBody>
      </p:sp>
      <p:sp>
        <p:nvSpPr>
          <p:cNvPr id="178" name="POWER POINT…"/>
          <p:cNvSpPr txBox="1"/>
          <p:nvPr/>
        </p:nvSpPr>
        <p:spPr>
          <a:xfrm>
            <a:off x="6770125" y="1356242"/>
            <a:ext cx="3807950"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lang="en-ID" dirty="0"/>
              <a:t>Introduction</a:t>
            </a:r>
            <a:endParaRPr dirty="0"/>
          </a:p>
        </p:txBody>
      </p:sp>
      <p:sp>
        <p:nvSpPr>
          <p:cNvPr id="2" name="a. First slide: Title, Author(s), Affiliation(s). Please download and use the first slide template for the conference theme and logos here.…">
            <a:extLst>
              <a:ext uri="{FF2B5EF4-FFF2-40B4-BE49-F238E27FC236}">
                <a16:creationId xmlns:a16="http://schemas.microsoft.com/office/drawing/2014/main" id="{5B2DC32E-A715-7C2F-F4CC-9F444686D9F0}"/>
              </a:ext>
            </a:extLst>
          </p:cNvPr>
          <p:cNvSpPr txBox="1">
            <a:spLocks/>
          </p:cNvSpPr>
          <p:nvPr/>
        </p:nvSpPr>
        <p:spPr>
          <a:xfrm>
            <a:off x="3996793" y="5634051"/>
            <a:ext cx="10655908" cy="187155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r>
              <a:rPr lang="en-ID" sz="2800" dirty="0" err="1">
                <a:solidFill>
                  <a:schemeClr val="tx1"/>
                </a:solidFill>
                <a:latin typeface="Times New Roman" panose="02020603050405020304" pitchFamily="18" charset="0"/>
                <a:cs typeface="Times New Roman" panose="02020603050405020304" pitchFamily="18" charset="0"/>
              </a:rPr>
              <a:t>M</a:t>
            </a:r>
            <a:r>
              <a:rPr lang="en-ID" sz="2800" b="0" i="0" dirty="0" err="1">
                <a:solidFill>
                  <a:schemeClr val="tx1"/>
                </a:solidFill>
                <a:effectLst/>
                <a:latin typeface="Times New Roman" panose="02020603050405020304" pitchFamily="18" charset="0"/>
                <a:cs typeface="Times New Roman" panose="02020603050405020304" pitchFamily="18" charset="0"/>
              </a:rPr>
              <a:t>emberikan</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metode</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latihan</a:t>
            </a:r>
            <a:r>
              <a:rPr lang="en-ID" sz="2800" b="0" i="0" dirty="0">
                <a:solidFill>
                  <a:schemeClr val="tx1"/>
                </a:solidFill>
                <a:effectLst/>
                <a:latin typeface="Times New Roman" panose="02020603050405020304" pitchFamily="18" charset="0"/>
                <a:cs typeface="Times New Roman" panose="02020603050405020304" pitchFamily="18" charset="0"/>
              </a:rPr>
              <a:t> yang </a:t>
            </a:r>
            <a:r>
              <a:rPr lang="en-ID" sz="2800" b="0" i="0" dirty="0" err="1">
                <a:solidFill>
                  <a:schemeClr val="tx1"/>
                </a:solidFill>
                <a:effectLst/>
                <a:latin typeface="Times New Roman" panose="02020603050405020304" pitchFamily="18" charset="0"/>
                <a:cs typeface="Times New Roman" panose="02020603050405020304" pitchFamily="18" charset="0"/>
              </a:rPr>
              <a:t>tepat</a:t>
            </a:r>
            <a:r>
              <a:rPr lang="en-ID" sz="2800" b="0" i="0" dirty="0">
                <a:solidFill>
                  <a:schemeClr val="tx1"/>
                </a:solidFill>
                <a:effectLst/>
                <a:latin typeface="Times New Roman" panose="02020603050405020304" pitchFamily="18" charset="0"/>
                <a:cs typeface="Times New Roman" panose="02020603050405020304" pitchFamily="18" charset="0"/>
              </a:rPr>
              <a:t> dan </a:t>
            </a:r>
            <a:r>
              <a:rPr lang="en-ID" sz="2800" b="0" i="0" dirty="0" err="1">
                <a:solidFill>
                  <a:schemeClr val="tx1"/>
                </a:solidFill>
                <a:effectLst/>
                <a:latin typeface="Times New Roman" panose="02020603050405020304" pitchFamily="18" charset="0"/>
                <a:cs typeface="Times New Roman" panose="02020603050405020304" pitchFamily="18" charset="0"/>
              </a:rPr>
              <a:t>alat</a:t>
            </a:r>
            <a:r>
              <a:rPr lang="en-ID" sz="2800" b="0" i="0" dirty="0">
                <a:solidFill>
                  <a:schemeClr val="tx1"/>
                </a:solidFill>
                <a:effectLst/>
                <a:latin typeface="Times New Roman" panose="02020603050405020304" pitchFamily="18" charset="0"/>
                <a:cs typeface="Times New Roman" panose="02020603050405020304" pitchFamily="18" charset="0"/>
              </a:rPr>
              <a:t> yang </a:t>
            </a:r>
            <a:r>
              <a:rPr lang="en-ID" sz="2800" b="0" i="0" dirty="0" err="1">
                <a:solidFill>
                  <a:schemeClr val="tx1"/>
                </a:solidFill>
                <a:effectLst/>
                <a:latin typeface="Times New Roman" panose="02020603050405020304" pitchFamily="18" charset="0"/>
                <a:cs typeface="Times New Roman" panose="02020603050405020304" pitchFamily="18" charset="0"/>
              </a:rPr>
              <a:t>tepat</a:t>
            </a:r>
            <a:r>
              <a:rPr lang="en-ID" sz="2800" b="0" i="0" dirty="0">
                <a:solidFill>
                  <a:schemeClr val="tx1"/>
                </a:solidFill>
                <a:effectLst/>
                <a:latin typeface="Times New Roman" panose="02020603050405020304" pitchFamily="18" charset="0"/>
                <a:cs typeface="Times New Roman" panose="02020603050405020304" pitchFamily="18" charset="0"/>
              </a:rPr>
              <a:t> agar </a:t>
            </a:r>
            <a:r>
              <a:rPr lang="en-ID" sz="2800" b="0" i="0" dirty="0" err="1">
                <a:solidFill>
                  <a:schemeClr val="tx1"/>
                </a:solidFill>
                <a:effectLst/>
                <a:latin typeface="Times New Roman" panose="02020603050405020304" pitchFamily="18" charset="0"/>
                <a:cs typeface="Times New Roman" panose="02020603050405020304" pitchFamily="18" charset="0"/>
              </a:rPr>
              <a:t>teknik</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tendangan</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belakang</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tepat</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sasaran</a:t>
            </a:r>
            <a:r>
              <a:rPr lang="en-ID" sz="2800" b="0" i="0" dirty="0">
                <a:solidFill>
                  <a:schemeClr val="tx1"/>
                </a:solidFill>
                <a:effectLst/>
                <a:latin typeface="Times New Roman" panose="02020603050405020304" pitchFamily="18" charset="0"/>
                <a:cs typeface="Times New Roman" panose="02020603050405020304" pitchFamily="18" charset="0"/>
              </a:rPr>
              <a:t> dan </a:t>
            </a:r>
            <a:r>
              <a:rPr lang="en-ID" sz="2800" b="0" i="0" dirty="0" err="1">
                <a:solidFill>
                  <a:schemeClr val="tx1"/>
                </a:solidFill>
                <a:effectLst/>
                <a:latin typeface="Times New Roman" panose="02020603050405020304" pitchFamily="18" charset="0"/>
                <a:cs typeface="Times New Roman" panose="02020603050405020304" pitchFamily="18" charset="0"/>
              </a:rPr>
              <a:t>meningkatnya</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frekuensi</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tendangan</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belakang</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Metode</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ini</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terdiri</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dari</a:t>
            </a:r>
            <a:r>
              <a:rPr lang="en-ID" sz="2800" b="0" i="0" dirty="0">
                <a:solidFill>
                  <a:schemeClr val="tx1"/>
                </a:solidFill>
                <a:effectLst/>
                <a:latin typeface="Times New Roman" panose="02020603050405020304" pitchFamily="18" charset="0"/>
                <a:cs typeface="Times New Roman" panose="02020603050405020304" pitchFamily="18" charset="0"/>
              </a:rPr>
              <a:t> set </a:t>
            </a:r>
            <a:r>
              <a:rPr lang="en-ID" sz="2800" b="0" i="0" dirty="0" err="1">
                <a:solidFill>
                  <a:schemeClr val="tx1"/>
                </a:solidFill>
                <a:effectLst/>
                <a:latin typeface="Times New Roman" panose="02020603050405020304" pitchFamily="18" charset="0"/>
                <a:cs typeface="Times New Roman" panose="02020603050405020304" pitchFamily="18" charset="0"/>
              </a:rPr>
              <a:t>sistem</a:t>
            </a:r>
            <a:r>
              <a:rPr lang="en-ID" sz="2800" b="0" i="0" dirty="0">
                <a:solidFill>
                  <a:schemeClr val="tx1"/>
                </a:solidFill>
                <a:effectLst/>
                <a:latin typeface="Times New Roman" panose="02020603050405020304" pitchFamily="18" charset="0"/>
                <a:cs typeface="Times New Roman" panose="02020603050405020304" pitchFamily="18" charset="0"/>
              </a:rPr>
              <a:t> dan </a:t>
            </a:r>
            <a:r>
              <a:rPr lang="en-ID" sz="2800" b="0" i="0" dirty="0" err="1">
                <a:solidFill>
                  <a:schemeClr val="tx1"/>
                </a:solidFill>
                <a:effectLst/>
                <a:latin typeface="Times New Roman" panose="02020603050405020304" pitchFamily="18" charset="0"/>
                <a:cs typeface="Times New Roman" panose="02020603050405020304" pitchFamily="18" charset="0"/>
              </a:rPr>
              <a:t>beberapa</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alat</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bantu</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latihan</a:t>
            </a:r>
            <a:r>
              <a:rPr lang="en-ID" sz="2800" b="0" i="0" dirty="0">
                <a:solidFill>
                  <a:schemeClr val="tx1"/>
                </a:solidFill>
                <a:effectLst/>
                <a:latin typeface="Times New Roman" panose="02020603050405020304" pitchFamily="18" charset="0"/>
                <a:cs typeface="Times New Roman" panose="02020603050405020304" pitchFamily="18" charset="0"/>
              </a:rPr>
              <a:t> </a:t>
            </a:r>
            <a:r>
              <a:rPr lang="en-ID" sz="2800" b="0" i="0" dirty="0" err="1">
                <a:solidFill>
                  <a:schemeClr val="tx1"/>
                </a:solidFill>
                <a:effectLst/>
                <a:latin typeface="Times New Roman" panose="02020603050405020304" pitchFamily="18" charset="0"/>
                <a:cs typeface="Times New Roman" panose="02020603050405020304" pitchFamily="18" charset="0"/>
              </a:rPr>
              <a:t>yaitu</a:t>
            </a:r>
            <a:r>
              <a:rPr lang="en-ID" sz="2800" b="0" i="0" dirty="0">
                <a:solidFill>
                  <a:schemeClr val="tx1"/>
                </a:solidFill>
                <a:effectLst/>
                <a:latin typeface="Times New Roman" panose="02020603050405020304" pitchFamily="18" charset="0"/>
                <a:cs typeface="Times New Roman" panose="02020603050405020304" pitchFamily="18" charset="0"/>
              </a:rPr>
              <a:t> Pad dan </a:t>
            </a:r>
            <a:r>
              <a:rPr lang="en-ID" sz="2800" b="0" i="0" dirty="0" err="1">
                <a:solidFill>
                  <a:schemeClr val="tx1"/>
                </a:solidFill>
                <a:effectLst/>
                <a:latin typeface="Times New Roman" panose="02020603050405020304" pitchFamily="18" charset="0"/>
                <a:cs typeface="Times New Roman" panose="02020603050405020304" pitchFamily="18" charset="0"/>
              </a:rPr>
              <a:t>Samsak</a:t>
            </a:r>
            <a:r>
              <a:rPr lang="en-ID" sz="2800" b="0" i="0" dirty="0">
                <a:solidFill>
                  <a:schemeClr val="tx1"/>
                </a:solidFill>
                <a:effectLst/>
                <a:latin typeface="Times New Roman" panose="02020603050405020304" pitchFamily="18" charset="0"/>
                <a:cs typeface="Times New Roman" panose="02020603050405020304" pitchFamily="18" charset="0"/>
              </a:rPr>
              <a:t> </a:t>
            </a:r>
            <a:endParaRPr lang="en-ID" sz="2800" u="sng" dirty="0">
              <a:solidFill>
                <a:schemeClr val="tx1"/>
              </a:solidFill>
              <a:latin typeface="Times New Roman" panose="02020603050405020304" pitchFamily="18" charset="0"/>
              <a:ea typeface="Helvetica"/>
              <a:cs typeface="Times New Roman" panose="02020603050405020304" pitchFamily="18" charset="0"/>
              <a:sym typeface="Helvetica"/>
            </a:endParaRPr>
          </a:p>
        </p:txBody>
      </p:sp>
      <p:sp>
        <p:nvSpPr>
          <p:cNvPr id="3" name="a. First slide: Title, Author(s), Affiliation(s). Please download and use the first slide template for the conference theme and logos here.…">
            <a:extLst>
              <a:ext uri="{FF2B5EF4-FFF2-40B4-BE49-F238E27FC236}">
                <a16:creationId xmlns:a16="http://schemas.microsoft.com/office/drawing/2014/main" id="{9746E7B0-5389-7CAF-7E8D-1E05CB16047A}"/>
              </a:ext>
            </a:extLst>
          </p:cNvPr>
          <p:cNvSpPr txBox="1">
            <a:spLocks/>
          </p:cNvSpPr>
          <p:nvPr/>
        </p:nvSpPr>
        <p:spPr>
          <a:xfrm>
            <a:off x="2086708" y="4321316"/>
            <a:ext cx="9876322" cy="187155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ID" sz="2592" u="sng" dirty="0">
              <a:latin typeface="Helvetica"/>
              <a:ea typeface="Helvetica"/>
              <a:cs typeface="Helvetica"/>
              <a:sym typeface="Helvetica"/>
            </a:endParaRPr>
          </a:p>
        </p:txBody>
      </p:sp>
      <p:sp>
        <p:nvSpPr>
          <p:cNvPr id="4" name="a. First slide: Title, Author(s), Affiliation(s). Please download and use the first slide template for the conference theme and logos here.…">
            <a:extLst>
              <a:ext uri="{FF2B5EF4-FFF2-40B4-BE49-F238E27FC236}">
                <a16:creationId xmlns:a16="http://schemas.microsoft.com/office/drawing/2014/main" id="{52A001CD-DE36-201E-65AB-7DEBD8AC9DBC}"/>
              </a:ext>
            </a:extLst>
          </p:cNvPr>
          <p:cNvSpPr txBox="1">
            <a:spLocks/>
          </p:cNvSpPr>
          <p:nvPr/>
        </p:nvSpPr>
        <p:spPr>
          <a:xfrm>
            <a:off x="1352400" y="4238628"/>
            <a:ext cx="9876322" cy="116955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fontScale="77500" lnSpcReduction="20000"/>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r>
              <a:rPr lang="en-US" sz="2800" b="1" u="sng" dirty="0">
                <a:solidFill>
                  <a:schemeClr val="bg2">
                    <a:lumMod val="50000"/>
                  </a:schemeClr>
                </a:solidFill>
                <a:latin typeface="Times New Roman" panose="02020603050405020304" pitchFamily="18" charset="0"/>
                <a:ea typeface="Helvetica"/>
                <a:cs typeface="Times New Roman" panose="02020603050405020304" pitchFamily="18" charset="0"/>
                <a:sym typeface="Helvetica"/>
              </a:rPr>
              <a:t>(In combat martial arts, speed training is used to develop fast and precise back kick techniques in order to increase the frequency of back kicks)</a:t>
            </a:r>
            <a:endParaRPr lang="en-ID" sz="2800" b="1" u="sng" dirty="0">
              <a:solidFill>
                <a:schemeClr val="bg2">
                  <a:lumMod val="50000"/>
                </a:schemeClr>
              </a:solidFill>
              <a:latin typeface="Times New Roman" panose="02020603050405020304" pitchFamily="18" charset="0"/>
              <a:ea typeface="Helvetica"/>
              <a:cs typeface="Times New Roman" panose="02020603050405020304" pitchFamily="18" charset="0"/>
              <a:sym typeface="Helvetica"/>
            </a:endParaRPr>
          </a:p>
        </p:txBody>
      </p:sp>
      <p:sp>
        <p:nvSpPr>
          <p:cNvPr id="6" name="a. First slide: Title, Author(s), Affiliation(s). Please download and use the first slide template for the conference theme and logos here.…">
            <a:extLst>
              <a:ext uri="{FF2B5EF4-FFF2-40B4-BE49-F238E27FC236}">
                <a16:creationId xmlns:a16="http://schemas.microsoft.com/office/drawing/2014/main" id="{B88F79A1-88A7-D798-6B27-5F101E9B0A86}"/>
              </a:ext>
            </a:extLst>
          </p:cNvPr>
          <p:cNvSpPr txBox="1">
            <a:spLocks/>
          </p:cNvSpPr>
          <p:nvPr/>
        </p:nvSpPr>
        <p:spPr>
          <a:xfrm>
            <a:off x="5166761" y="7656172"/>
            <a:ext cx="10655908" cy="154058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fontScale="85000" lnSpcReduction="10000"/>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r>
              <a:rPr lang="en-US" sz="2800" b="1" dirty="0">
                <a:solidFill>
                  <a:schemeClr val="bg2">
                    <a:lumMod val="50000"/>
                  </a:schemeClr>
                </a:solidFill>
                <a:latin typeface="Times New Roman" panose="02020603050405020304" pitchFamily="18" charset="0"/>
                <a:cs typeface="Times New Roman" panose="02020603050405020304" pitchFamily="18" charset="0"/>
              </a:rPr>
              <a:t>(Providing the right training method and the right tools so that the back kick technique is on target and the frequency of back kicks increases. This method consists of a set system and several training aids namely Pad and </a:t>
            </a:r>
            <a:r>
              <a:rPr lang="en-US" sz="2800" b="1" dirty="0" err="1">
                <a:solidFill>
                  <a:schemeClr val="bg2">
                    <a:lumMod val="50000"/>
                  </a:schemeClr>
                </a:solidFill>
                <a:latin typeface="Times New Roman" panose="02020603050405020304" pitchFamily="18" charset="0"/>
                <a:cs typeface="Times New Roman" panose="02020603050405020304" pitchFamily="18" charset="0"/>
              </a:rPr>
              <a:t>Samsak</a:t>
            </a:r>
            <a:r>
              <a:rPr lang="en-US" sz="2800" b="1" dirty="0">
                <a:solidFill>
                  <a:schemeClr val="bg2">
                    <a:lumMod val="50000"/>
                  </a:schemeClr>
                </a:solidFill>
                <a:latin typeface="Times New Roman" panose="02020603050405020304" pitchFamily="18" charset="0"/>
                <a:cs typeface="Times New Roman" panose="02020603050405020304" pitchFamily="18" charset="0"/>
              </a:rPr>
              <a:t>. ) </a:t>
            </a:r>
            <a:endParaRPr lang="en-ID" sz="2800" b="1" u="sng" dirty="0">
              <a:solidFill>
                <a:schemeClr val="bg2">
                  <a:lumMod val="50000"/>
                </a:schemeClr>
              </a:solidFill>
              <a:latin typeface="Times New Roman" panose="02020603050405020304" pitchFamily="18" charset="0"/>
              <a:ea typeface="Helvetica"/>
              <a:cs typeface="Times New Roman" panose="02020603050405020304" pitchFamily="18" charset="0"/>
              <a:sym typeface="Helvetica"/>
            </a:endParaRPr>
          </a:p>
        </p:txBody>
      </p:sp>
      <p:pic>
        <p:nvPicPr>
          <p:cNvPr id="9" name="Picture 8">
            <a:extLst>
              <a:ext uri="{FF2B5EF4-FFF2-40B4-BE49-F238E27FC236}">
                <a16:creationId xmlns:a16="http://schemas.microsoft.com/office/drawing/2014/main" id="{2E9BAB9B-9443-08F0-1F19-B0995D1EC6D5}"/>
              </a:ext>
            </a:extLst>
          </p:cNvPr>
          <p:cNvPicPr>
            <a:picLocks noChangeAspect="1"/>
          </p:cNvPicPr>
          <p:nvPr/>
        </p:nvPicPr>
        <p:blipFill>
          <a:blip r:embed="rId3"/>
          <a:stretch>
            <a:fillRect/>
          </a:stretch>
        </p:blipFill>
        <p:spPr>
          <a:xfrm>
            <a:off x="13053914" y="1581227"/>
            <a:ext cx="2469094" cy="3212870"/>
          </a:xfrm>
          <a:prstGeom prst="rect">
            <a:avLst/>
          </a:prstGeom>
        </p:spPr>
      </p:pic>
      <p:pic>
        <p:nvPicPr>
          <p:cNvPr id="10" name="Picture 9">
            <a:extLst>
              <a:ext uri="{FF2B5EF4-FFF2-40B4-BE49-F238E27FC236}">
                <a16:creationId xmlns:a16="http://schemas.microsoft.com/office/drawing/2014/main" id="{113E214F-39FB-CA61-B18B-6E207E08EE02}"/>
              </a:ext>
            </a:extLst>
          </p:cNvPr>
          <p:cNvPicPr>
            <a:picLocks noChangeAspect="1"/>
          </p:cNvPicPr>
          <p:nvPr/>
        </p:nvPicPr>
        <p:blipFill>
          <a:blip r:embed="rId4"/>
          <a:stretch>
            <a:fillRect/>
          </a:stretch>
        </p:blipFill>
        <p:spPr>
          <a:xfrm>
            <a:off x="1189925" y="6396975"/>
            <a:ext cx="2291767" cy="2384579"/>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52072"/>
            <a:ext cx="17348200" cy="9857744"/>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1359290" y="5562265"/>
            <a:ext cx="14833513" cy="183638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marL="290169" lvl="1" indent="0" defTabSz="877823">
              <a:lnSpc>
                <a:spcPts val="3700"/>
              </a:lnSpc>
              <a:spcBef>
                <a:spcPts val="0"/>
              </a:spcBef>
              <a:buSzPct val="100000"/>
              <a:buNone/>
              <a:defRPr sz="2592" u="sng">
                <a:latin typeface="Helvetica"/>
                <a:ea typeface="Helvetica"/>
                <a:cs typeface="Helvetica"/>
                <a:sym typeface="Helvetica"/>
              </a:defRPr>
            </a:pPr>
            <a:r>
              <a:rPr lang="en-US" sz="2800" dirty="0" err="1">
                <a:solidFill>
                  <a:srgbClr val="040202"/>
                </a:solidFill>
                <a:latin typeface="Arimo"/>
                <a:ea typeface="Arimo"/>
                <a:cs typeface="Arimo"/>
                <a:sym typeface="Arimo"/>
              </a:rPr>
              <a:t>Apakah</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kedua</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latihan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tendangan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belakang</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menggunakan</a:t>
            </a:r>
            <a:r>
              <a:rPr lang="en-US" sz="2800" dirty="0">
                <a:solidFill>
                  <a:srgbClr val="040202"/>
                </a:solidFill>
                <a:latin typeface="Arimo"/>
                <a:ea typeface="Arimo"/>
                <a:cs typeface="Arimo"/>
                <a:sym typeface="Arimo"/>
              </a:rPr>
              <a:t> pad dan </a:t>
            </a:r>
            <a:r>
              <a:rPr lang="en-US" sz="2800" dirty="0" err="1">
                <a:solidFill>
                  <a:srgbClr val="040202"/>
                </a:solidFill>
                <a:latin typeface="Arimo"/>
                <a:ea typeface="Arimo"/>
                <a:cs typeface="Arimo"/>
                <a:sym typeface="Arimo"/>
              </a:rPr>
              <a:t>samsak</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dengan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menggunakan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metode</a:t>
            </a:r>
            <a:r>
              <a:rPr lang="en-US" sz="2800" dirty="0">
                <a:solidFill>
                  <a:srgbClr val="040202"/>
                </a:solidFill>
                <a:latin typeface="Arimo"/>
                <a:ea typeface="Arimo"/>
                <a:cs typeface="Arimo"/>
                <a:sym typeface="Arimo"/>
              </a:rPr>
              <a:t> set </a:t>
            </a:r>
            <a:r>
              <a:rPr lang="en-US" sz="2800" dirty="0" err="1">
                <a:solidFill>
                  <a:srgbClr val="040202"/>
                </a:solidFill>
                <a:latin typeface="Arimo"/>
                <a:ea typeface="Arimo"/>
                <a:cs typeface="Arimo"/>
                <a:sym typeface="Arimo"/>
              </a:rPr>
              <a:t>sistem</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ini</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dapat</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memberikan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pengaruh</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terhadap</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peningkatan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frekuensi</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tendangan</a:t>
            </a:r>
            <a:r>
              <a:rPr lang="en-US" sz="2800" dirty="0">
                <a:solidFill>
                  <a:srgbClr val="040202"/>
                </a:solidFill>
                <a:latin typeface="Arimo"/>
                <a:ea typeface="Arimo"/>
                <a:cs typeface="Arimo"/>
                <a:sym typeface="Arimo"/>
              </a:rPr>
              <a:t> </a:t>
            </a:r>
            <a:r>
              <a:rPr lang="en-US" sz="2800" dirty="0" err="1">
                <a:solidFill>
                  <a:srgbClr val="040202"/>
                </a:solidFill>
                <a:latin typeface="Arimo"/>
                <a:ea typeface="Arimo"/>
                <a:cs typeface="Arimo"/>
                <a:sym typeface="Arimo"/>
              </a:rPr>
              <a:t>belakang</a:t>
            </a:r>
            <a:r>
              <a:rPr lang="en-US" sz="2800" dirty="0">
                <a:solidFill>
                  <a:srgbClr val="040202"/>
                </a:solidFill>
                <a:latin typeface="Arimo"/>
                <a:ea typeface="Arimo"/>
                <a:cs typeface="Arimo"/>
                <a:sym typeface="Arimo"/>
              </a:rPr>
              <a:t> </a:t>
            </a:r>
          </a:p>
          <a:p>
            <a:pPr marL="290169" lvl="1" indent="0" defTabSz="877823">
              <a:lnSpc>
                <a:spcPts val="3700"/>
              </a:lnSpc>
              <a:spcBef>
                <a:spcPts val="0"/>
              </a:spcBef>
              <a:buSzPct val="100000"/>
              <a:buNone/>
              <a:defRPr sz="2592" u="sng">
                <a:latin typeface="Helvetica"/>
                <a:ea typeface="Helvetica"/>
                <a:cs typeface="Helvetica"/>
                <a:sym typeface="Helvetica"/>
              </a:defRPr>
            </a:pPr>
            <a:endParaRPr dirty="0"/>
          </a:p>
        </p:txBody>
      </p:sp>
      <p:sp>
        <p:nvSpPr>
          <p:cNvPr id="178" name="POWER POINT…"/>
          <p:cNvSpPr txBox="1"/>
          <p:nvPr/>
        </p:nvSpPr>
        <p:spPr>
          <a:xfrm flipH="1">
            <a:off x="4541716" y="1575871"/>
            <a:ext cx="8264768" cy="116786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dirty="0"/>
              <a:t>Set System  </a:t>
            </a:r>
          </a:p>
          <a:p>
            <a:pPr algn="ctr">
              <a:lnSpc>
                <a:spcPct val="40000"/>
              </a:lnSpc>
              <a:defRPr sz="5000" b="1"/>
            </a:pPr>
            <a:r>
              <a:rPr lang="en-ID" dirty="0"/>
              <a:t>Leg Curl</a:t>
            </a:r>
          </a:p>
        </p:txBody>
      </p:sp>
      <p:sp>
        <p:nvSpPr>
          <p:cNvPr id="2" name="POWER POINT…">
            <a:extLst>
              <a:ext uri="{FF2B5EF4-FFF2-40B4-BE49-F238E27FC236}">
                <a16:creationId xmlns:a16="http://schemas.microsoft.com/office/drawing/2014/main" id="{E5B38F42-D6E0-A9DC-4F20-D668D4DAEC79}"/>
              </a:ext>
            </a:extLst>
          </p:cNvPr>
          <p:cNvSpPr txBox="1"/>
          <p:nvPr/>
        </p:nvSpPr>
        <p:spPr>
          <a:xfrm flipH="1">
            <a:off x="4558276" y="3691387"/>
            <a:ext cx="2279325"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a:t>Pad</a:t>
            </a:r>
          </a:p>
        </p:txBody>
      </p:sp>
      <p:sp>
        <p:nvSpPr>
          <p:cNvPr id="3" name="POWER POINT…">
            <a:extLst>
              <a:ext uri="{FF2B5EF4-FFF2-40B4-BE49-F238E27FC236}">
                <a16:creationId xmlns:a16="http://schemas.microsoft.com/office/drawing/2014/main" id="{111B999B-8DDD-DFAC-8585-3D18131A40B9}"/>
              </a:ext>
            </a:extLst>
          </p:cNvPr>
          <p:cNvSpPr txBox="1"/>
          <p:nvPr/>
        </p:nvSpPr>
        <p:spPr>
          <a:xfrm flipH="1">
            <a:off x="10560995" y="3595168"/>
            <a:ext cx="2662699"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err="1"/>
              <a:t>Samsak</a:t>
            </a:r>
            <a:endParaRPr lang="en-ID" dirty="0"/>
          </a:p>
        </p:txBody>
      </p:sp>
      <p:sp>
        <p:nvSpPr>
          <p:cNvPr id="4" name="a. First slide: Title, Author(s), Affiliation(s). Please download and use the first slide template for the conference theme and logos here.…">
            <a:extLst>
              <a:ext uri="{FF2B5EF4-FFF2-40B4-BE49-F238E27FC236}">
                <a16:creationId xmlns:a16="http://schemas.microsoft.com/office/drawing/2014/main" id="{92C2D88E-01FB-F7C6-A943-D2BE67C1928E}"/>
              </a:ext>
            </a:extLst>
          </p:cNvPr>
          <p:cNvSpPr txBox="1">
            <a:spLocks/>
          </p:cNvSpPr>
          <p:nvPr/>
        </p:nvSpPr>
        <p:spPr>
          <a:xfrm>
            <a:off x="1359289" y="7371613"/>
            <a:ext cx="14833513" cy="183638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r>
              <a:rPr lang="en-US" sz="2800" b="1" u="sng" dirty="0">
                <a:latin typeface="Times New Roman" panose="02020603050405020304" pitchFamily="18" charset="0"/>
                <a:ea typeface="Helvetica"/>
                <a:cs typeface="Times New Roman" panose="02020603050405020304" pitchFamily="18" charset="0"/>
                <a:sym typeface="Helvetica"/>
              </a:rPr>
              <a:t>(Whether the two back kick exercises using pads and bags using the set system method can have an effect on increasing the frequency of back kicks)</a:t>
            </a:r>
          </a:p>
        </p:txBody>
      </p:sp>
      <p:pic>
        <p:nvPicPr>
          <p:cNvPr id="5" name="Picture 4">
            <a:extLst>
              <a:ext uri="{FF2B5EF4-FFF2-40B4-BE49-F238E27FC236}">
                <a16:creationId xmlns:a16="http://schemas.microsoft.com/office/drawing/2014/main" id="{741D43A2-023B-E6F4-C35C-1132BA0CEF1F}"/>
              </a:ext>
            </a:extLst>
          </p:cNvPr>
          <p:cNvPicPr>
            <a:picLocks noChangeAspect="1"/>
          </p:cNvPicPr>
          <p:nvPr/>
        </p:nvPicPr>
        <p:blipFill>
          <a:blip r:embed="rId3"/>
          <a:stretch>
            <a:fillRect/>
          </a:stretch>
        </p:blipFill>
        <p:spPr>
          <a:xfrm>
            <a:off x="13955077" y="2401882"/>
            <a:ext cx="2579009" cy="2579009"/>
          </a:xfrm>
          <a:prstGeom prst="rect">
            <a:avLst/>
          </a:prstGeom>
        </p:spPr>
      </p:pic>
      <p:pic>
        <p:nvPicPr>
          <p:cNvPr id="6" name="Picture 5">
            <a:extLst>
              <a:ext uri="{FF2B5EF4-FFF2-40B4-BE49-F238E27FC236}">
                <a16:creationId xmlns:a16="http://schemas.microsoft.com/office/drawing/2014/main" id="{21E8E541-95DB-48E7-473A-93378C54B622}"/>
              </a:ext>
            </a:extLst>
          </p:cNvPr>
          <p:cNvPicPr>
            <a:picLocks noChangeAspect="1"/>
          </p:cNvPicPr>
          <p:nvPr/>
        </p:nvPicPr>
        <p:blipFill>
          <a:blip r:embed="rId4"/>
          <a:stretch>
            <a:fillRect/>
          </a:stretch>
        </p:blipFill>
        <p:spPr>
          <a:xfrm>
            <a:off x="1026716" y="2354946"/>
            <a:ext cx="2450633" cy="2450633"/>
          </a:xfrm>
          <a:prstGeom prst="rect">
            <a:avLst/>
          </a:prstGeom>
        </p:spPr>
      </p:pic>
    </p:spTree>
    <p:extLst>
      <p:ext uri="{BB962C8B-B14F-4D97-AF65-F5344CB8AC3E}">
        <p14:creationId xmlns:p14="http://schemas.microsoft.com/office/powerpoint/2010/main" val="80758747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179294"/>
            <a:ext cx="17380609" cy="10060376"/>
          </a:xfrm>
          <a:prstGeom prst="rect">
            <a:avLst/>
          </a:prstGeom>
          <a:ln w="3175">
            <a:miter lim="400000"/>
          </a:ln>
        </p:spPr>
      </p:pic>
      <p:sp>
        <p:nvSpPr>
          <p:cNvPr id="178" name="POWER POINT…"/>
          <p:cNvSpPr txBox="1"/>
          <p:nvPr/>
        </p:nvSpPr>
        <p:spPr>
          <a:xfrm flipH="1">
            <a:off x="4895494" y="1039146"/>
            <a:ext cx="8264768" cy="5251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6000" dirty="0"/>
              <a:t>Methods</a:t>
            </a:r>
          </a:p>
        </p:txBody>
      </p:sp>
      <p:sp>
        <p:nvSpPr>
          <p:cNvPr id="2" name="POWER POINT…">
            <a:extLst>
              <a:ext uri="{FF2B5EF4-FFF2-40B4-BE49-F238E27FC236}">
                <a16:creationId xmlns:a16="http://schemas.microsoft.com/office/drawing/2014/main" id="{E5B38F42-D6E0-A9DC-4F20-D668D4DAEC79}"/>
              </a:ext>
            </a:extLst>
          </p:cNvPr>
          <p:cNvSpPr txBox="1"/>
          <p:nvPr/>
        </p:nvSpPr>
        <p:spPr>
          <a:xfrm flipH="1">
            <a:off x="1280320" y="2217840"/>
            <a:ext cx="6324880"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a:t>Research Methods </a:t>
            </a:r>
          </a:p>
        </p:txBody>
      </p:sp>
      <p:sp>
        <p:nvSpPr>
          <p:cNvPr id="3" name="POWER POINT…">
            <a:extLst>
              <a:ext uri="{FF2B5EF4-FFF2-40B4-BE49-F238E27FC236}">
                <a16:creationId xmlns:a16="http://schemas.microsoft.com/office/drawing/2014/main" id="{111B999B-8DDD-DFAC-8585-3D18131A40B9}"/>
              </a:ext>
            </a:extLst>
          </p:cNvPr>
          <p:cNvSpPr txBox="1"/>
          <p:nvPr/>
        </p:nvSpPr>
        <p:spPr>
          <a:xfrm flipH="1">
            <a:off x="1251954" y="3740448"/>
            <a:ext cx="6579523"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a:t>Research Design </a:t>
            </a:r>
          </a:p>
        </p:txBody>
      </p:sp>
      <p:sp>
        <p:nvSpPr>
          <p:cNvPr id="7" name="a. First slide: Title, Author(s), Affiliation(s). Please download and use the first slide template for the conference theme and logos here.…">
            <a:extLst>
              <a:ext uri="{FF2B5EF4-FFF2-40B4-BE49-F238E27FC236}">
                <a16:creationId xmlns:a16="http://schemas.microsoft.com/office/drawing/2014/main" id="{E65BE147-54EA-FBA8-5712-D8138ACD78B1}"/>
              </a:ext>
            </a:extLst>
          </p:cNvPr>
          <p:cNvSpPr txBox="1">
            <a:spLocks/>
          </p:cNvSpPr>
          <p:nvPr/>
        </p:nvSpPr>
        <p:spPr>
          <a:xfrm>
            <a:off x="990319" y="2521985"/>
            <a:ext cx="4119562" cy="65724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r>
              <a:rPr lang="en-US" sz="2800" u="sng" dirty="0" err="1">
                <a:solidFill>
                  <a:srgbClr val="040202"/>
                </a:solidFill>
                <a:latin typeface="Times New Roman" panose="02020603050405020304" pitchFamily="18" charset="0"/>
                <a:ea typeface="Arimo"/>
                <a:cs typeface="Times New Roman" panose="02020603050405020304" pitchFamily="18" charset="0"/>
                <a:sym typeface="Arimo"/>
              </a:rPr>
              <a:t>Kuantitatif</a:t>
            </a:r>
            <a:r>
              <a:rPr lang="en-US" sz="2800" u="sng" dirty="0">
                <a:solidFill>
                  <a:srgbClr val="040202"/>
                </a:solidFill>
                <a:latin typeface="Times New Roman" panose="02020603050405020304" pitchFamily="18" charset="0"/>
                <a:ea typeface="Arimo"/>
                <a:cs typeface="Times New Roman" panose="02020603050405020304" pitchFamily="18" charset="0"/>
                <a:sym typeface="Arimo"/>
              </a:rPr>
              <a:t> : </a:t>
            </a:r>
            <a:r>
              <a:rPr lang="en-US" sz="2800" u="sng" dirty="0" err="1">
                <a:solidFill>
                  <a:srgbClr val="040202"/>
                </a:solidFill>
                <a:latin typeface="Times New Roman" panose="02020603050405020304" pitchFamily="18" charset="0"/>
                <a:ea typeface="Arimo"/>
                <a:cs typeface="Times New Roman" panose="02020603050405020304" pitchFamily="18" charset="0"/>
                <a:sym typeface="Arimo"/>
              </a:rPr>
              <a:t>Eksperimen</a:t>
            </a: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8" name="a. First slide: Title, Author(s), Affiliation(s). Please download and use the first slide template for the conference theme and logos here.…">
            <a:extLst>
              <a:ext uri="{FF2B5EF4-FFF2-40B4-BE49-F238E27FC236}">
                <a16:creationId xmlns:a16="http://schemas.microsoft.com/office/drawing/2014/main" id="{E6716EEC-FF87-6CA4-0A67-636135958B63}"/>
              </a:ext>
            </a:extLst>
          </p:cNvPr>
          <p:cNvSpPr txBox="1">
            <a:spLocks/>
          </p:cNvSpPr>
          <p:nvPr/>
        </p:nvSpPr>
        <p:spPr>
          <a:xfrm>
            <a:off x="990319" y="4107072"/>
            <a:ext cx="9628093" cy="65724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r>
              <a:rPr lang="en-US" sz="2800" u="sng" dirty="0">
                <a:solidFill>
                  <a:srgbClr val="040202"/>
                </a:solidFill>
                <a:latin typeface="Times New Roman" panose="02020603050405020304" pitchFamily="18" charset="0"/>
                <a:ea typeface="Arimo"/>
                <a:cs typeface="Times New Roman" panose="02020603050405020304" pitchFamily="18" charset="0"/>
                <a:sym typeface="Arimo"/>
              </a:rPr>
              <a:t>Two Group : </a:t>
            </a:r>
            <a:r>
              <a:rPr lang="en-US" sz="2800" u="sng" dirty="0" err="1">
                <a:solidFill>
                  <a:srgbClr val="040202"/>
                </a:solidFill>
                <a:latin typeface="Times New Roman" panose="02020603050405020304" pitchFamily="18" charset="0"/>
                <a:ea typeface="Arimo"/>
                <a:cs typeface="Times New Roman" panose="02020603050405020304" pitchFamily="18" charset="0"/>
                <a:sym typeface="Arimo"/>
              </a:rPr>
              <a:t>PreTest-PostTest</a:t>
            </a: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11" name="POWER POINT…">
            <a:extLst>
              <a:ext uri="{FF2B5EF4-FFF2-40B4-BE49-F238E27FC236}">
                <a16:creationId xmlns:a16="http://schemas.microsoft.com/office/drawing/2014/main" id="{D9E4D43B-F376-7B08-74B2-0CC6AC0BE200}"/>
              </a:ext>
            </a:extLst>
          </p:cNvPr>
          <p:cNvSpPr txBox="1"/>
          <p:nvPr/>
        </p:nvSpPr>
        <p:spPr>
          <a:xfrm flipH="1">
            <a:off x="1280320" y="5490182"/>
            <a:ext cx="6579523"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a:t>Population </a:t>
            </a:r>
          </a:p>
        </p:txBody>
      </p:sp>
      <p:sp>
        <p:nvSpPr>
          <p:cNvPr id="12" name="a. First slide: Title, Author(s), Affiliation(s). Please download and use the first slide template for the conference theme and logos here.…">
            <a:extLst>
              <a:ext uri="{FF2B5EF4-FFF2-40B4-BE49-F238E27FC236}">
                <a16:creationId xmlns:a16="http://schemas.microsoft.com/office/drawing/2014/main" id="{7EF5E5C3-D674-E4A3-04A5-95B7F889C193}"/>
              </a:ext>
            </a:extLst>
          </p:cNvPr>
          <p:cNvSpPr txBox="1">
            <a:spLocks/>
          </p:cNvSpPr>
          <p:nvPr/>
        </p:nvSpPr>
        <p:spPr>
          <a:xfrm>
            <a:off x="476928" y="6006698"/>
            <a:ext cx="7931664" cy="99091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fontScale="85000" lnSpcReduction="10000"/>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None/>
              <a:defRPr sz="2592" u="sng">
                <a:latin typeface="Helvetica"/>
                <a:ea typeface="Helvetica"/>
                <a:cs typeface="Helvetica"/>
                <a:sym typeface="Helvetica"/>
              </a:defRPr>
            </a:pPr>
            <a:r>
              <a:rPr lang="en-US" sz="3000" dirty="0">
                <a:solidFill>
                  <a:srgbClr val="131112"/>
                </a:solidFill>
                <a:latin typeface="Times New Roman" panose="02020603050405020304" pitchFamily="18" charset="0"/>
                <a:ea typeface="Arimo Bold"/>
                <a:cs typeface="Times New Roman" panose="02020603050405020304" pitchFamily="18" charset="0"/>
                <a:sym typeface="Arimo Bold"/>
              </a:rPr>
              <a:t>10 </a:t>
            </a:r>
            <a:r>
              <a:rPr lang="en-US" sz="3000" dirty="0" err="1">
                <a:solidFill>
                  <a:srgbClr val="131112"/>
                </a:solidFill>
                <a:latin typeface="Times New Roman" panose="02020603050405020304" pitchFamily="18" charset="0"/>
                <a:ea typeface="Arimo Bold"/>
                <a:cs typeface="Times New Roman" panose="02020603050405020304" pitchFamily="18" charset="0"/>
                <a:sym typeface="Arimo Bold"/>
              </a:rPr>
              <a:t>Atlet</a:t>
            </a:r>
            <a:r>
              <a:rPr lang="en-US" sz="3000" dirty="0">
                <a:solidFill>
                  <a:srgbClr val="131112"/>
                </a:solidFill>
                <a:latin typeface="Times New Roman" panose="02020603050405020304" pitchFamily="18" charset="0"/>
                <a:ea typeface="Arimo Bold"/>
                <a:cs typeface="Times New Roman" panose="02020603050405020304" pitchFamily="18" charset="0"/>
                <a:sym typeface="Arimo Bold"/>
              </a:rPr>
              <a:t> Junior </a:t>
            </a:r>
            <a:r>
              <a:rPr lang="en-US" sz="3000" dirty="0" err="1">
                <a:solidFill>
                  <a:srgbClr val="131112"/>
                </a:solidFill>
                <a:latin typeface="Times New Roman" panose="02020603050405020304" pitchFamily="18" charset="0"/>
                <a:ea typeface="Arimo Bold"/>
                <a:cs typeface="Times New Roman" panose="02020603050405020304" pitchFamily="18" charset="0"/>
                <a:sym typeface="Arimo Bold"/>
              </a:rPr>
              <a:t>Pria</a:t>
            </a:r>
            <a:r>
              <a:rPr lang="en-US" sz="30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3000" dirty="0" err="1">
                <a:solidFill>
                  <a:srgbClr val="131112"/>
                </a:solidFill>
                <a:latin typeface="Times New Roman" panose="02020603050405020304" pitchFamily="18" charset="0"/>
                <a:ea typeface="Arimo Bold"/>
                <a:cs typeface="Times New Roman" panose="02020603050405020304" pitchFamily="18" charset="0"/>
                <a:sym typeface="Arimo Bold"/>
              </a:rPr>
              <a:t>Tarung</a:t>
            </a:r>
            <a:r>
              <a:rPr lang="en-US" sz="30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3000" dirty="0" err="1">
                <a:solidFill>
                  <a:srgbClr val="131112"/>
                </a:solidFill>
                <a:latin typeface="Times New Roman" panose="02020603050405020304" pitchFamily="18" charset="0"/>
                <a:ea typeface="Arimo Bold"/>
                <a:cs typeface="Times New Roman" panose="02020603050405020304" pitchFamily="18" charset="0"/>
                <a:sym typeface="Arimo Bold"/>
              </a:rPr>
              <a:t>Derajat</a:t>
            </a:r>
            <a:r>
              <a:rPr lang="en-US" sz="30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3000" dirty="0" err="1">
                <a:solidFill>
                  <a:srgbClr val="131112"/>
                </a:solidFill>
                <a:latin typeface="Times New Roman" panose="02020603050405020304" pitchFamily="18" charset="0"/>
                <a:ea typeface="Arimo Bold"/>
                <a:cs typeface="Times New Roman" panose="02020603050405020304" pitchFamily="18" charset="0"/>
                <a:sym typeface="Arimo Bold"/>
              </a:rPr>
              <a:t>kabupaten</a:t>
            </a:r>
            <a:r>
              <a:rPr lang="en-US" sz="3000" dirty="0">
                <a:solidFill>
                  <a:srgbClr val="131112"/>
                </a:solidFill>
                <a:latin typeface="Times New Roman" panose="02020603050405020304" pitchFamily="18" charset="0"/>
                <a:ea typeface="Arimo Bold"/>
                <a:cs typeface="Times New Roman" panose="02020603050405020304" pitchFamily="18" charset="0"/>
                <a:sym typeface="Arimo Bold"/>
              </a:rPr>
              <a:t> Bandung</a:t>
            </a:r>
          </a:p>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592" u="sng" dirty="0">
              <a:latin typeface="Helvetica"/>
              <a:ea typeface="Helvetica"/>
              <a:cs typeface="Helvetica"/>
              <a:sym typeface="Helvetica"/>
            </a:endParaRPr>
          </a:p>
        </p:txBody>
      </p:sp>
      <p:sp>
        <p:nvSpPr>
          <p:cNvPr id="14" name="POWER POINT…">
            <a:extLst>
              <a:ext uri="{FF2B5EF4-FFF2-40B4-BE49-F238E27FC236}">
                <a16:creationId xmlns:a16="http://schemas.microsoft.com/office/drawing/2014/main" id="{EEB684A5-10EB-482A-D8F2-B7B5C40BC77F}"/>
              </a:ext>
            </a:extLst>
          </p:cNvPr>
          <p:cNvSpPr txBox="1"/>
          <p:nvPr/>
        </p:nvSpPr>
        <p:spPr>
          <a:xfrm flipH="1">
            <a:off x="13628479" y="1986364"/>
            <a:ext cx="3698343"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a:t>Sample </a:t>
            </a:r>
          </a:p>
        </p:txBody>
      </p:sp>
      <p:sp>
        <p:nvSpPr>
          <p:cNvPr id="15" name="a. First slide: Title, Author(s), Affiliation(s). Please download and use the first slide template for the conference theme and logos here.…">
            <a:extLst>
              <a:ext uri="{FF2B5EF4-FFF2-40B4-BE49-F238E27FC236}">
                <a16:creationId xmlns:a16="http://schemas.microsoft.com/office/drawing/2014/main" id="{B9057FE2-7D82-F7D1-4C28-1AD1893DEAA6}"/>
              </a:ext>
            </a:extLst>
          </p:cNvPr>
          <p:cNvSpPr txBox="1">
            <a:spLocks/>
          </p:cNvSpPr>
          <p:nvPr/>
        </p:nvSpPr>
        <p:spPr>
          <a:xfrm>
            <a:off x="8199269" y="2287448"/>
            <a:ext cx="7868611" cy="118469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r" defTabSz="877823" hangingPunct="1">
              <a:lnSpc>
                <a:spcPts val="3700"/>
              </a:lnSpc>
              <a:spcBef>
                <a:spcPts val="0"/>
              </a:spcBef>
              <a:buSzPct val="100000"/>
              <a:buNone/>
              <a:defRPr sz="2592" u="sng">
                <a:latin typeface="Helvetica"/>
                <a:ea typeface="Helvetica"/>
                <a:cs typeface="Helvetica"/>
                <a:sym typeface="Helvetica"/>
              </a:defRPr>
            </a:pPr>
            <a:r>
              <a:rPr lang="en-US" sz="2400" dirty="0">
                <a:solidFill>
                  <a:srgbClr val="131112"/>
                </a:solidFill>
                <a:latin typeface="Times New Roman" panose="02020603050405020304" pitchFamily="18" charset="0"/>
                <a:ea typeface="Arimo Bold"/>
                <a:cs typeface="Times New Roman" panose="02020603050405020304" pitchFamily="18" charset="0"/>
                <a:sym typeface="Arimo Bold"/>
              </a:rPr>
              <a:t>Total Sampling 10 </a:t>
            </a:r>
            <a:r>
              <a:rPr lang="en-US" sz="2400" dirty="0" err="1">
                <a:solidFill>
                  <a:srgbClr val="131112"/>
                </a:solidFill>
                <a:latin typeface="Times New Roman" panose="02020603050405020304" pitchFamily="18" charset="0"/>
                <a:ea typeface="Arimo Bold"/>
                <a:cs typeface="Times New Roman" panose="02020603050405020304" pitchFamily="18" charset="0"/>
                <a:sym typeface="Arimo Bold"/>
              </a:rPr>
              <a:t>Atlet</a:t>
            </a:r>
            <a:r>
              <a:rPr lang="en-US" sz="2400" dirty="0">
                <a:solidFill>
                  <a:srgbClr val="131112"/>
                </a:solidFill>
                <a:latin typeface="Times New Roman" panose="02020603050405020304" pitchFamily="18" charset="0"/>
                <a:ea typeface="Arimo Bold"/>
                <a:cs typeface="Times New Roman" panose="02020603050405020304" pitchFamily="18" charset="0"/>
                <a:sym typeface="Arimo Bold"/>
              </a:rPr>
              <a:t> Junior </a:t>
            </a:r>
            <a:r>
              <a:rPr lang="en-US" sz="2400" dirty="0" err="1">
                <a:solidFill>
                  <a:srgbClr val="131112"/>
                </a:solidFill>
                <a:latin typeface="Times New Roman" panose="02020603050405020304" pitchFamily="18" charset="0"/>
                <a:ea typeface="Arimo Bold"/>
                <a:cs typeface="Times New Roman" panose="02020603050405020304" pitchFamily="18" charset="0"/>
                <a:sym typeface="Arimo Bold"/>
              </a:rPr>
              <a:t>Pria</a:t>
            </a:r>
            <a:r>
              <a:rPr lang="en-US" sz="24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400" dirty="0" err="1">
                <a:solidFill>
                  <a:srgbClr val="131112"/>
                </a:solidFill>
                <a:latin typeface="Times New Roman" panose="02020603050405020304" pitchFamily="18" charset="0"/>
                <a:ea typeface="Arimo Bold"/>
                <a:cs typeface="Times New Roman" panose="02020603050405020304" pitchFamily="18" charset="0"/>
                <a:sym typeface="Arimo Bold"/>
              </a:rPr>
              <a:t>Tarung</a:t>
            </a:r>
            <a:r>
              <a:rPr lang="en-US" sz="24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400" dirty="0" err="1">
                <a:solidFill>
                  <a:srgbClr val="131112"/>
                </a:solidFill>
                <a:latin typeface="Times New Roman" panose="02020603050405020304" pitchFamily="18" charset="0"/>
                <a:ea typeface="Arimo Bold"/>
                <a:cs typeface="Times New Roman" panose="02020603050405020304" pitchFamily="18" charset="0"/>
                <a:sym typeface="Arimo Bold"/>
              </a:rPr>
              <a:t>Derajat</a:t>
            </a:r>
            <a:r>
              <a:rPr lang="en-US" sz="24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400" dirty="0" err="1">
                <a:solidFill>
                  <a:srgbClr val="131112"/>
                </a:solidFill>
                <a:latin typeface="Times New Roman" panose="02020603050405020304" pitchFamily="18" charset="0"/>
                <a:ea typeface="Arimo Bold"/>
                <a:cs typeface="Times New Roman" panose="02020603050405020304" pitchFamily="18" charset="0"/>
                <a:sym typeface="Arimo Bold"/>
              </a:rPr>
              <a:t>kabupaten</a:t>
            </a:r>
            <a:r>
              <a:rPr lang="en-US" sz="2400" dirty="0">
                <a:solidFill>
                  <a:srgbClr val="131112"/>
                </a:solidFill>
                <a:latin typeface="Times New Roman" panose="02020603050405020304" pitchFamily="18" charset="0"/>
                <a:ea typeface="Arimo Bold"/>
                <a:cs typeface="Times New Roman" panose="02020603050405020304" pitchFamily="18" charset="0"/>
                <a:sym typeface="Arimo Bold"/>
              </a:rPr>
              <a:t> Bandung</a:t>
            </a:r>
          </a:p>
          <a:p>
            <a:pPr marL="290169" lvl="1" indent="0" algn="r" defTabSz="877823" hangingPunct="1">
              <a:lnSpc>
                <a:spcPts val="3700"/>
              </a:lnSpc>
              <a:spcBef>
                <a:spcPts val="0"/>
              </a:spcBef>
              <a:buSzPct val="100000"/>
              <a:buFontTx/>
              <a:buNone/>
              <a:defRPr sz="2592" u="sng">
                <a:latin typeface="Helvetica"/>
                <a:ea typeface="Helvetica"/>
                <a:cs typeface="Helvetica"/>
                <a:sym typeface="Helvetica"/>
              </a:defRPr>
            </a:pPr>
            <a:endParaRPr lang="en-US" sz="2592" u="sng" dirty="0">
              <a:latin typeface="Helvetica"/>
              <a:ea typeface="Helvetica"/>
              <a:cs typeface="Helvetica"/>
              <a:sym typeface="Helvetica"/>
            </a:endParaRPr>
          </a:p>
        </p:txBody>
      </p:sp>
      <p:sp>
        <p:nvSpPr>
          <p:cNvPr id="17" name="POWER POINT…">
            <a:extLst>
              <a:ext uri="{FF2B5EF4-FFF2-40B4-BE49-F238E27FC236}">
                <a16:creationId xmlns:a16="http://schemas.microsoft.com/office/drawing/2014/main" id="{8AA5A931-3275-9391-BD69-239444F48304}"/>
              </a:ext>
            </a:extLst>
          </p:cNvPr>
          <p:cNvSpPr txBox="1"/>
          <p:nvPr/>
        </p:nvSpPr>
        <p:spPr>
          <a:xfrm flipH="1">
            <a:off x="12600205" y="4925137"/>
            <a:ext cx="3733489"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nSpc>
                <a:spcPct val="40000"/>
              </a:lnSpc>
              <a:defRPr sz="5000" b="1"/>
            </a:pPr>
            <a:r>
              <a:rPr lang="en-ID" dirty="0"/>
              <a:t>Instrument </a:t>
            </a:r>
          </a:p>
        </p:txBody>
      </p:sp>
      <p:sp>
        <p:nvSpPr>
          <p:cNvPr id="18" name="a. First slide: Title, Author(s), Affiliation(s). Please download and use the first slide template for the conference theme and logos here.…">
            <a:extLst>
              <a:ext uri="{FF2B5EF4-FFF2-40B4-BE49-F238E27FC236}">
                <a16:creationId xmlns:a16="http://schemas.microsoft.com/office/drawing/2014/main" id="{1D19E98F-E85C-5463-3ED8-DD5FA1194430}"/>
              </a:ext>
            </a:extLst>
          </p:cNvPr>
          <p:cNvSpPr txBox="1">
            <a:spLocks/>
          </p:cNvSpPr>
          <p:nvPr/>
        </p:nvSpPr>
        <p:spPr>
          <a:xfrm>
            <a:off x="9080892" y="5230053"/>
            <a:ext cx="7046259" cy="118469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r" defTabSz="877823" hangingPunct="1">
              <a:lnSpc>
                <a:spcPts val="3700"/>
              </a:lnSpc>
              <a:spcBef>
                <a:spcPts val="0"/>
              </a:spcBef>
              <a:buSzPct val="100000"/>
              <a:buNone/>
              <a:defRPr sz="2592" u="sng">
                <a:latin typeface="Helvetica"/>
                <a:ea typeface="Helvetica"/>
                <a:cs typeface="Helvetica"/>
                <a:sym typeface="Helvetica"/>
              </a:defRPr>
            </a:pPr>
            <a:r>
              <a:rPr lang="en-US" sz="2800" dirty="0" err="1">
                <a:solidFill>
                  <a:srgbClr val="131112"/>
                </a:solidFill>
                <a:latin typeface="Times New Roman" panose="02020603050405020304" pitchFamily="18" charset="0"/>
                <a:ea typeface="Arimo Bold"/>
                <a:cs typeface="Times New Roman" panose="02020603050405020304" pitchFamily="18" charset="0"/>
                <a:sym typeface="Arimo Bold"/>
              </a:rPr>
              <a:t>Tes</a:t>
            </a:r>
            <a:r>
              <a:rPr lang="en-US" sz="28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800" dirty="0" err="1">
                <a:solidFill>
                  <a:srgbClr val="131112"/>
                </a:solidFill>
                <a:latin typeface="Times New Roman" panose="02020603050405020304" pitchFamily="18" charset="0"/>
                <a:ea typeface="Arimo Bold"/>
                <a:cs typeface="Times New Roman" panose="02020603050405020304" pitchFamily="18" charset="0"/>
                <a:sym typeface="Arimo Bold"/>
              </a:rPr>
              <a:t>kecepatan</a:t>
            </a:r>
            <a:r>
              <a:rPr lang="en-US" sz="28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800" dirty="0" err="1">
                <a:solidFill>
                  <a:srgbClr val="131112"/>
                </a:solidFill>
                <a:latin typeface="Times New Roman" panose="02020603050405020304" pitchFamily="18" charset="0"/>
                <a:ea typeface="Arimo Bold"/>
                <a:cs typeface="Times New Roman" panose="02020603050405020304" pitchFamily="18" charset="0"/>
                <a:sym typeface="Arimo Bold"/>
              </a:rPr>
              <a:t>tendangan</a:t>
            </a:r>
            <a:r>
              <a:rPr lang="en-US" sz="28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800" dirty="0" err="1">
                <a:solidFill>
                  <a:srgbClr val="131112"/>
                </a:solidFill>
                <a:latin typeface="Times New Roman" panose="02020603050405020304" pitchFamily="18" charset="0"/>
                <a:ea typeface="Arimo Bold"/>
                <a:cs typeface="Times New Roman" panose="02020603050405020304" pitchFamily="18" charset="0"/>
                <a:sym typeface="Arimo Bold"/>
              </a:rPr>
              <a:t>belakang</a:t>
            </a:r>
            <a:r>
              <a:rPr lang="en-US" sz="2800" dirty="0">
                <a:solidFill>
                  <a:srgbClr val="131112"/>
                </a:solidFill>
                <a:latin typeface="Times New Roman" panose="02020603050405020304" pitchFamily="18" charset="0"/>
                <a:ea typeface="Arimo Bold"/>
                <a:cs typeface="Times New Roman" panose="02020603050405020304" pitchFamily="18" charset="0"/>
                <a:sym typeface="Arimo Bold"/>
              </a:rPr>
              <a:t> </a:t>
            </a:r>
            <a:r>
              <a:rPr lang="en-US" sz="2800" dirty="0" err="1">
                <a:solidFill>
                  <a:srgbClr val="131112"/>
                </a:solidFill>
                <a:latin typeface="Times New Roman" panose="02020603050405020304" pitchFamily="18" charset="0"/>
                <a:ea typeface="Arimo Bold"/>
                <a:cs typeface="Times New Roman" panose="02020603050405020304" pitchFamily="18" charset="0"/>
                <a:sym typeface="Arimo Bold"/>
              </a:rPr>
              <a:t>selama</a:t>
            </a:r>
            <a:r>
              <a:rPr lang="en-US" sz="2800" dirty="0">
                <a:solidFill>
                  <a:srgbClr val="131112"/>
                </a:solidFill>
                <a:latin typeface="Times New Roman" panose="02020603050405020304" pitchFamily="18" charset="0"/>
                <a:ea typeface="Arimo Bold"/>
                <a:cs typeface="Times New Roman" panose="02020603050405020304" pitchFamily="18" charset="0"/>
                <a:sym typeface="Arimo Bold"/>
              </a:rPr>
              <a:t> 30 </a:t>
            </a:r>
            <a:r>
              <a:rPr lang="en-US" sz="2800" dirty="0" err="1">
                <a:solidFill>
                  <a:srgbClr val="131112"/>
                </a:solidFill>
                <a:latin typeface="Times New Roman" panose="02020603050405020304" pitchFamily="18" charset="0"/>
                <a:ea typeface="Arimo Bold"/>
                <a:cs typeface="Times New Roman" panose="02020603050405020304" pitchFamily="18" charset="0"/>
                <a:sym typeface="Arimo Bold"/>
              </a:rPr>
              <a:t>detik</a:t>
            </a:r>
            <a:r>
              <a:rPr lang="en-US" sz="2800" dirty="0">
                <a:solidFill>
                  <a:srgbClr val="131112"/>
                </a:solidFill>
                <a:latin typeface="Times New Roman" panose="02020603050405020304" pitchFamily="18" charset="0"/>
                <a:ea typeface="Arimo Bold"/>
                <a:cs typeface="Times New Roman" panose="02020603050405020304" pitchFamily="18" charset="0"/>
                <a:sym typeface="Arimo Bold"/>
              </a:rPr>
              <a:t>.</a:t>
            </a:r>
          </a:p>
          <a:p>
            <a:pPr marL="290169" lvl="1" indent="0" algn="r" defTabSz="877823" hangingPunct="1">
              <a:lnSpc>
                <a:spcPts val="3700"/>
              </a:lnSpc>
              <a:spcBef>
                <a:spcPts val="0"/>
              </a:spcBef>
              <a:buSzPct val="100000"/>
              <a:buNone/>
              <a:defRPr sz="2592" u="sng">
                <a:latin typeface="Helvetica"/>
                <a:ea typeface="Helvetica"/>
                <a:cs typeface="Helvetica"/>
                <a:sym typeface="Helvetica"/>
              </a:defRPr>
            </a:pPr>
            <a:endParaRPr lang="en-US" sz="2800" dirty="0">
              <a:solidFill>
                <a:srgbClr val="131112"/>
              </a:solidFill>
              <a:latin typeface="Arimo Bold"/>
              <a:ea typeface="Arimo Bold"/>
              <a:cs typeface="Arimo Bold"/>
              <a:sym typeface="Arimo Bold"/>
            </a:endParaRPr>
          </a:p>
          <a:p>
            <a:pPr marL="290169" lvl="1" indent="0" algn="r" defTabSz="877823" hangingPunct="1">
              <a:lnSpc>
                <a:spcPts val="3700"/>
              </a:lnSpc>
              <a:spcBef>
                <a:spcPts val="0"/>
              </a:spcBef>
              <a:buSzPct val="100000"/>
              <a:buFontTx/>
              <a:buNone/>
              <a:defRPr sz="2592" u="sng">
                <a:latin typeface="Helvetica"/>
                <a:ea typeface="Helvetica"/>
                <a:cs typeface="Helvetica"/>
                <a:sym typeface="Helvetica"/>
              </a:defRPr>
            </a:pPr>
            <a:endParaRPr lang="en-US" sz="2592" u="sng" dirty="0">
              <a:latin typeface="Helvetica"/>
              <a:ea typeface="Helvetica"/>
              <a:cs typeface="Helvetica"/>
              <a:sym typeface="Helvetica"/>
            </a:endParaRPr>
          </a:p>
        </p:txBody>
      </p:sp>
      <p:sp>
        <p:nvSpPr>
          <p:cNvPr id="19" name="POWER POINT…">
            <a:extLst>
              <a:ext uri="{FF2B5EF4-FFF2-40B4-BE49-F238E27FC236}">
                <a16:creationId xmlns:a16="http://schemas.microsoft.com/office/drawing/2014/main" id="{6FD72730-A8AB-D271-4927-B100412E0F42}"/>
              </a:ext>
            </a:extLst>
          </p:cNvPr>
          <p:cNvSpPr txBox="1"/>
          <p:nvPr/>
        </p:nvSpPr>
        <p:spPr>
          <a:xfrm flipH="1">
            <a:off x="8035918" y="7538394"/>
            <a:ext cx="8091233" cy="43465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r">
              <a:lnSpc>
                <a:spcPct val="40000"/>
              </a:lnSpc>
              <a:defRPr sz="5000" b="1"/>
            </a:pPr>
            <a:r>
              <a:rPr lang="en-ID" sz="4800" dirty="0"/>
              <a:t>Data analysis technique  </a:t>
            </a:r>
          </a:p>
        </p:txBody>
      </p:sp>
      <p:sp>
        <p:nvSpPr>
          <p:cNvPr id="20" name="a. First slide: Title, Author(s), Affiliation(s). Please download and use the first slide template for the conference theme and logos here.…">
            <a:extLst>
              <a:ext uri="{FF2B5EF4-FFF2-40B4-BE49-F238E27FC236}">
                <a16:creationId xmlns:a16="http://schemas.microsoft.com/office/drawing/2014/main" id="{FC469E90-0C24-07F8-A9F9-2EB626E1C3E4}"/>
              </a:ext>
            </a:extLst>
          </p:cNvPr>
          <p:cNvSpPr txBox="1">
            <a:spLocks/>
          </p:cNvSpPr>
          <p:nvPr/>
        </p:nvSpPr>
        <p:spPr>
          <a:xfrm>
            <a:off x="8234835" y="8053000"/>
            <a:ext cx="7693398" cy="118469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r" defTabSz="877823" hangingPunct="1">
              <a:lnSpc>
                <a:spcPts val="3700"/>
              </a:lnSpc>
              <a:spcBef>
                <a:spcPts val="0"/>
              </a:spcBef>
              <a:buSzPct val="100000"/>
              <a:buNone/>
              <a:defRPr sz="2592" u="sng">
                <a:latin typeface="Helvetica"/>
                <a:ea typeface="Helvetica"/>
                <a:cs typeface="Helvetica"/>
                <a:sym typeface="Helvetica"/>
              </a:defRPr>
            </a:pPr>
            <a:r>
              <a:rPr lang="en-US" sz="2800" dirty="0">
                <a:solidFill>
                  <a:srgbClr val="131112"/>
                </a:solidFill>
                <a:latin typeface="Arimo Bold"/>
                <a:ea typeface="Arimo Bold"/>
                <a:cs typeface="Arimo Bold"/>
                <a:sym typeface="Arimo Bold"/>
              </a:rPr>
              <a:t>Descriptive Statistics . Data Normality Test . Homogeneity Test. T-Test</a:t>
            </a:r>
          </a:p>
          <a:p>
            <a:pPr marL="290169" lvl="1" indent="0" algn="r" defTabSz="877823" hangingPunct="1">
              <a:lnSpc>
                <a:spcPts val="3700"/>
              </a:lnSpc>
              <a:spcBef>
                <a:spcPts val="0"/>
              </a:spcBef>
              <a:buSzPct val="100000"/>
              <a:buFontTx/>
              <a:buNone/>
              <a:defRPr sz="2592" u="sng">
                <a:latin typeface="Helvetica"/>
                <a:ea typeface="Helvetica"/>
                <a:cs typeface="Helvetica"/>
                <a:sym typeface="Helvetica"/>
              </a:defRPr>
            </a:pPr>
            <a:endParaRPr lang="en-US" sz="2592" u="sng" dirty="0">
              <a:latin typeface="Helvetica"/>
              <a:ea typeface="Helvetica"/>
              <a:cs typeface="Helvetica"/>
              <a:sym typeface="Helvetica"/>
            </a:endParaRPr>
          </a:p>
        </p:txBody>
      </p:sp>
      <p:sp>
        <p:nvSpPr>
          <p:cNvPr id="21" name="a. First slide: Title, Author(s), Affiliation(s). Please download and use the first slide template for the conference theme and logos here.…">
            <a:extLst>
              <a:ext uri="{FF2B5EF4-FFF2-40B4-BE49-F238E27FC236}">
                <a16:creationId xmlns:a16="http://schemas.microsoft.com/office/drawing/2014/main" id="{57D1C87F-399B-E331-1C8B-1344BACFF218}"/>
              </a:ext>
            </a:extLst>
          </p:cNvPr>
          <p:cNvSpPr txBox="1">
            <a:spLocks/>
          </p:cNvSpPr>
          <p:nvPr/>
        </p:nvSpPr>
        <p:spPr>
          <a:xfrm>
            <a:off x="476928" y="6450407"/>
            <a:ext cx="7931664" cy="88741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r>
              <a:rPr lang="en-US" sz="2400" b="1" u="sng" dirty="0">
                <a:latin typeface="Times New Roman" panose="02020603050405020304" pitchFamily="18" charset="0"/>
                <a:ea typeface="Helvetica"/>
                <a:cs typeface="Times New Roman" panose="02020603050405020304" pitchFamily="18" charset="0"/>
                <a:sym typeface="Helvetica"/>
              </a:rPr>
              <a:t>(10 Junior Male Athletes of </a:t>
            </a:r>
            <a:r>
              <a:rPr lang="en-US" sz="2400" b="1" u="sng" dirty="0" err="1">
                <a:latin typeface="Times New Roman" panose="02020603050405020304" pitchFamily="18" charset="0"/>
                <a:ea typeface="Helvetica"/>
                <a:cs typeface="Times New Roman" panose="02020603050405020304" pitchFamily="18" charset="0"/>
                <a:sym typeface="Helvetica"/>
              </a:rPr>
              <a:t>Tarung</a:t>
            </a:r>
            <a:r>
              <a:rPr lang="en-US" sz="2400" b="1" u="sng" dirty="0">
                <a:latin typeface="Times New Roman" panose="02020603050405020304" pitchFamily="18" charset="0"/>
                <a:ea typeface="Helvetica"/>
                <a:cs typeface="Times New Roman" panose="02020603050405020304" pitchFamily="18" charset="0"/>
                <a:sym typeface="Helvetica"/>
              </a:rPr>
              <a:t> </a:t>
            </a:r>
            <a:r>
              <a:rPr lang="en-US" sz="2400" b="1" u="sng" dirty="0" err="1">
                <a:latin typeface="Times New Roman" panose="02020603050405020304" pitchFamily="18" charset="0"/>
                <a:ea typeface="Helvetica"/>
                <a:cs typeface="Times New Roman" panose="02020603050405020304" pitchFamily="18" charset="0"/>
                <a:sym typeface="Helvetica"/>
              </a:rPr>
              <a:t>Derajat</a:t>
            </a:r>
            <a:r>
              <a:rPr lang="en-US" sz="2400" b="1" u="sng" dirty="0">
                <a:latin typeface="Times New Roman" panose="02020603050405020304" pitchFamily="18" charset="0"/>
                <a:ea typeface="Helvetica"/>
                <a:cs typeface="Times New Roman" panose="02020603050405020304" pitchFamily="18" charset="0"/>
                <a:sym typeface="Helvetica"/>
              </a:rPr>
              <a:t> Bandung Regency)</a:t>
            </a:r>
          </a:p>
        </p:txBody>
      </p:sp>
      <p:sp>
        <p:nvSpPr>
          <p:cNvPr id="22" name="a. First slide: Title, Author(s), Affiliation(s). Please download and use the first slide template for the conference theme and logos here.…">
            <a:extLst>
              <a:ext uri="{FF2B5EF4-FFF2-40B4-BE49-F238E27FC236}">
                <a16:creationId xmlns:a16="http://schemas.microsoft.com/office/drawing/2014/main" id="{C85C6D5B-D75D-B818-C85E-681D1154997F}"/>
              </a:ext>
            </a:extLst>
          </p:cNvPr>
          <p:cNvSpPr txBox="1">
            <a:spLocks/>
          </p:cNvSpPr>
          <p:nvPr/>
        </p:nvSpPr>
        <p:spPr>
          <a:xfrm>
            <a:off x="8199269" y="3175846"/>
            <a:ext cx="7868611" cy="118469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r" defTabSz="877823" hangingPunct="1">
              <a:lnSpc>
                <a:spcPts val="3700"/>
              </a:lnSpc>
              <a:spcBef>
                <a:spcPts val="0"/>
              </a:spcBef>
              <a:buSzPct val="100000"/>
              <a:buNone/>
              <a:defRPr sz="2592" u="sng">
                <a:latin typeface="Helvetica"/>
                <a:ea typeface="Helvetica"/>
                <a:cs typeface="Helvetica"/>
                <a:sym typeface="Helvetica"/>
              </a:defRPr>
            </a:pPr>
            <a:r>
              <a:rPr lang="en-US" sz="2400" b="1" u="sng" dirty="0">
                <a:latin typeface="Times New Roman" panose="02020603050405020304" pitchFamily="18" charset="0"/>
                <a:ea typeface="Helvetica"/>
                <a:cs typeface="Times New Roman" panose="02020603050405020304" pitchFamily="18" charset="0"/>
                <a:sym typeface="Helvetica"/>
              </a:rPr>
              <a:t>(Total Sampling 10 Junior Male Athletes </a:t>
            </a:r>
            <a:r>
              <a:rPr lang="en-US" sz="2400" b="1" u="sng" dirty="0" err="1">
                <a:latin typeface="Times New Roman" panose="02020603050405020304" pitchFamily="18" charset="0"/>
                <a:ea typeface="Helvetica"/>
                <a:cs typeface="Times New Roman" panose="02020603050405020304" pitchFamily="18" charset="0"/>
                <a:sym typeface="Helvetica"/>
              </a:rPr>
              <a:t>Tarung</a:t>
            </a:r>
            <a:r>
              <a:rPr lang="en-US" sz="2400" b="1" u="sng" dirty="0">
                <a:latin typeface="Times New Roman" panose="02020603050405020304" pitchFamily="18" charset="0"/>
                <a:ea typeface="Helvetica"/>
                <a:cs typeface="Times New Roman" panose="02020603050405020304" pitchFamily="18" charset="0"/>
                <a:sym typeface="Helvetica"/>
              </a:rPr>
              <a:t> </a:t>
            </a:r>
            <a:r>
              <a:rPr lang="en-US" sz="2400" b="1" u="sng" dirty="0" err="1">
                <a:latin typeface="Times New Roman" panose="02020603050405020304" pitchFamily="18" charset="0"/>
                <a:ea typeface="Helvetica"/>
                <a:cs typeface="Times New Roman" panose="02020603050405020304" pitchFamily="18" charset="0"/>
                <a:sym typeface="Helvetica"/>
              </a:rPr>
              <a:t>Derajat</a:t>
            </a:r>
            <a:r>
              <a:rPr lang="en-US" sz="2400" b="1" u="sng" dirty="0">
                <a:latin typeface="Times New Roman" panose="02020603050405020304" pitchFamily="18" charset="0"/>
                <a:ea typeface="Helvetica"/>
                <a:cs typeface="Times New Roman" panose="02020603050405020304" pitchFamily="18" charset="0"/>
                <a:sym typeface="Helvetica"/>
              </a:rPr>
              <a:t> Bandung Regency)</a:t>
            </a:r>
          </a:p>
        </p:txBody>
      </p:sp>
      <p:sp>
        <p:nvSpPr>
          <p:cNvPr id="23" name="a. First slide: Title, Author(s), Affiliation(s). Please download and use the first slide template for the conference theme and logos here.…">
            <a:extLst>
              <a:ext uri="{FF2B5EF4-FFF2-40B4-BE49-F238E27FC236}">
                <a16:creationId xmlns:a16="http://schemas.microsoft.com/office/drawing/2014/main" id="{67166184-0E91-AD14-0E2A-03EC509E71C8}"/>
              </a:ext>
            </a:extLst>
          </p:cNvPr>
          <p:cNvSpPr txBox="1">
            <a:spLocks/>
          </p:cNvSpPr>
          <p:nvPr/>
        </p:nvSpPr>
        <p:spPr>
          <a:xfrm>
            <a:off x="9027878" y="6148567"/>
            <a:ext cx="7040002" cy="57109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r" defTabSz="877823" hangingPunct="1">
              <a:lnSpc>
                <a:spcPts val="3700"/>
              </a:lnSpc>
              <a:spcBef>
                <a:spcPts val="0"/>
              </a:spcBef>
              <a:buSzPct val="100000"/>
              <a:buNone/>
              <a:defRPr sz="2592" u="sng">
                <a:latin typeface="Helvetica"/>
                <a:ea typeface="Helvetica"/>
                <a:cs typeface="Helvetica"/>
                <a:sym typeface="Helvetica"/>
              </a:defRPr>
            </a:pPr>
            <a:r>
              <a:rPr lang="en-US" sz="2400" b="1" dirty="0">
                <a:solidFill>
                  <a:srgbClr val="131112"/>
                </a:solidFill>
                <a:latin typeface="Times New Roman" panose="02020603050405020304" pitchFamily="18" charset="0"/>
                <a:ea typeface="Arimo Bold"/>
                <a:cs typeface="Times New Roman" panose="02020603050405020304" pitchFamily="18" charset="0"/>
                <a:sym typeface="Arimo Bold"/>
              </a:rPr>
              <a:t>(Back kick speed test for 30 seconds)</a:t>
            </a:r>
          </a:p>
          <a:p>
            <a:pPr marL="290169" lvl="1" indent="0" algn="r" defTabSz="877823" hangingPunct="1">
              <a:lnSpc>
                <a:spcPts val="3700"/>
              </a:lnSpc>
              <a:spcBef>
                <a:spcPts val="0"/>
              </a:spcBef>
              <a:buSzPct val="100000"/>
              <a:buFontTx/>
              <a:buNone/>
              <a:defRPr sz="2592" u="sng">
                <a:latin typeface="Helvetica"/>
                <a:ea typeface="Helvetica"/>
                <a:cs typeface="Helvetica"/>
                <a:sym typeface="Helvetica"/>
              </a:defRPr>
            </a:pPr>
            <a:endParaRPr lang="en-US" sz="2592" u="sng" dirty="0">
              <a:latin typeface="Helvetica"/>
              <a:ea typeface="Helvetica"/>
              <a:cs typeface="Helvetica"/>
              <a:sym typeface="Helvetica"/>
            </a:endParaRP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1419967" y="7097618"/>
            <a:ext cx="3807057" cy="2850257"/>
          </a:xfrm>
          <a:prstGeom prst="rect">
            <a:avLst/>
          </a:prstGeom>
        </p:spPr>
      </p:pic>
    </p:spTree>
    <p:extLst>
      <p:ext uri="{BB962C8B-B14F-4D97-AF65-F5344CB8AC3E}">
        <p14:creationId xmlns:p14="http://schemas.microsoft.com/office/powerpoint/2010/main" val="313544305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80609" cy="10060376"/>
          </a:xfrm>
          <a:prstGeom prst="rect">
            <a:avLst/>
          </a:prstGeom>
          <a:ln w="3175">
            <a:miter lim="400000"/>
          </a:ln>
        </p:spPr>
      </p:pic>
      <p:sp>
        <p:nvSpPr>
          <p:cNvPr id="178" name="POWER POINT…"/>
          <p:cNvSpPr txBox="1"/>
          <p:nvPr/>
        </p:nvSpPr>
        <p:spPr>
          <a:xfrm flipH="1">
            <a:off x="4895492" y="1335331"/>
            <a:ext cx="8264768" cy="5251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6000" dirty="0"/>
              <a:t>Result</a:t>
            </a:r>
          </a:p>
        </p:txBody>
      </p:sp>
      <p:sp>
        <p:nvSpPr>
          <p:cNvPr id="19" name="POWER POINT…">
            <a:extLst>
              <a:ext uri="{FF2B5EF4-FFF2-40B4-BE49-F238E27FC236}">
                <a16:creationId xmlns:a16="http://schemas.microsoft.com/office/drawing/2014/main" id="{6FD72730-A8AB-D271-4927-B100412E0F42}"/>
              </a:ext>
            </a:extLst>
          </p:cNvPr>
          <p:cNvSpPr txBox="1"/>
          <p:nvPr/>
        </p:nvSpPr>
        <p:spPr>
          <a:xfrm flipH="1">
            <a:off x="2492604" y="2123092"/>
            <a:ext cx="13070544" cy="92421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3200" dirty="0" err="1">
                <a:latin typeface="Times New Roman" panose="02020603050405020304" pitchFamily="18" charset="0"/>
                <a:cs typeface="Times New Roman" panose="02020603050405020304" pitchFamily="18" charset="0"/>
              </a:rPr>
              <a:t>PreTest</a:t>
            </a:r>
            <a:r>
              <a:rPr lang="en-ID" sz="3200" dirty="0">
                <a:latin typeface="Times New Roman" panose="02020603050405020304" pitchFamily="18" charset="0"/>
                <a:cs typeface="Times New Roman" panose="02020603050405020304" pitchFamily="18" charset="0"/>
              </a:rPr>
              <a:t> Post-Test  Result </a:t>
            </a:r>
          </a:p>
          <a:p>
            <a:pPr algn="ctr">
              <a:lnSpc>
                <a:spcPct val="40000"/>
              </a:lnSpc>
              <a:defRPr sz="5000" b="1"/>
            </a:pPr>
            <a:r>
              <a:rPr lang="en-US" sz="3200" dirty="0">
                <a:latin typeface="Times New Roman" panose="02020603050405020304" pitchFamily="18" charset="0"/>
                <a:cs typeface="Times New Roman" panose="02020603050405020304" pitchFamily="18" charset="0"/>
              </a:rPr>
              <a:t>back kick using pads and a punching bag</a:t>
            </a:r>
            <a:r>
              <a:rPr lang="en-ID" sz="3200" dirty="0">
                <a:latin typeface="Times New Roman" panose="02020603050405020304" pitchFamily="18" charset="0"/>
                <a:cs typeface="Times New Roman" panose="02020603050405020304" pitchFamily="18" charset="0"/>
              </a:rPr>
              <a:t> </a:t>
            </a: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0" y="7334285"/>
            <a:ext cx="3807057" cy="2850257"/>
          </a:xfrm>
          <a:prstGeom prst="rect">
            <a:avLst/>
          </a:prstGeom>
        </p:spPr>
      </p:pic>
      <p:pic>
        <p:nvPicPr>
          <p:cNvPr id="5" name="Picture 4">
            <a:extLst>
              <a:ext uri="{FF2B5EF4-FFF2-40B4-BE49-F238E27FC236}">
                <a16:creationId xmlns:a16="http://schemas.microsoft.com/office/drawing/2014/main" id="{6BF9D9C2-4E8E-D29A-EF62-63987AB79A29}"/>
              </a:ext>
            </a:extLst>
          </p:cNvPr>
          <p:cNvPicPr>
            <a:picLocks noChangeAspect="1"/>
          </p:cNvPicPr>
          <p:nvPr/>
        </p:nvPicPr>
        <p:blipFill>
          <a:blip r:embed="rId4"/>
          <a:stretch>
            <a:fillRect/>
          </a:stretch>
        </p:blipFill>
        <p:spPr>
          <a:xfrm>
            <a:off x="3807057" y="3309936"/>
            <a:ext cx="10471651" cy="6118275"/>
          </a:xfrm>
          <a:prstGeom prst="rect">
            <a:avLst/>
          </a:prstGeom>
        </p:spPr>
      </p:pic>
    </p:spTree>
    <p:extLst>
      <p:ext uri="{BB962C8B-B14F-4D97-AF65-F5344CB8AC3E}">
        <p14:creationId xmlns:p14="http://schemas.microsoft.com/office/powerpoint/2010/main" val="91157341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32409" y="0"/>
            <a:ext cx="17380609" cy="10060376"/>
          </a:xfrm>
          <a:prstGeom prst="rect">
            <a:avLst/>
          </a:prstGeom>
          <a:ln w="3175">
            <a:miter lim="400000"/>
          </a:ln>
        </p:spPr>
      </p:pic>
      <p:sp>
        <p:nvSpPr>
          <p:cNvPr id="178" name="POWER POINT…"/>
          <p:cNvSpPr txBox="1"/>
          <p:nvPr/>
        </p:nvSpPr>
        <p:spPr>
          <a:xfrm flipH="1">
            <a:off x="4895492" y="1335331"/>
            <a:ext cx="8264768" cy="5251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6000" dirty="0"/>
              <a:t>Result</a:t>
            </a:r>
          </a:p>
        </p:txBody>
      </p:sp>
      <p:sp>
        <p:nvSpPr>
          <p:cNvPr id="19" name="POWER POINT…">
            <a:extLst>
              <a:ext uri="{FF2B5EF4-FFF2-40B4-BE49-F238E27FC236}">
                <a16:creationId xmlns:a16="http://schemas.microsoft.com/office/drawing/2014/main" id="{6FD72730-A8AB-D271-4927-B100412E0F42}"/>
              </a:ext>
            </a:extLst>
          </p:cNvPr>
          <p:cNvSpPr txBox="1"/>
          <p:nvPr/>
        </p:nvSpPr>
        <p:spPr>
          <a:xfrm flipH="1">
            <a:off x="-1713581" y="2526085"/>
            <a:ext cx="13070544" cy="92421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3200" dirty="0" err="1">
                <a:latin typeface="Times New Roman" panose="02020603050405020304" pitchFamily="18" charset="0"/>
                <a:cs typeface="Times New Roman" panose="02020603050405020304" pitchFamily="18" charset="0"/>
              </a:rPr>
              <a:t>PreTest</a:t>
            </a:r>
            <a:r>
              <a:rPr lang="en-ID" sz="3200" dirty="0">
                <a:latin typeface="Times New Roman" panose="02020603050405020304" pitchFamily="18" charset="0"/>
                <a:cs typeface="Times New Roman" panose="02020603050405020304" pitchFamily="18" charset="0"/>
              </a:rPr>
              <a:t> Post-Test  Result </a:t>
            </a:r>
          </a:p>
          <a:p>
            <a:pPr algn="ctr">
              <a:lnSpc>
                <a:spcPct val="40000"/>
              </a:lnSpc>
              <a:defRPr sz="5000" b="1"/>
            </a:pPr>
            <a:r>
              <a:rPr lang="en-US" sz="3200" dirty="0">
                <a:latin typeface="Times New Roman" panose="02020603050405020304" pitchFamily="18" charset="0"/>
                <a:cs typeface="Times New Roman" panose="02020603050405020304" pitchFamily="18" charset="0"/>
              </a:rPr>
              <a:t>back kick using pads</a:t>
            </a:r>
            <a:endParaRPr lang="en-ID" sz="3200" dirty="0">
              <a:latin typeface="Times New Roman" panose="02020603050405020304" pitchFamily="18" charset="0"/>
              <a:cs typeface="Times New Roman" panose="02020603050405020304" pitchFamily="18" charset="0"/>
            </a:endParaRP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0" y="7334285"/>
            <a:ext cx="3807057" cy="2850257"/>
          </a:xfrm>
          <a:prstGeom prst="rect">
            <a:avLst/>
          </a:prstGeom>
        </p:spPr>
      </p:pic>
      <p:sp>
        <p:nvSpPr>
          <p:cNvPr id="5" name="POWER POINT…">
            <a:extLst>
              <a:ext uri="{FF2B5EF4-FFF2-40B4-BE49-F238E27FC236}">
                <a16:creationId xmlns:a16="http://schemas.microsoft.com/office/drawing/2014/main" id="{05AF1AA6-13F7-383E-7D74-D29E91D533A8}"/>
              </a:ext>
            </a:extLst>
          </p:cNvPr>
          <p:cNvSpPr txBox="1"/>
          <p:nvPr/>
        </p:nvSpPr>
        <p:spPr>
          <a:xfrm flipH="1">
            <a:off x="5958828" y="2620707"/>
            <a:ext cx="13070544" cy="92421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3200" dirty="0" err="1">
                <a:latin typeface="Times New Roman" panose="02020603050405020304" pitchFamily="18" charset="0"/>
                <a:cs typeface="Times New Roman" panose="02020603050405020304" pitchFamily="18" charset="0"/>
              </a:rPr>
              <a:t>PreTest</a:t>
            </a:r>
            <a:r>
              <a:rPr lang="en-ID" sz="3200" dirty="0">
                <a:latin typeface="Times New Roman" panose="02020603050405020304" pitchFamily="18" charset="0"/>
                <a:cs typeface="Times New Roman" panose="02020603050405020304" pitchFamily="18" charset="0"/>
              </a:rPr>
              <a:t> Post-Test  Result </a:t>
            </a:r>
          </a:p>
          <a:p>
            <a:pPr algn="ctr">
              <a:lnSpc>
                <a:spcPct val="40000"/>
              </a:lnSpc>
              <a:defRPr sz="5000" b="1"/>
            </a:pPr>
            <a:r>
              <a:rPr lang="en-US" sz="3200" dirty="0">
                <a:latin typeface="Times New Roman" panose="02020603050405020304" pitchFamily="18" charset="0"/>
                <a:cs typeface="Times New Roman" panose="02020603050405020304" pitchFamily="18" charset="0"/>
              </a:rPr>
              <a:t>back kick using a punching bag</a:t>
            </a:r>
            <a:endParaRPr lang="en-ID" sz="3200" dirty="0">
              <a:latin typeface="Times New Roman" panose="02020603050405020304" pitchFamily="18"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BF22A2F8-2E14-6D9C-F60A-F7842C40B6D9}"/>
              </a:ext>
            </a:extLst>
          </p:cNvPr>
          <p:cNvGraphicFramePr/>
          <p:nvPr>
            <p:extLst>
              <p:ext uri="{D42A27DB-BD31-4B8C-83A1-F6EECF244321}">
                <p14:modId xmlns:p14="http://schemas.microsoft.com/office/powerpoint/2010/main" val="830990847"/>
              </p:ext>
            </p:extLst>
          </p:nvPr>
        </p:nvGraphicFramePr>
        <p:xfrm>
          <a:off x="8930694" y="3827803"/>
          <a:ext cx="7797447" cy="51189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DBE31C45-6C83-9A0B-C79C-945B51D7C4E2}"/>
              </a:ext>
            </a:extLst>
          </p:cNvPr>
          <p:cNvGraphicFramePr/>
          <p:nvPr>
            <p:extLst>
              <p:ext uri="{D42A27DB-BD31-4B8C-83A1-F6EECF244321}">
                <p14:modId xmlns:p14="http://schemas.microsoft.com/office/powerpoint/2010/main" val="3337096525"/>
              </p:ext>
            </p:extLst>
          </p:nvPr>
        </p:nvGraphicFramePr>
        <p:xfrm>
          <a:off x="1071831" y="3625401"/>
          <a:ext cx="7238804" cy="4209751"/>
        </p:xfrm>
        <a:graphic>
          <a:graphicData uri="http://schemas.openxmlformats.org/drawingml/2006/chart">
            <c:chart xmlns:c="http://schemas.openxmlformats.org/drawingml/2006/chart" xmlns:r="http://schemas.openxmlformats.org/officeDocument/2006/relationships" r:id="rId5"/>
          </a:graphicData>
        </a:graphic>
      </p:graphicFrame>
      <p:pic>
        <p:nvPicPr>
          <p:cNvPr id="12" name="Picture 11">
            <a:extLst>
              <a:ext uri="{FF2B5EF4-FFF2-40B4-BE49-F238E27FC236}">
                <a16:creationId xmlns:a16="http://schemas.microsoft.com/office/drawing/2014/main" id="{0EE8244E-D205-90BD-F9C6-93DA734B379C}"/>
              </a:ext>
            </a:extLst>
          </p:cNvPr>
          <p:cNvPicPr>
            <a:picLocks noChangeAspect="1"/>
          </p:cNvPicPr>
          <p:nvPr/>
        </p:nvPicPr>
        <p:blipFill>
          <a:blip r:embed="rId6"/>
          <a:stretch>
            <a:fillRect/>
          </a:stretch>
        </p:blipFill>
        <p:spPr>
          <a:xfrm>
            <a:off x="15196286" y="688830"/>
            <a:ext cx="1800797" cy="2343259"/>
          </a:xfrm>
          <a:prstGeom prst="rect">
            <a:avLst/>
          </a:prstGeom>
        </p:spPr>
      </p:pic>
    </p:spTree>
    <p:extLst>
      <p:ext uri="{BB962C8B-B14F-4D97-AF65-F5344CB8AC3E}">
        <p14:creationId xmlns:p14="http://schemas.microsoft.com/office/powerpoint/2010/main" val="274293336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32409" y="-306776"/>
            <a:ext cx="17380609" cy="10060376"/>
          </a:xfrm>
          <a:prstGeom prst="rect">
            <a:avLst/>
          </a:prstGeom>
          <a:ln w="3175">
            <a:miter lim="400000"/>
          </a:ln>
        </p:spPr>
      </p:pic>
      <p:sp>
        <p:nvSpPr>
          <p:cNvPr id="178" name="POWER POINT…"/>
          <p:cNvSpPr txBox="1"/>
          <p:nvPr/>
        </p:nvSpPr>
        <p:spPr>
          <a:xfrm flipH="1">
            <a:off x="4895494" y="1039146"/>
            <a:ext cx="8264768" cy="5251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gn="ctr">
              <a:lnSpc>
                <a:spcPct val="40000"/>
              </a:lnSpc>
              <a:defRPr sz="5000" b="1"/>
            </a:pPr>
            <a:r>
              <a:rPr lang="en-ID" sz="6000" dirty="0"/>
              <a:t>Discussion</a:t>
            </a:r>
          </a:p>
        </p:txBody>
      </p:sp>
      <p:sp>
        <p:nvSpPr>
          <p:cNvPr id="7" name="a. First slide: Title, Author(s), Affiliation(s). Please download and use the first slide template for the conference theme and logos here.…">
            <a:extLst>
              <a:ext uri="{FF2B5EF4-FFF2-40B4-BE49-F238E27FC236}">
                <a16:creationId xmlns:a16="http://schemas.microsoft.com/office/drawing/2014/main" id="{E65BE147-54EA-FBA8-5712-D8138ACD78B1}"/>
              </a:ext>
            </a:extLst>
          </p:cNvPr>
          <p:cNvSpPr txBox="1">
            <a:spLocks/>
          </p:cNvSpPr>
          <p:nvPr/>
        </p:nvSpPr>
        <p:spPr>
          <a:xfrm>
            <a:off x="990316" y="2024275"/>
            <a:ext cx="15820573" cy="22423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8" name="a. First slide: Title, Author(s), Affiliation(s). Please download and use the first slide template for the conference theme and logos here.…">
            <a:extLst>
              <a:ext uri="{FF2B5EF4-FFF2-40B4-BE49-F238E27FC236}">
                <a16:creationId xmlns:a16="http://schemas.microsoft.com/office/drawing/2014/main" id="{E6716EEC-FF87-6CA4-0A67-636135958B63}"/>
              </a:ext>
            </a:extLst>
          </p:cNvPr>
          <p:cNvSpPr txBox="1">
            <a:spLocks/>
          </p:cNvSpPr>
          <p:nvPr/>
        </p:nvSpPr>
        <p:spPr>
          <a:xfrm>
            <a:off x="1544230" y="3895326"/>
            <a:ext cx="14712743" cy="147008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1419967" y="7097618"/>
            <a:ext cx="3807057" cy="2850257"/>
          </a:xfrm>
          <a:prstGeom prst="rect">
            <a:avLst/>
          </a:prstGeom>
        </p:spPr>
      </p:pic>
      <p:sp>
        <p:nvSpPr>
          <p:cNvPr id="4" name="a. First slide: Title, Author(s), Affiliation(s). Please download and use the first slide template for the conference theme and logos here.…">
            <a:extLst>
              <a:ext uri="{FF2B5EF4-FFF2-40B4-BE49-F238E27FC236}">
                <a16:creationId xmlns:a16="http://schemas.microsoft.com/office/drawing/2014/main" id="{87B88AFB-F416-F895-5FBA-3803AACA4B25}"/>
              </a:ext>
            </a:extLst>
          </p:cNvPr>
          <p:cNvSpPr txBox="1">
            <a:spLocks/>
          </p:cNvSpPr>
          <p:nvPr/>
        </p:nvSpPr>
        <p:spPr>
          <a:xfrm>
            <a:off x="747608" y="5524271"/>
            <a:ext cx="15820573" cy="22423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5" name="a. First slide: Title, Author(s), Affiliation(s). Please download and use the first slide template for the conference theme and logos here.…">
            <a:extLst>
              <a:ext uri="{FF2B5EF4-FFF2-40B4-BE49-F238E27FC236}">
                <a16:creationId xmlns:a16="http://schemas.microsoft.com/office/drawing/2014/main" id="{D48E99B4-38B8-4CAA-CD49-F6E37DFD7DE4}"/>
              </a:ext>
            </a:extLst>
          </p:cNvPr>
          <p:cNvSpPr txBox="1">
            <a:spLocks/>
          </p:cNvSpPr>
          <p:nvPr/>
        </p:nvSpPr>
        <p:spPr>
          <a:xfrm>
            <a:off x="4677508" y="7151706"/>
            <a:ext cx="12155223" cy="147008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sp>
        <p:nvSpPr>
          <p:cNvPr id="3" name="Text Placeholder 2">
            <a:extLst>
              <a:ext uri="{FF2B5EF4-FFF2-40B4-BE49-F238E27FC236}">
                <a16:creationId xmlns:a16="http://schemas.microsoft.com/office/drawing/2014/main" id="{EB73991E-B897-5DE2-F9E9-7A234E6993D7}"/>
              </a:ext>
            </a:extLst>
          </p:cNvPr>
          <p:cNvSpPr>
            <a:spLocks noGrp="1"/>
          </p:cNvSpPr>
          <p:nvPr>
            <p:ph type="body" sz="half" idx="1"/>
          </p:nvPr>
        </p:nvSpPr>
        <p:spPr>
          <a:xfrm>
            <a:off x="780019" y="1918135"/>
            <a:ext cx="6953957" cy="5871382"/>
          </a:xfrm>
        </p:spPr>
        <p:txBody>
          <a:bodyPr>
            <a:normAutofit/>
          </a:bodyPr>
          <a:lstStyle/>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Pada Latihan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hasil</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pretest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menunjukan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rata-rata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sebelum</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perlakuan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metode</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set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sistem</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legcurl</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adalah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25.4 kali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putaran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Setelah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diberikan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perlakuan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dengan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metode</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set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sistem</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(leg curl)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rata-rata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berubah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menjadi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51 kali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putaran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p>
          <a:p>
            <a:pPr marL="290169" lvl="1" indent="0" algn="just" defTabSz="877823">
              <a:lnSpc>
                <a:spcPts val="3700"/>
              </a:lnSpc>
              <a:spcBef>
                <a:spcPts val="0"/>
              </a:spcBef>
              <a:buSzPct val="100000"/>
              <a:buNone/>
              <a:defRPr sz="2592" u="sng">
                <a:latin typeface="Helvetica"/>
                <a:ea typeface="Helvetica"/>
                <a:cs typeface="Helvetica"/>
                <a:sym typeface="Helvetica"/>
              </a:defRPr>
            </a:pPr>
            <a:r>
              <a:rPr lang="en-US" sz="2000" b="1" u="sng" dirty="0">
                <a:latin typeface="Times New Roman" panose="02020603050405020304" pitchFamily="18" charset="0"/>
                <a:ea typeface="Helvetica"/>
                <a:cs typeface="Times New Roman" panose="02020603050405020304" pitchFamily="18" charset="0"/>
                <a:sym typeface="Helvetica"/>
              </a:rPr>
              <a:t>(In the back kick exercise using pads, the pretest results showed that the average back kick using pads before treatment using the set system method (leg curl) was 25.4 rounds of kicks. After being given treatment with the system set method (leg curl) the average value changes to 51 times the round of kicks)</a:t>
            </a:r>
          </a:p>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endParaRPr lang="en-US" sz="2000" dirty="0">
              <a:solidFill>
                <a:schemeClr val="tx1"/>
              </a:solidFill>
              <a:latin typeface="Times New Roman" panose="02020603050405020304" pitchFamily="18" charset="0"/>
              <a:ea typeface="Arimo Bold"/>
              <a:cs typeface="Times New Roman" panose="02020603050405020304" pitchFamily="18" charset="0"/>
              <a:sym typeface="Arimo Bold"/>
            </a:endParaRPr>
          </a:p>
          <a:p>
            <a:pPr marL="290169" lvl="1" indent="0" algn="just" defTabSz="877823" hangingPunct="1">
              <a:lnSpc>
                <a:spcPts val="3700"/>
              </a:lnSpc>
              <a:spcBef>
                <a:spcPts val="0"/>
              </a:spcBef>
              <a:buSzPct val="100000"/>
              <a:buFontTx/>
              <a:buNone/>
              <a:defRPr sz="2592" u="sng">
                <a:latin typeface="Helvetica"/>
                <a:ea typeface="Helvetica"/>
                <a:cs typeface="Helvetica"/>
                <a:sym typeface="Helvetica"/>
              </a:defRPr>
            </a:pPr>
            <a:endParaRPr lang="en-US" sz="2000" u="sng" dirty="0">
              <a:latin typeface="Times New Roman" panose="02020603050405020304" pitchFamily="18" charset="0"/>
              <a:ea typeface="Helvetica"/>
              <a:cs typeface="Times New Roman" panose="02020603050405020304" pitchFamily="18" charset="0"/>
              <a:sym typeface="Helvetica"/>
            </a:endParaRPr>
          </a:p>
          <a:p>
            <a:pPr algn="just"/>
            <a:endParaRPr lang="en-ID" sz="2000" dirty="0"/>
          </a:p>
        </p:txBody>
      </p:sp>
      <p:sp>
        <p:nvSpPr>
          <p:cNvPr id="11" name="Text Placeholder 2">
            <a:extLst>
              <a:ext uri="{FF2B5EF4-FFF2-40B4-BE49-F238E27FC236}">
                <a16:creationId xmlns:a16="http://schemas.microsoft.com/office/drawing/2014/main" id="{43F3E1A4-DBB9-B9DA-E377-F2522EF58C9E}"/>
              </a:ext>
            </a:extLst>
          </p:cNvPr>
          <p:cNvSpPr txBox="1">
            <a:spLocks/>
          </p:cNvSpPr>
          <p:nvPr/>
        </p:nvSpPr>
        <p:spPr>
          <a:xfrm>
            <a:off x="8850013" y="1918135"/>
            <a:ext cx="6953957" cy="587138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Pada Latihan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hasil</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pretest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menunjukan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rata-rata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sebelum</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perlakuan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metode</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set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sistem</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legcurl</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adalah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25.4 kali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putaran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Setelah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diberikan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perlakuan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dengan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metode</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set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sistem</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(leg curl)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rata-rata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berubah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menjadi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51 kali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putaran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p>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2000" b="1" u="sng" dirty="0">
                <a:latin typeface="Times New Roman" panose="02020603050405020304" pitchFamily="18" charset="0"/>
                <a:ea typeface="Helvetica"/>
                <a:cs typeface="Times New Roman" panose="02020603050405020304" pitchFamily="18" charset="0"/>
                <a:sym typeface="Helvetica"/>
              </a:rPr>
              <a:t>(In the back kick exercise using pads, the pretest results showed that the average back kick using pads before treatment using the set system method (leg curl) was 25.4 rounds of kicks. After being given treatment with the system set method (leg curl) the average value changed to 51 times the round of kicks)</a:t>
            </a:r>
          </a:p>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endParaRPr lang="en-US" sz="2000" dirty="0">
              <a:solidFill>
                <a:schemeClr val="tx1"/>
              </a:solidFill>
              <a:latin typeface="Times New Roman" panose="02020603050405020304" pitchFamily="18" charset="0"/>
              <a:ea typeface="Arimo Bold"/>
              <a:cs typeface="Times New Roman" panose="02020603050405020304" pitchFamily="18" charset="0"/>
              <a:sym typeface="Arimo Bold"/>
            </a:endParaRPr>
          </a:p>
          <a:p>
            <a:pPr marL="290169" lvl="1" indent="0" algn="just" defTabSz="877823" hangingPunct="1">
              <a:lnSpc>
                <a:spcPts val="3700"/>
              </a:lnSpc>
              <a:spcBef>
                <a:spcPts val="0"/>
              </a:spcBef>
              <a:buSzPct val="100000"/>
              <a:buFontTx/>
              <a:buNone/>
              <a:defRPr sz="2592" u="sng">
                <a:latin typeface="Helvetica"/>
                <a:ea typeface="Helvetica"/>
                <a:cs typeface="Helvetica"/>
                <a:sym typeface="Helvetica"/>
              </a:defRPr>
            </a:pPr>
            <a:endParaRPr lang="en-US" sz="2000" u="sng" dirty="0">
              <a:latin typeface="Times New Roman" panose="02020603050405020304" pitchFamily="18" charset="0"/>
              <a:ea typeface="Helvetica"/>
              <a:cs typeface="Times New Roman" panose="02020603050405020304" pitchFamily="18" charset="0"/>
              <a:sym typeface="Helvetica"/>
            </a:endParaRPr>
          </a:p>
        </p:txBody>
      </p:sp>
    </p:spTree>
    <p:extLst>
      <p:ext uri="{BB962C8B-B14F-4D97-AF65-F5344CB8AC3E}">
        <p14:creationId xmlns:p14="http://schemas.microsoft.com/office/powerpoint/2010/main" val="188500443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306776"/>
            <a:ext cx="17380609" cy="10060376"/>
          </a:xfrm>
          <a:prstGeom prst="rect">
            <a:avLst/>
          </a:prstGeom>
          <a:ln w="3175">
            <a:miter lim="400000"/>
          </a:ln>
        </p:spPr>
      </p:pic>
      <p:sp>
        <p:nvSpPr>
          <p:cNvPr id="178" name="POWER POINT…"/>
          <p:cNvSpPr txBox="1"/>
          <p:nvPr/>
        </p:nvSpPr>
        <p:spPr>
          <a:xfrm flipH="1">
            <a:off x="4895494" y="1039146"/>
            <a:ext cx="8264768" cy="5251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124" tIns="36124" rIns="36124" bIns="36124" anchor="ctr">
            <a:spAutoFit/>
          </a:bodyPr>
          <a:lstStyle/>
          <a:p>
            <a:pPr algn="ctr">
              <a:lnSpc>
                <a:spcPct val="40000"/>
              </a:lnSpc>
              <a:defRPr sz="5000" b="1"/>
            </a:pPr>
            <a:r>
              <a:rPr lang="en-ID" sz="6000" dirty="0" err="1"/>
              <a:t>Conlusion</a:t>
            </a:r>
            <a:r>
              <a:rPr lang="en-ID" sz="6000" dirty="0"/>
              <a:t> </a:t>
            </a:r>
          </a:p>
        </p:txBody>
      </p:sp>
      <p:sp>
        <p:nvSpPr>
          <p:cNvPr id="7" name="a. First slide: Title, Author(s), Affiliation(s). Please download and use the first slide template for the conference theme and logos here.…">
            <a:extLst>
              <a:ext uri="{FF2B5EF4-FFF2-40B4-BE49-F238E27FC236}">
                <a16:creationId xmlns:a16="http://schemas.microsoft.com/office/drawing/2014/main" id="{E65BE147-54EA-FBA8-5712-D8138ACD78B1}"/>
              </a:ext>
            </a:extLst>
          </p:cNvPr>
          <p:cNvSpPr txBox="1">
            <a:spLocks/>
          </p:cNvSpPr>
          <p:nvPr/>
        </p:nvSpPr>
        <p:spPr>
          <a:xfrm>
            <a:off x="990316" y="2024275"/>
            <a:ext cx="15820573" cy="22423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8" name="a. First slide: Title, Author(s), Affiliation(s). Please download and use the first slide template for the conference theme and logos here.…">
            <a:extLst>
              <a:ext uri="{FF2B5EF4-FFF2-40B4-BE49-F238E27FC236}">
                <a16:creationId xmlns:a16="http://schemas.microsoft.com/office/drawing/2014/main" id="{E6716EEC-FF87-6CA4-0A67-636135958B63}"/>
              </a:ext>
            </a:extLst>
          </p:cNvPr>
          <p:cNvSpPr txBox="1">
            <a:spLocks/>
          </p:cNvSpPr>
          <p:nvPr/>
        </p:nvSpPr>
        <p:spPr>
          <a:xfrm>
            <a:off x="1544230" y="3895326"/>
            <a:ext cx="14712743" cy="147008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14437009" y="-207410"/>
            <a:ext cx="2373880" cy="1777270"/>
          </a:xfrm>
          <a:prstGeom prst="rect">
            <a:avLst/>
          </a:prstGeom>
        </p:spPr>
      </p:pic>
      <p:sp>
        <p:nvSpPr>
          <p:cNvPr id="4" name="a. First slide: Title, Author(s), Affiliation(s). Please download and use the first slide template for the conference theme and logos here.…">
            <a:extLst>
              <a:ext uri="{FF2B5EF4-FFF2-40B4-BE49-F238E27FC236}">
                <a16:creationId xmlns:a16="http://schemas.microsoft.com/office/drawing/2014/main" id="{87B88AFB-F416-F895-5FBA-3803AACA4B25}"/>
              </a:ext>
            </a:extLst>
          </p:cNvPr>
          <p:cNvSpPr txBox="1">
            <a:spLocks/>
          </p:cNvSpPr>
          <p:nvPr/>
        </p:nvSpPr>
        <p:spPr>
          <a:xfrm>
            <a:off x="747608" y="5524271"/>
            <a:ext cx="15820573" cy="224232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5" name="a. First slide: Title, Author(s), Affiliation(s). Please download and use the first slide template for the conference theme and logos here.…">
            <a:extLst>
              <a:ext uri="{FF2B5EF4-FFF2-40B4-BE49-F238E27FC236}">
                <a16:creationId xmlns:a16="http://schemas.microsoft.com/office/drawing/2014/main" id="{D48E99B4-38B8-4CAA-CD49-F6E37DFD7DE4}"/>
              </a:ext>
            </a:extLst>
          </p:cNvPr>
          <p:cNvSpPr txBox="1">
            <a:spLocks/>
          </p:cNvSpPr>
          <p:nvPr/>
        </p:nvSpPr>
        <p:spPr>
          <a:xfrm>
            <a:off x="4677508" y="7151706"/>
            <a:ext cx="12155223" cy="147008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no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sp>
        <p:nvSpPr>
          <p:cNvPr id="3" name="Text Placeholder 2">
            <a:extLst>
              <a:ext uri="{FF2B5EF4-FFF2-40B4-BE49-F238E27FC236}">
                <a16:creationId xmlns:a16="http://schemas.microsoft.com/office/drawing/2014/main" id="{EB73991E-B897-5DE2-F9E9-7A234E6993D7}"/>
              </a:ext>
            </a:extLst>
          </p:cNvPr>
          <p:cNvSpPr>
            <a:spLocks noGrp="1"/>
          </p:cNvSpPr>
          <p:nvPr>
            <p:ph type="body" sz="half" idx="1"/>
          </p:nvPr>
        </p:nvSpPr>
        <p:spPr>
          <a:xfrm>
            <a:off x="780019" y="1918135"/>
            <a:ext cx="7018757" cy="3864783"/>
          </a:xfrm>
        </p:spPr>
        <p:txBody>
          <a:bodyPr>
            <a:normAutofit/>
          </a:bodyPr>
          <a:lstStyle/>
          <a:p>
            <a:pPr marL="290169" lvl="1" indent="0" algn="just" defTabSz="877823">
              <a:lnSpc>
                <a:spcPts val="3700"/>
              </a:lnSpc>
              <a:spcBef>
                <a:spcPts val="0"/>
              </a:spcBef>
              <a:buSzPct val="100000"/>
              <a:buNone/>
              <a:defRPr sz="2592" u="sng">
                <a:latin typeface="Helvetica"/>
                <a:ea typeface="Helvetica"/>
                <a:cs typeface="Helvetica"/>
                <a:sym typeface="Helvetica"/>
              </a:defRPr>
            </a:pP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Bahwa</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latihan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pad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dengan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metode</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set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sistem</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memiliki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pengaruh</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yang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signifikan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terhadap</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peningkatan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frekuensi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karena</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posttest yang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didapat</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memiliki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rata-rata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lebih</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besar</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disbanding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pretest. </a:t>
            </a:r>
          </a:p>
          <a:p>
            <a:pPr marL="290169" lvl="1" indent="0" algn="just" defTabSz="877823">
              <a:lnSpc>
                <a:spcPts val="3700"/>
              </a:lnSpc>
              <a:spcBef>
                <a:spcPts val="0"/>
              </a:spcBef>
              <a:buSzPct val="100000"/>
              <a:buNone/>
              <a:defRPr sz="2592" u="sng">
                <a:latin typeface="Helvetica"/>
                <a:ea typeface="Helvetica"/>
                <a:cs typeface="Helvetica"/>
                <a:sym typeface="Helvetica"/>
              </a:defRPr>
            </a:pPr>
            <a:r>
              <a:rPr lang="en-US" sz="1800" b="1" u="sng" dirty="0">
                <a:latin typeface="Times New Roman" panose="02020603050405020304" pitchFamily="18" charset="0"/>
                <a:ea typeface="Helvetica"/>
                <a:cs typeface="Times New Roman" panose="02020603050405020304" pitchFamily="18" charset="0"/>
                <a:sym typeface="Helvetica"/>
              </a:rPr>
              <a:t>(That back kick training using pads with the set system method has a significant effect on increasing the frequency of back kicks because the posttest value obtained has a greater average than the pretest value)</a:t>
            </a:r>
            <a:endParaRPr lang="en-US" sz="1800" dirty="0">
              <a:solidFill>
                <a:schemeClr val="tx1"/>
              </a:solidFill>
              <a:latin typeface="Times New Roman" panose="02020603050405020304" pitchFamily="18" charset="0"/>
              <a:ea typeface="Arimo Bold"/>
              <a:cs typeface="Times New Roman" panose="02020603050405020304" pitchFamily="18" charset="0"/>
              <a:sym typeface="Arimo Bold"/>
            </a:endParaRPr>
          </a:p>
          <a:p>
            <a:pPr marL="290169" lvl="1" indent="0" algn="just" defTabSz="877823" hangingPunct="1">
              <a:lnSpc>
                <a:spcPts val="3700"/>
              </a:lnSpc>
              <a:spcBef>
                <a:spcPts val="0"/>
              </a:spcBef>
              <a:buSzPct val="100000"/>
              <a:buFontTx/>
              <a:buNone/>
              <a:defRPr sz="2592" u="sng">
                <a:latin typeface="Helvetica"/>
                <a:ea typeface="Helvetica"/>
                <a:cs typeface="Helvetica"/>
                <a:sym typeface="Helvetica"/>
              </a:defRPr>
            </a:pPr>
            <a:endParaRPr lang="en-US" sz="1800" u="sng" dirty="0">
              <a:latin typeface="Times New Roman" panose="02020603050405020304" pitchFamily="18" charset="0"/>
              <a:ea typeface="Helvetica"/>
              <a:cs typeface="Times New Roman" panose="02020603050405020304" pitchFamily="18" charset="0"/>
              <a:sym typeface="Helvetica"/>
            </a:endParaRPr>
          </a:p>
          <a:p>
            <a:pPr algn="just"/>
            <a:endParaRPr lang="en-ID" sz="1800" dirty="0"/>
          </a:p>
        </p:txBody>
      </p:sp>
      <p:sp>
        <p:nvSpPr>
          <p:cNvPr id="11" name="Text Placeholder 2">
            <a:extLst>
              <a:ext uri="{FF2B5EF4-FFF2-40B4-BE49-F238E27FC236}">
                <a16:creationId xmlns:a16="http://schemas.microsoft.com/office/drawing/2014/main" id="{43F3E1A4-DBB9-B9DA-E377-F2522EF58C9E}"/>
              </a:ext>
            </a:extLst>
          </p:cNvPr>
          <p:cNvSpPr txBox="1">
            <a:spLocks/>
          </p:cNvSpPr>
          <p:nvPr/>
        </p:nvSpPr>
        <p:spPr>
          <a:xfrm>
            <a:off x="8352693" y="1918135"/>
            <a:ext cx="7451278" cy="386478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Pada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latihan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samsak</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dengan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metode</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set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sistem</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juga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memiliki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pengaruh</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yang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signifikan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terhadap</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peningkatan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frekuensi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karena</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posttest yang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didapat</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memiliki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rata-rata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lebih</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besar</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dibandingkan</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18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1800" dirty="0">
                <a:solidFill>
                  <a:schemeClr val="tx1"/>
                </a:solidFill>
                <a:latin typeface="Times New Roman" panose="02020603050405020304" pitchFamily="18" charset="0"/>
                <a:ea typeface="Arimo Bold"/>
                <a:cs typeface="Times New Roman" panose="02020603050405020304" pitchFamily="18" charset="0"/>
                <a:sym typeface="Arimo Bold"/>
              </a:rPr>
              <a:t> pretest.</a:t>
            </a:r>
          </a:p>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1800" b="1" u="sng" dirty="0">
                <a:latin typeface="Times New Roman" panose="02020603050405020304" pitchFamily="18" charset="0"/>
                <a:ea typeface="Helvetica"/>
                <a:cs typeface="Times New Roman" panose="02020603050405020304" pitchFamily="18" charset="0"/>
                <a:sym typeface="Helvetica"/>
              </a:rPr>
              <a:t>(In back kick training using a punching bag with the set system method also has a significant effect on increasing the frequency of back kicks because the posttest value obtained has a greater average than the pretest value)</a:t>
            </a:r>
            <a:endParaRPr lang="en-US" sz="1800" dirty="0">
              <a:solidFill>
                <a:schemeClr val="tx1"/>
              </a:solidFill>
              <a:latin typeface="Times New Roman" panose="02020603050405020304" pitchFamily="18" charset="0"/>
              <a:ea typeface="Arimo Bold"/>
              <a:cs typeface="Times New Roman" panose="02020603050405020304" pitchFamily="18" charset="0"/>
              <a:sym typeface="Arimo Bold"/>
            </a:endParaRPr>
          </a:p>
          <a:p>
            <a:pPr marL="290169" lvl="1" indent="0" algn="just" defTabSz="877823" hangingPunct="1">
              <a:lnSpc>
                <a:spcPts val="3700"/>
              </a:lnSpc>
              <a:spcBef>
                <a:spcPts val="0"/>
              </a:spcBef>
              <a:buSzPct val="100000"/>
              <a:buFontTx/>
              <a:buNone/>
              <a:defRPr sz="2592" u="sng">
                <a:latin typeface="Helvetica"/>
                <a:ea typeface="Helvetica"/>
                <a:cs typeface="Helvetica"/>
                <a:sym typeface="Helvetica"/>
              </a:defRPr>
            </a:pPr>
            <a:endParaRPr lang="en-US" sz="1800" u="sng" dirty="0">
              <a:latin typeface="Times New Roman" panose="02020603050405020304" pitchFamily="18" charset="0"/>
              <a:ea typeface="Helvetica"/>
              <a:cs typeface="Times New Roman" panose="02020603050405020304" pitchFamily="18" charset="0"/>
              <a:sym typeface="Helvetica"/>
            </a:endParaRPr>
          </a:p>
        </p:txBody>
      </p:sp>
      <p:sp>
        <p:nvSpPr>
          <p:cNvPr id="2" name="Text Placeholder 2">
            <a:extLst>
              <a:ext uri="{FF2B5EF4-FFF2-40B4-BE49-F238E27FC236}">
                <a16:creationId xmlns:a16="http://schemas.microsoft.com/office/drawing/2014/main" id="{404304CE-1793-EE72-39D3-8D7E40142E5E}"/>
              </a:ext>
            </a:extLst>
          </p:cNvPr>
          <p:cNvSpPr txBox="1">
            <a:spLocks/>
          </p:cNvSpPr>
          <p:nvPr/>
        </p:nvSpPr>
        <p:spPr>
          <a:xfrm>
            <a:off x="990317" y="6136778"/>
            <a:ext cx="14813654" cy="309529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Berdasarkan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hasil</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observasi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pada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latihan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dan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samsak</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lebih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berpengaruh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latihan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Nilai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tertinggi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dari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kedua</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alat</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tersebut</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memperoleh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nilai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yang paling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tinggi</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belakang</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manggunakan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pad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sejumlah</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52.5. kali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putaran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 </a:t>
            </a:r>
            <a:r>
              <a:rPr lang="en-US" sz="2000" dirty="0" err="1">
                <a:solidFill>
                  <a:schemeClr val="tx1"/>
                </a:solidFill>
                <a:latin typeface="Times New Roman" panose="02020603050405020304" pitchFamily="18" charset="0"/>
                <a:ea typeface="Arimo Bold"/>
                <a:cs typeface="Times New Roman" panose="02020603050405020304" pitchFamily="18" charset="0"/>
                <a:sym typeface="Arimo Bold"/>
              </a:rPr>
              <a:t>tendangan</a:t>
            </a:r>
            <a:r>
              <a:rPr lang="en-US" sz="2000" dirty="0">
                <a:solidFill>
                  <a:schemeClr val="tx1"/>
                </a:solidFill>
                <a:latin typeface="Times New Roman" panose="02020603050405020304" pitchFamily="18" charset="0"/>
                <a:ea typeface="Arimo Bold"/>
                <a:cs typeface="Times New Roman" panose="02020603050405020304" pitchFamily="18" charset="0"/>
                <a:sym typeface="Arimo Bold"/>
              </a:rPr>
              <a:t>.</a:t>
            </a:r>
            <a:endParaRPr lang="en-US" sz="2000" b="1" u="sng" dirty="0">
              <a:solidFill>
                <a:schemeClr val="tx1"/>
              </a:solidFill>
              <a:latin typeface="Times New Roman" panose="02020603050405020304" pitchFamily="18" charset="0"/>
              <a:ea typeface="Helvetica"/>
              <a:cs typeface="Times New Roman" panose="02020603050405020304" pitchFamily="18" charset="0"/>
              <a:sym typeface="Helvetica"/>
            </a:endParaRPr>
          </a:p>
          <a:p>
            <a:pPr marL="290169" lvl="1" indent="0" algn="just" defTabSz="877823" hangingPunct="1">
              <a:lnSpc>
                <a:spcPts val="3700"/>
              </a:lnSpc>
              <a:spcBef>
                <a:spcPts val="0"/>
              </a:spcBef>
              <a:buSzPct val="100000"/>
              <a:buNone/>
              <a:defRPr sz="2592" u="sng">
                <a:latin typeface="Helvetica"/>
                <a:ea typeface="Helvetica"/>
                <a:cs typeface="Helvetica"/>
                <a:sym typeface="Helvetica"/>
              </a:defRPr>
            </a:pPr>
            <a:r>
              <a:rPr lang="en-US" sz="2000" b="1" u="sng" dirty="0">
                <a:latin typeface="Times New Roman" panose="02020603050405020304" pitchFamily="18" charset="0"/>
                <a:ea typeface="Helvetica"/>
                <a:cs typeface="Times New Roman" panose="02020603050405020304" pitchFamily="18" charset="0"/>
                <a:sym typeface="Helvetica"/>
              </a:rPr>
              <a:t>(Based on the results of observations on back kick training using pads and bags, back kick training using pads is more influential. The highest value of the two tools obtained the highest value of the back kick using a pad of 52.5. times a round of kicks)</a:t>
            </a:r>
            <a:endParaRPr lang="en-US" sz="2000" u="sng" dirty="0">
              <a:latin typeface="Times New Roman" panose="02020603050405020304" pitchFamily="18" charset="0"/>
              <a:ea typeface="Helvetica"/>
              <a:cs typeface="Times New Roman" panose="02020603050405020304" pitchFamily="18" charset="0"/>
              <a:sym typeface="Helvetica"/>
            </a:endParaRPr>
          </a:p>
        </p:txBody>
      </p:sp>
    </p:spTree>
    <p:extLst>
      <p:ext uri="{BB962C8B-B14F-4D97-AF65-F5344CB8AC3E}">
        <p14:creationId xmlns:p14="http://schemas.microsoft.com/office/powerpoint/2010/main" val="360807846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306776"/>
            <a:ext cx="17380609" cy="10060376"/>
          </a:xfrm>
          <a:prstGeom prst="rect">
            <a:avLst/>
          </a:prstGeom>
          <a:ln w="3175">
            <a:miter lim="400000"/>
          </a:ln>
        </p:spPr>
      </p:pic>
      <p:sp>
        <p:nvSpPr>
          <p:cNvPr id="178" name="POWER POINT…"/>
          <p:cNvSpPr txBox="1"/>
          <p:nvPr/>
        </p:nvSpPr>
        <p:spPr>
          <a:xfrm flipH="1">
            <a:off x="4895494" y="1039146"/>
            <a:ext cx="8264768" cy="5251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6124" tIns="36124" rIns="36124" bIns="36124" anchor="ctr">
            <a:spAutoFit/>
          </a:bodyPr>
          <a:lstStyle/>
          <a:p>
            <a:pPr algn="ctr">
              <a:lnSpc>
                <a:spcPct val="40000"/>
              </a:lnSpc>
              <a:defRPr sz="5000" b="1"/>
            </a:pPr>
            <a:r>
              <a:rPr lang="en-ID" sz="6000" dirty="0"/>
              <a:t>References </a:t>
            </a:r>
          </a:p>
        </p:txBody>
      </p:sp>
      <p:sp>
        <p:nvSpPr>
          <p:cNvPr id="7" name="a. First slide: Title, Author(s), Affiliation(s). Please download and use the first slide template for the conference theme and logos here.…">
            <a:extLst>
              <a:ext uri="{FF2B5EF4-FFF2-40B4-BE49-F238E27FC236}">
                <a16:creationId xmlns:a16="http://schemas.microsoft.com/office/drawing/2014/main" id="{E65BE147-54EA-FBA8-5712-D8138ACD78B1}"/>
              </a:ext>
            </a:extLst>
          </p:cNvPr>
          <p:cNvSpPr txBox="1">
            <a:spLocks/>
          </p:cNvSpPr>
          <p:nvPr/>
        </p:nvSpPr>
        <p:spPr>
          <a:xfrm>
            <a:off x="990316" y="2024275"/>
            <a:ext cx="15820573" cy="22423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8" name="a. First slide: Title, Author(s), Affiliation(s). Please download and use the first slide template for the conference theme and logos here.…">
            <a:extLst>
              <a:ext uri="{FF2B5EF4-FFF2-40B4-BE49-F238E27FC236}">
                <a16:creationId xmlns:a16="http://schemas.microsoft.com/office/drawing/2014/main" id="{E6716EEC-FF87-6CA4-0A67-636135958B63}"/>
              </a:ext>
            </a:extLst>
          </p:cNvPr>
          <p:cNvSpPr txBox="1">
            <a:spLocks/>
          </p:cNvSpPr>
          <p:nvPr/>
        </p:nvSpPr>
        <p:spPr>
          <a:xfrm>
            <a:off x="1544230" y="3895326"/>
            <a:ext cx="14712743" cy="147008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pic>
        <p:nvPicPr>
          <p:cNvPr id="24" name="Picture 23">
            <a:extLst>
              <a:ext uri="{FF2B5EF4-FFF2-40B4-BE49-F238E27FC236}">
                <a16:creationId xmlns:a16="http://schemas.microsoft.com/office/drawing/2014/main" id="{BF4F568E-BF5F-87D5-4041-1FEAD7460285}"/>
              </a:ext>
            </a:extLst>
          </p:cNvPr>
          <p:cNvPicPr>
            <a:picLocks noChangeAspect="1"/>
          </p:cNvPicPr>
          <p:nvPr/>
        </p:nvPicPr>
        <p:blipFill>
          <a:blip r:embed="rId3"/>
          <a:stretch>
            <a:fillRect/>
          </a:stretch>
        </p:blipFill>
        <p:spPr>
          <a:xfrm>
            <a:off x="14437009" y="-207410"/>
            <a:ext cx="2373880" cy="1777270"/>
          </a:xfrm>
          <a:prstGeom prst="rect">
            <a:avLst/>
          </a:prstGeom>
        </p:spPr>
      </p:pic>
      <p:sp>
        <p:nvSpPr>
          <p:cNvPr id="4" name="a. First slide: Title, Author(s), Affiliation(s). Please download and use the first slide template for the conference theme and logos here.…">
            <a:extLst>
              <a:ext uri="{FF2B5EF4-FFF2-40B4-BE49-F238E27FC236}">
                <a16:creationId xmlns:a16="http://schemas.microsoft.com/office/drawing/2014/main" id="{87B88AFB-F416-F895-5FBA-3803AACA4B25}"/>
              </a:ext>
            </a:extLst>
          </p:cNvPr>
          <p:cNvSpPr txBox="1">
            <a:spLocks/>
          </p:cNvSpPr>
          <p:nvPr/>
        </p:nvSpPr>
        <p:spPr>
          <a:xfrm>
            <a:off x="747608" y="5524271"/>
            <a:ext cx="15820573" cy="22423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defTabSz="877823" hangingPunct="1">
              <a:lnSpc>
                <a:spcPts val="3700"/>
              </a:lnSpc>
              <a:spcBef>
                <a:spcPts val="0"/>
              </a:spcBef>
              <a:buSzPct val="100000"/>
              <a:buFontTx/>
              <a:buNone/>
              <a:defRPr sz="2592" u="sng">
                <a:latin typeface="Helvetica"/>
                <a:ea typeface="Helvetica"/>
                <a:cs typeface="Helvetica"/>
                <a:sym typeface="Helvetica"/>
              </a:defRPr>
            </a:pPr>
            <a:endParaRPr lang="en-US" sz="2800" u="sng" dirty="0">
              <a:latin typeface="Times New Roman" panose="02020603050405020304" pitchFamily="18" charset="0"/>
              <a:ea typeface="Helvetica"/>
              <a:cs typeface="Times New Roman" panose="02020603050405020304" pitchFamily="18" charset="0"/>
              <a:sym typeface="Helvetica"/>
            </a:endParaRPr>
          </a:p>
        </p:txBody>
      </p:sp>
      <p:sp>
        <p:nvSpPr>
          <p:cNvPr id="5" name="a. First slide: Title, Author(s), Affiliation(s). Please download and use the first slide template for the conference theme and logos here.…">
            <a:extLst>
              <a:ext uri="{FF2B5EF4-FFF2-40B4-BE49-F238E27FC236}">
                <a16:creationId xmlns:a16="http://schemas.microsoft.com/office/drawing/2014/main" id="{D48E99B4-38B8-4CAA-CD49-F6E37DFD7DE4}"/>
              </a:ext>
            </a:extLst>
          </p:cNvPr>
          <p:cNvSpPr txBox="1">
            <a:spLocks/>
          </p:cNvSpPr>
          <p:nvPr/>
        </p:nvSpPr>
        <p:spPr>
          <a:xfrm>
            <a:off x="4677508" y="7151706"/>
            <a:ext cx="12155223" cy="147008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290169" lvl="1" indent="0" algn="ctr" defTabSz="877823" hangingPunct="1">
              <a:lnSpc>
                <a:spcPts val="3700"/>
              </a:lnSpc>
              <a:spcBef>
                <a:spcPts val="0"/>
              </a:spcBef>
              <a:buSzPct val="100000"/>
              <a:buFontTx/>
              <a:buNone/>
              <a:defRPr sz="2592" u="sng">
                <a:latin typeface="Helvetica"/>
                <a:ea typeface="Helvetica"/>
                <a:cs typeface="Helvetica"/>
                <a:sym typeface="Helvetica"/>
              </a:defRPr>
            </a:pPr>
            <a:endParaRPr lang="en-US" sz="2400" b="1" u="sng" dirty="0">
              <a:latin typeface="Times New Roman" panose="02020603050405020304" pitchFamily="18" charset="0"/>
              <a:ea typeface="Helvetica"/>
              <a:cs typeface="Times New Roman" panose="02020603050405020304" pitchFamily="18" charset="0"/>
              <a:sym typeface="Helvetica"/>
            </a:endParaRPr>
          </a:p>
        </p:txBody>
      </p:sp>
      <p:sp>
        <p:nvSpPr>
          <p:cNvPr id="2" name="Text Placeholder 2">
            <a:extLst>
              <a:ext uri="{FF2B5EF4-FFF2-40B4-BE49-F238E27FC236}">
                <a16:creationId xmlns:a16="http://schemas.microsoft.com/office/drawing/2014/main" id="{404304CE-1793-EE72-39D3-8D7E40142E5E}"/>
              </a:ext>
            </a:extLst>
          </p:cNvPr>
          <p:cNvSpPr txBox="1">
            <a:spLocks/>
          </p:cNvSpPr>
          <p:nvPr/>
        </p:nvSpPr>
        <p:spPr>
          <a:xfrm>
            <a:off x="1251067" y="2270122"/>
            <a:ext cx="14813654" cy="3095290"/>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numCol="2">
            <a:normAutofit/>
          </a:bodyPr>
          <a:lst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marL="0" indent="0" algn="just">
              <a:lnSpc>
                <a:spcPct val="120000"/>
              </a:lnSpc>
              <a:spcAft>
                <a:spcPts val="800"/>
              </a:spcAft>
              <a:buNone/>
            </a:pPr>
            <a:endParaRPr lang="en-US" sz="2000" u="sng" dirty="0">
              <a:latin typeface="Times New Roman" panose="02020603050405020304" pitchFamily="18" charset="0"/>
              <a:ea typeface="Helvetica"/>
              <a:cs typeface="Times New Roman" panose="02020603050405020304" pitchFamily="18" charset="0"/>
              <a:sym typeface="Helvetica"/>
            </a:endParaRPr>
          </a:p>
        </p:txBody>
      </p:sp>
      <p:sp>
        <p:nvSpPr>
          <p:cNvPr id="12" name="TextBox 11">
            <a:extLst>
              <a:ext uri="{FF2B5EF4-FFF2-40B4-BE49-F238E27FC236}">
                <a16:creationId xmlns:a16="http://schemas.microsoft.com/office/drawing/2014/main" id="{C698C01D-09F1-4F9C-C550-59E56BD09C58}"/>
              </a:ext>
            </a:extLst>
          </p:cNvPr>
          <p:cNvSpPr txBox="1"/>
          <p:nvPr/>
        </p:nvSpPr>
        <p:spPr>
          <a:xfrm>
            <a:off x="4281854" y="-44075136"/>
            <a:ext cx="8809892" cy="4034950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numCol="3">
            <a:spAutoFit/>
          </a:bodyPr>
          <a:lstStyle/>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Alnedral. (2019). </a:t>
            </a:r>
            <a:r>
              <a:rPr lang="id-ID" sz="1100" i="1" dirty="0">
                <a:effectLst/>
                <a:latin typeface="Times New Roman" panose="02020603050405020304" pitchFamily="18" charset="0"/>
                <a:ea typeface="Times New Roman" panose="02020603050405020304" pitchFamily="18" charset="0"/>
              </a:rPr>
              <a:t>ALNEDRAL_BUKU_TARUNGDERAJAT_9_2_2022_ok</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Alnedral &amp; Sari P.D. (2022). </a:t>
            </a:r>
            <a:r>
              <a:rPr lang="id-ID" sz="1100" i="1" dirty="0">
                <a:effectLst/>
                <a:latin typeface="Times New Roman" panose="02020603050405020304" pitchFamily="18" charset="0"/>
                <a:ea typeface="Times New Roman" panose="02020603050405020304" pitchFamily="18" charset="0"/>
              </a:rPr>
              <a:t>ALNEDRAL_BUKU_TARUNGDERAJAT_9_2_2022_ok</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Azwar, S. (1986). Realibitas dan Validitas: Interpretasi dan Komputasi. </a:t>
            </a:r>
            <a:r>
              <a:rPr lang="id-ID" sz="1100" i="1" dirty="0">
                <a:effectLst/>
                <a:latin typeface="Times New Roman" panose="02020603050405020304" pitchFamily="18" charset="0"/>
                <a:ea typeface="Times New Roman" panose="02020603050405020304" pitchFamily="18" charset="0"/>
              </a:rPr>
              <a:t>Libery, Yogyakarta</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Bompa, O, T. &amp; G. H. (2009). York: United States Of America. </a:t>
            </a:r>
            <a:r>
              <a:rPr lang="id-ID" sz="1100" i="1" dirty="0">
                <a:effectLst/>
                <a:latin typeface="Times New Roman" panose="02020603050405020304" pitchFamily="18" charset="0"/>
                <a:ea typeface="Times New Roman" panose="02020603050405020304" pitchFamily="18" charset="0"/>
              </a:rPr>
              <a:t>Theory and Methodology Of Training. New</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Bompa.T. (1999). Theory and Methodology of Training Human Kinetics. </a:t>
            </a:r>
            <a:r>
              <a:rPr lang="id-ID" sz="1100" i="1" dirty="0">
                <a:effectLst/>
                <a:latin typeface="Times New Roman" panose="02020603050405020304" pitchFamily="18" charset="0"/>
                <a:ea typeface="Times New Roman" panose="02020603050405020304" pitchFamily="18" charset="0"/>
              </a:rPr>
              <a:t>Heslington: York University</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Bompa, T. O. (2019). </a:t>
            </a:r>
            <a:r>
              <a:rPr lang="id-ID" sz="1100" i="1" dirty="0">
                <a:effectLst/>
                <a:latin typeface="Times New Roman" panose="02020603050405020304" pitchFamily="18" charset="0"/>
                <a:ea typeface="Times New Roman" panose="02020603050405020304" pitchFamily="18" charset="0"/>
              </a:rPr>
              <a:t>No Title</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Budiwanto. (2012). Malang: UM press. </a:t>
            </a:r>
            <a:r>
              <a:rPr lang="id-ID" sz="1100" i="1" dirty="0">
                <a:effectLst/>
                <a:latin typeface="Times New Roman" panose="02020603050405020304" pitchFamily="18" charset="0"/>
                <a:ea typeface="Times New Roman" panose="02020603050405020304" pitchFamily="18" charset="0"/>
              </a:rPr>
              <a:t>Metodologi Latihan Olahraga</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Budiwanto. (2016). Ii, B A B Teori, A Kajian Latihan, Hakikat. </a:t>
            </a:r>
            <a:r>
              <a:rPr lang="id-ID" sz="1100" i="1" dirty="0">
                <a:effectLst/>
                <a:latin typeface="Times New Roman" panose="02020603050405020304" pitchFamily="18" charset="0"/>
                <a:ea typeface="Times New Roman" panose="02020603050405020304" pitchFamily="18" charset="0"/>
              </a:rPr>
              <a:t>UNY: Fakultas Ilmu Keolahragaan</a:t>
            </a:r>
            <a:r>
              <a:rPr lang="id-ID" sz="1100" dirty="0">
                <a:effectLst/>
                <a:latin typeface="Times New Roman" panose="02020603050405020304" pitchFamily="18" charset="0"/>
                <a:ea typeface="Times New Roman" panose="02020603050405020304" pitchFamily="18" charset="0"/>
              </a:rPr>
              <a:t>, 12–61.</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Dian Nugroho. (2016). Berlatih beladiri dengan menggunakan samsak/sandsack. </a:t>
            </a:r>
            <a:r>
              <a:rPr lang="id-ID" sz="1100" i="1" dirty="0">
                <a:effectLst/>
                <a:latin typeface="Times New Roman" panose="02020603050405020304" pitchFamily="18" charset="0"/>
                <a:ea typeface="Times New Roman" panose="02020603050405020304" pitchFamily="18" charset="0"/>
              </a:rPr>
              <a:t>Mokuzaisport</a:t>
            </a:r>
            <a:r>
              <a:rPr lang="id-ID" sz="1100" dirty="0">
                <a:effectLst/>
                <a:latin typeface="Times New Roman" panose="02020603050405020304" pitchFamily="18" charset="0"/>
                <a:ea typeface="Times New Roman" panose="02020603050405020304" pitchFamily="18" charset="0"/>
              </a:rPr>
              <a:t>. https://mokuzaisport.com/menggunakan-samsak-sandsack/#:~:text=Sandsack atau dalam bahasa Indonesia disebut samsak adalah,tendangan. Dan pada umumnya sandsack berbentuk seperti guling.</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Djoko Pekik Irianto. (2004). Bugar dan Sehat dalam Berolahraga. </a:t>
            </a:r>
            <a:r>
              <a:rPr lang="id-ID" sz="1100" i="1" dirty="0">
                <a:effectLst/>
                <a:latin typeface="Times New Roman" panose="02020603050405020304" pitchFamily="18" charset="0"/>
                <a:ea typeface="Times New Roman" panose="02020603050405020304" pitchFamily="18" charset="0"/>
              </a:rPr>
              <a:t>Yogyakarta : Andi Offset</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Escamilla. (2001). </a:t>
            </a:r>
            <a:r>
              <a:rPr lang="id-ID" sz="1100" i="1" dirty="0">
                <a:effectLst/>
                <a:latin typeface="Times New Roman" panose="02020603050405020304" pitchFamily="18" charset="0"/>
                <a:ea typeface="Times New Roman" panose="02020603050405020304" pitchFamily="18" charset="0"/>
              </a:rPr>
              <a:t>Squat</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Fadli, Z. (2014). Sejarah dan Perkembangan Beladiri Tarung Derajat. </a:t>
            </a:r>
            <a:r>
              <a:rPr lang="id-ID" sz="1100" i="1" dirty="0">
                <a:effectLst/>
                <a:latin typeface="Times New Roman" panose="02020603050405020304" pitchFamily="18" charset="0"/>
                <a:ea typeface="Times New Roman" panose="02020603050405020304" pitchFamily="18" charset="0"/>
              </a:rPr>
              <a:t>Jurnal Ilmu Keolahragaan</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13</a:t>
            </a:r>
            <a:r>
              <a:rPr lang="id-ID" sz="1100" dirty="0">
                <a:effectLst/>
                <a:latin typeface="Times New Roman" panose="02020603050405020304" pitchFamily="18" charset="0"/>
                <a:ea typeface="Times New Roman" panose="02020603050405020304" pitchFamily="18" charset="0"/>
              </a:rPr>
              <a:t>(2), 38–44.</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Forenza, D. dkk. (2020). (2020). Profil Kondisi Fisik Atlet Beladiri Tarung Derajat Kota sungai Penuh. </a:t>
            </a:r>
            <a:r>
              <a:rPr lang="id-ID" sz="1100" i="1" dirty="0">
                <a:effectLst/>
                <a:latin typeface="Times New Roman" panose="02020603050405020304" pitchFamily="18" charset="0"/>
                <a:ea typeface="Times New Roman" panose="02020603050405020304" pitchFamily="18" charset="0"/>
              </a:rPr>
              <a:t>Jurnal Partriot</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2 (4)</a:t>
            </a:r>
            <a:r>
              <a:rPr lang="id-ID" sz="1100" dirty="0">
                <a:effectLst/>
                <a:latin typeface="Times New Roman" panose="02020603050405020304" pitchFamily="18" charset="0"/>
                <a:ea typeface="Times New Roman" panose="02020603050405020304" pitchFamily="18" charset="0"/>
              </a:rPr>
              <a:t>, 1104–1117.</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Fraenkel, J. R., &amp;Wallen, N. E. (2009). </a:t>
            </a:r>
            <a:r>
              <a:rPr lang="id-ID" sz="1100" i="1" dirty="0">
                <a:effectLst/>
                <a:latin typeface="Times New Roman" panose="02020603050405020304" pitchFamily="18" charset="0"/>
                <a:ea typeface="Times New Roman" panose="02020603050405020304" pitchFamily="18" charset="0"/>
              </a:rPr>
              <a:t>How To Design And Evaluate Research In Education</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Fry, R. W., Morton, A. R., &amp; Keast, D. (1991). Overtraining in athletes: An update. </a:t>
            </a:r>
            <a:r>
              <a:rPr lang="id-ID" sz="1100" i="1" dirty="0">
                <a:effectLst/>
                <a:latin typeface="Times New Roman" panose="02020603050405020304" pitchFamily="18" charset="0"/>
                <a:ea typeface="Times New Roman" panose="02020603050405020304" pitchFamily="18" charset="0"/>
              </a:rPr>
              <a:t>Sports Medicine</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12</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32</a:t>
            </a:r>
            <a:r>
              <a:rPr lang="id-ID" sz="1100" dirty="0">
                <a:effectLst/>
                <a:latin typeface="Times New Roman" panose="02020603050405020304" pitchFamily="18" charset="0"/>
                <a:ea typeface="Times New Roman" panose="02020603050405020304" pitchFamily="18" charset="0"/>
              </a:rPr>
              <a:t>-</a:t>
            </a:r>
            <a:r>
              <a:rPr lang="id-ID" sz="1100" i="1" dirty="0">
                <a:effectLst/>
                <a:latin typeface="Times New Roman" panose="02020603050405020304" pitchFamily="18" charset="0"/>
                <a:ea typeface="Times New Roman" panose="02020603050405020304" pitchFamily="18" charset="0"/>
              </a:rPr>
              <a:t>65.</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Gambetta. (2007). </a:t>
            </a:r>
            <a:r>
              <a:rPr lang="id-ID" sz="1100" i="1" dirty="0">
                <a:effectLst/>
                <a:latin typeface="Times New Roman" panose="02020603050405020304" pitchFamily="18" charset="0"/>
                <a:ea typeface="Times New Roman" panose="02020603050405020304" pitchFamily="18" charset="0"/>
              </a:rPr>
              <a:t>Athletic development : the art &amp; science of functional sport condition kkinetics</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Gisely Vionalita. (1995). empat tujuan dasar. </a:t>
            </a:r>
            <a:r>
              <a:rPr lang="id-ID" sz="1100" i="1" dirty="0">
                <a:effectLst/>
                <a:latin typeface="Times New Roman" panose="02020603050405020304" pitchFamily="18" charset="0"/>
                <a:ea typeface="Times New Roman" panose="02020603050405020304" pitchFamily="18" charset="0"/>
              </a:rPr>
              <a:t>Integration of Climate Protection and Cultural Heritage: Aspects in Policy and Development Plans. Free and Hanseatic City of Hamburg</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2</a:t>
            </a:r>
            <a:r>
              <a:rPr lang="id-ID" sz="1100" dirty="0">
                <a:effectLst/>
                <a:latin typeface="Times New Roman" panose="02020603050405020304" pitchFamily="18" charset="0"/>
                <a:ea typeface="Times New Roman" panose="02020603050405020304" pitchFamily="18" charset="0"/>
              </a:rPr>
              <a:t>(4), 1–37.</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Gultom, Y. F., Nugroho, S., &amp; Sumarno, A. (2023). </a:t>
            </a:r>
            <a:r>
              <a:rPr lang="id-ID" sz="1100" i="1" dirty="0">
                <a:effectLst/>
                <a:latin typeface="Times New Roman" panose="02020603050405020304" pitchFamily="18" charset="0"/>
                <a:ea typeface="Times New Roman" panose="02020603050405020304" pitchFamily="18" charset="0"/>
              </a:rPr>
              <a:t>Pengaruh Latihan Menggunakan Samsak terhadap Peningkatan Hasil Tendangan Ushiro Mawashi Geri pada Kegiatan Ekstrakulikuler Karate SMPN 1 Cikampek</a:t>
            </a:r>
            <a:r>
              <a:rPr lang="id-ID" sz="1100" dirty="0">
                <a:effectLst/>
                <a:latin typeface="Times New Roman" panose="02020603050405020304" pitchFamily="18" charset="0"/>
                <a:ea typeface="Times New Roman" panose="02020603050405020304" pitchFamily="18" charset="0"/>
              </a:rPr>
              <a:t>. </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br>
              <a:rPr lang="id-ID" sz="1100" dirty="0">
                <a:effectLst/>
                <a:latin typeface="Times New Roman" panose="02020603050405020304" pitchFamily="18" charset="0"/>
                <a:ea typeface="Times New Roman" panose="02020603050405020304" pitchFamily="18" charset="0"/>
              </a:rPr>
            </a:br>
            <a:r>
              <a:rPr lang="id-ID" sz="1100" i="1" dirty="0">
                <a:effectLst/>
                <a:latin typeface="Times New Roman" panose="02020603050405020304" pitchFamily="18" charset="0"/>
                <a:ea typeface="Times New Roman" panose="02020603050405020304" pitchFamily="18" charset="0"/>
              </a:rPr>
              <a:t>05</a:t>
            </a:r>
            <a:r>
              <a:rPr lang="id-ID" sz="1100" dirty="0">
                <a:effectLst/>
                <a:latin typeface="Times New Roman" panose="02020603050405020304" pitchFamily="18" charset="0"/>
                <a:ea typeface="Times New Roman" panose="02020603050405020304" pitchFamily="18" charset="0"/>
              </a:rPr>
              <a:t>(03), 5871–5882.</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Halomoan, R. (2020). </a:t>
            </a:r>
            <a:r>
              <a:rPr lang="id-ID" sz="1100" i="1" dirty="0">
                <a:effectLst/>
                <a:latin typeface="Times New Roman" panose="02020603050405020304" pitchFamily="18" charset="0"/>
                <a:ea typeface="Times New Roman" panose="02020603050405020304" pitchFamily="18" charset="0"/>
              </a:rPr>
              <a:t>DEVELOPMENT OF SAMSAK TO IMPROVE TECHNICAL ABILITY TO FIGHT IN EXTRACURRICULAR TARUNG DERAJAT IN SENIOR HIGH Pengembangan Samsak Untuk Meningkatkan Kemampuan Teknik Bertarung Pada Ekskul Tarung Derajat Di Sekolah Menengah Atas Pendahuluan Olahraga mempuny</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3</a:t>
            </a:r>
            <a:r>
              <a:rPr lang="id-ID" sz="1100" dirty="0">
                <a:effectLst/>
                <a:latin typeface="Times New Roman" panose="02020603050405020304" pitchFamily="18" charset="0"/>
                <a:ea typeface="Times New Roman" panose="02020603050405020304" pitchFamily="18" charset="0"/>
              </a:rPr>
              <a:t>(2), 18–27.</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Hamdani, M., Prayitno, B. A., &amp; Karyanto, P. (2019). Meningkatkan Kemampuan Berpikir Kritis Melalui Metode Eksperimen. </a:t>
            </a:r>
            <a:r>
              <a:rPr lang="id-ID" sz="1100" i="1" dirty="0">
                <a:effectLst/>
                <a:latin typeface="Times New Roman" panose="02020603050405020304" pitchFamily="18" charset="0"/>
                <a:ea typeface="Times New Roman" panose="02020603050405020304" pitchFamily="18" charset="0"/>
              </a:rPr>
              <a:t>Proceeding Biology Education Conference</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16</a:t>
            </a:r>
            <a:r>
              <a:rPr lang="id-ID" sz="1100" dirty="0">
                <a:effectLst/>
                <a:latin typeface="Times New Roman" panose="02020603050405020304" pitchFamily="18" charset="0"/>
                <a:ea typeface="Times New Roman" panose="02020603050405020304" pitchFamily="18" charset="0"/>
              </a:rPr>
              <a:t>(Kartimi), 139–145. https://jurnal.uns.ac.id/prosbi/article/view/38412/25445</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Harsono. (2001). </a:t>
            </a:r>
            <a:r>
              <a:rPr lang="id-ID" sz="1100" i="1" dirty="0">
                <a:effectLst/>
                <a:latin typeface="Times New Roman" panose="02020603050405020304" pitchFamily="18" charset="0"/>
                <a:ea typeface="Times New Roman" panose="02020603050405020304" pitchFamily="18" charset="0"/>
              </a:rPr>
              <a:t>Latihan Kondisi Fisik</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Harsono. (2015). </a:t>
            </a:r>
            <a:r>
              <a:rPr lang="id-ID" sz="1100" i="1" dirty="0">
                <a:effectLst/>
                <a:latin typeface="Times New Roman" panose="02020603050405020304" pitchFamily="18" charset="0"/>
                <a:ea typeface="Times New Roman" panose="02020603050405020304" pitchFamily="18" charset="0"/>
              </a:rPr>
              <a:t>Periodisasi Program pelatihan. Bandunh:Rosda,Amber,vic (2012)</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Kuipers, H., &amp; Keizer, H. A. (1988). Overtraining in elite athletes: Review and directions for the future. </a:t>
            </a:r>
            <a:r>
              <a:rPr lang="id-ID" sz="1100" i="1" dirty="0">
                <a:effectLst/>
                <a:latin typeface="Times New Roman" panose="02020603050405020304" pitchFamily="18" charset="0"/>
                <a:ea typeface="Times New Roman" panose="02020603050405020304" pitchFamily="18" charset="0"/>
              </a:rPr>
              <a:t>Sports Medicine</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6</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79</a:t>
            </a:r>
            <a:r>
              <a:rPr lang="id-ID" sz="1100" dirty="0">
                <a:effectLst/>
                <a:latin typeface="Times New Roman" panose="02020603050405020304" pitchFamily="18" charset="0"/>
                <a:ea typeface="Times New Roman" panose="02020603050405020304" pitchFamily="18" charset="0"/>
              </a:rPr>
              <a:t>–</a:t>
            </a:r>
            <a:r>
              <a:rPr lang="id-ID" sz="1100" i="1" dirty="0">
                <a:effectLst/>
                <a:latin typeface="Times New Roman" panose="02020603050405020304" pitchFamily="18" charset="0"/>
                <a:ea typeface="Times New Roman" panose="02020603050405020304" pitchFamily="18" charset="0"/>
              </a:rPr>
              <a:t>92</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Lolang Enos. (2015). Hipotesis Nol dan Hipotesis Alternatif. </a:t>
            </a:r>
            <a:r>
              <a:rPr lang="id-ID" sz="1100" i="1" dirty="0">
                <a:effectLst/>
                <a:latin typeface="Times New Roman" panose="02020603050405020304" pitchFamily="18" charset="0"/>
                <a:ea typeface="Times New Roman" panose="02020603050405020304" pitchFamily="18" charset="0"/>
              </a:rPr>
              <a:t>KIP</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3</a:t>
            </a:r>
            <a:r>
              <a:rPr lang="id-ID" sz="1100" dirty="0">
                <a:effectLst/>
                <a:latin typeface="Times New Roman" panose="02020603050405020304" pitchFamily="18" charset="0"/>
                <a:ea typeface="Times New Roman" panose="02020603050405020304" pitchFamily="18" charset="0"/>
              </a:rPr>
              <a:t>, 686.</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Lubis dan Wardoyo. (2014). </a:t>
            </a:r>
            <a:r>
              <a:rPr lang="id-ID" sz="1100" i="1" dirty="0">
                <a:effectLst/>
                <a:latin typeface="Times New Roman" panose="02020603050405020304" pitchFamily="18" charset="0"/>
                <a:ea typeface="Times New Roman" panose="02020603050405020304" pitchFamily="18" charset="0"/>
              </a:rPr>
              <a:t>Pencak silat Edisi ke-2</a:t>
            </a:r>
            <a:r>
              <a:rPr lang="id-ID" sz="1100" dirty="0">
                <a:effectLst/>
                <a:latin typeface="Times New Roman" panose="02020603050405020304" pitchFamily="18" charset="0"/>
                <a:ea typeface="Times New Roman" panose="02020603050405020304" pitchFamily="18" charset="0"/>
              </a:rPr>
              <a:t>. 36–38.</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Noviatmoko, F. (2016). </a:t>
            </a:r>
            <a:r>
              <a:rPr lang="id-ID" sz="1100" i="1" dirty="0">
                <a:effectLst/>
                <a:latin typeface="Times New Roman" panose="02020603050405020304" pitchFamily="18" charset="0"/>
                <a:ea typeface="Times New Roman" panose="02020603050405020304" pitchFamily="18" charset="0"/>
              </a:rPr>
              <a:t>No Title</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06</a:t>
            </a:r>
            <a:r>
              <a:rPr lang="id-ID" sz="1100" dirty="0">
                <a:effectLst/>
                <a:latin typeface="Times New Roman" panose="02020603050405020304" pitchFamily="18" charset="0"/>
                <a:ea typeface="Times New Roman" panose="02020603050405020304" pitchFamily="18" charset="0"/>
              </a:rPr>
              <a:t>(2).</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Nugroho Santoso. (2016). View metadata, citation and similar papers at core.ac.uk. </a:t>
            </a:r>
            <a:r>
              <a:rPr lang="id-ID" sz="1100" i="1" dirty="0">
                <a:effectLst/>
                <a:latin typeface="Times New Roman" panose="02020603050405020304" pitchFamily="18" charset="0"/>
                <a:ea typeface="Times New Roman" panose="02020603050405020304" pitchFamily="18" charset="0"/>
              </a:rPr>
              <a:t>Ilmiah, Jurnal Coaching, Sport</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Nurhasan,  dkk. (2005). Petunjuk praktis Pendidikan jasmani. </a:t>
            </a:r>
            <a:r>
              <a:rPr lang="id-ID" sz="1100" i="1" dirty="0">
                <a:effectLst/>
                <a:latin typeface="Times New Roman" panose="02020603050405020304" pitchFamily="18" charset="0"/>
                <a:ea typeface="Times New Roman" panose="02020603050405020304" pitchFamily="18" charset="0"/>
              </a:rPr>
              <a:t>Unesa Uneversity Press</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PB Kodrat. (2013). </a:t>
            </a:r>
            <a:r>
              <a:rPr lang="id-ID" sz="1100" i="1" dirty="0">
                <a:effectLst/>
                <a:latin typeface="Times New Roman" panose="02020603050405020304" pitchFamily="18" charset="0"/>
                <a:ea typeface="Times New Roman" panose="02020603050405020304" pitchFamily="18" charset="0"/>
              </a:rPr>
              <a:t>Iuran pokok Perguruan pusat Tarung Derajat &amp; Anggaran Dasar dan Anggaran rumah Tangga PB Kodrat</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Permadi, B. T., Keolahragaan, F. I., &amp; Yogyakarta, U. N. (2017). </a:t>
            </a:r>
            <a:r>
              <a:rPr lang="id-ID" sz="1100" i="1" dirty="0">
                <a:effectLst/>
                <a:latin typeface="Times New Roman" panose="02020603050405020304" pitchFamily="18" charset="0"/>
                <a:ea typeface="Times New Roman" panose="02020603050405020304" pitchFamily="18" charset="0"/>
              </a:rPr>
              <a:t>PENGARUH HALF SQUAT JUMP DAN SPLIT SQUAT JUMP TERHADAP KECEPATAN TENDANGAN MAE GERI CHUDAN ATLET SENIOR EFFECTS OF HALF SQUAT JUMP AND SPLIT SQUAT JUMP TRAINING TOWARDS MAE GERI CHUDAN KICK VELOCITY ON SENIOR ( AGE 21 YEARS OLD AND ABOVE ) ATHLETE IN KLAT</a:t>
            </a:r>
            <a:r>
              <a:rPr lang="id-ID" sz="1100" dirty="0">
                <a:effectLst/>
                <a:latin typeface="Times New Roman" panose="02020603050405020304" pitchFamily="18" charset="0"/>
                <a:ea typeface="Times New Roman" panose="02020603050405020304" pitchFamily="18" charset="0"/>
              </a:rPr>
              <a:t>. 1–9.</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Ria Astuti. (2016). hubungan antara keseimbangan dan reaction time dengan kecepatan awal tendangan belakang pada cabang olahraga Tarung Derajat. </a:t>
            </a:r>
            <a:r>
              <a:rPr lang="id-ID" sz="1100" i="1" dirty="0">
                <a:effectLst/>
                <a:latin typeface="Times New Roman" panose="02020603050405020304" pitchFamily="18" charset="0"/>
                <a:ea typeface="Times New Roman" panose="02020603050405020304" pitchFamily="18" charset="0"/>
              </a:rPr>
              <a:t>Paper Knowledge . Toward a Media History of Documents</a:t>
            </a:r>
            <a:r>
              <a:rPr lang="id-ID" sz="1100" dirty="0">
                <a:effectLst/>
                <a:latin typeface="Times New Roman" panose="02020603050405020304" pitchFamily="18" charset="0"/>
                <a:ea typeface="Times New Roman" panose="02020603050405020304" pitchFamily="18" charset="0"/>
              </a:rPr>
              <a:t>, 7–24.</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 N. C. (2006). </a:t>
            </a:r>
            <a:r>
              <a:rPr lang="id-ID" sz="1100" i="1" dirty="0">
                <a:effectLst/>
                <a:latin typeface="Times New Roman" panose="02020603050405020304" pitchFamily="18" charset="0"/>
                <a:ea typeface="Times New Roman" panose="02020603050405020304" pitchFamily="18" charset="0"/>
              </a:rPr>
              <a:t>Kemampuan kerja Otot</a:t>
            </a:r>
            <a:r>
              <a:rPr lang="id-ID" sz="1100" dirty="0">
                <a:effectLst/>
                <a:latin typeface="Times New Roman" panose="02020603050405020304" pitchFamily="18" charset="0"/>
                <a:ea typeface="Times New Roman" panose="02020603050405020304" pitchFamily="18" charset="0"/>
              </a:rPr>
              <a:t>. II.</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Schoenfeld, B. J., Ogborn, D., &amp; Krieger, J. W. (2016). Effects of Resistance Training Frequency on Measures of Muscle Hypertrophy: A Systematic Review and Meta-Analysis. Sports Medicine (Auckland, N.Z.), 46(11), 1689–1697. </a:t>
            </a:r>
            <a:r>
              <a:rPr lang="id-ID" sz="1100" i="1" dirty="0">
                <a:effectLst/>
                <a:latin typeface="Times New Roman" panose="02020603050405020304" pitchFamily="18" charset="0"/>
                <a:ea typeface="Times New Roman" panose="02020603050405020304" pitchFamily="18" charset="0"/>
              </a:rPr>
              <a:t>Sports Medicine</a:t>
            </a:r>
            <a:r>
              <a:rPr lang="id-ID" sz="1100" dirty="0">
                <a:effectLst/>
                <a:latin typeface="Times New Roman" panose="02020603050405020304" pitchFamily="18" charset="0"/>
                <a:ea typeface="Times New Roman" panose="02020603050405020304" pitchFamily="18" charset="0"/>
              </a:rPr>
              <a:t>. https://doi.org/https://doi.org/10.1007/s40279-016- 0543-8</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Services, G. F. (2010). </a:t>
            </a:r>
            <a:r>
              <a:rPr lang="id-ID" sz="1100" i="1" dirty="0">
                <a:effectLst/>
                <a:latin typeface="Times New Roman" panose="02020603050405020304" pitchFamily="18" charset="0"/>
                <a:ea typeface="Times New Roman" panose="02020603050405020304" pitchFamily="18" charset="0"/>
              </a:rPr>
              <a:t>T m m h t a r t.</a:t>
            </a:r>
            <a:r>
              <a:rPr lang="id-ID" sz="1100" dirty="0">
                <a:effectLst/>
                <a:latin typeface="Times New Roman" panose="02020603050405020304" pitchFamily="18" charset="0"/>
                <a:ea typeface="Times New Roman" panose="02020603050405020304" pitchFamily="18" charset="0"/>
              </a:rPr>
              <a:t> 2857–2872.</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Standring, S. (2016). </a:t>
            </a:r>
            <a:r>
              <a:rPr lang="id-ID" sz="1100" i="1" dirty="0">
                <a:effectLst/>
                <a:latin typeface="Times New Roman" panose="02020603050405020304" pitchFamily="18" charset="0"/>
                <a:ea typeface="Times New Roman" panose="02020603050405020304" pitchFamily="18" charset="0"/>
              </a:rPr>
              <a:t>kelompok otot tungkai</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Sugiyono. (2013). Metode Penelitian Kuantitatif Kualitatif dan R&amp;D. </a:t>
            </a:r>
            <a:r>
              <a:rPr lang="id-ID" sz="1100" i="1" dirty="0">
                <a:effectLst/>
                <a:latin typeface="Times New Roman" panose="02020603050405020304" pitchFamily="18" charset="0"/>
                <a:ea typeface="Times New Roman" panose="02020603050405020304" pitchFamily="18" charset="0"/>
              </a:rPr>
              <a:t>Alfabeta</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Suharjana. (2008). Latihan Beban. </a:t>
            </a:r>
            <a:r>
              <a:rPr lang="id-ID" sz="1100" i="1" dirty="0">
                <a:effectLst/>
                <a:latin typeface="Times New Roman" panose="02020603050405020304" pitchFamily="18" charset="0"/>
                <a:ea typeface="Times New Roman" panose="02020603050405020304" pitchFamily="18" charset="0"/>
              </a:rPr>
              <a:t>FIK UNY</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Sukadiyanto. (2005). </a:t>
            </a:r>
            <a:r>
              <a:rPr lang="id-ID" sz="1100" i="1" dirty="0">
                <a:effectLst/>
                <a:latin typeface="Times New Roman" panose="02020603050405020304" pitchFamily="18" charset="0"/>
                <a:ea typeface="Times New Roman" panose="02020603050405020304" pitchFamily="18" charset="0"/>
              </a:rPr>
              <a:t>Pengantar Teori Dan Melatih Fisik.</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Sukadiyanto. (2010a). Pengantar Teori dan Metodologi Melatih Fisik. </a:t>
            </a:r>
            <a:r>
              <a:rPr lang="id-ID" sz="1100" i="1" dirty="0">
                <a:effectLst/>
                <a:latin typeface="Times New Roman" panose="02020603050405020304" pitchFamily="18" charset="0"/>
                <a:ea typeface="Times New Roman" panose="02020603050405020304" pitchFamily="18" charset="0"/>
              </a:rPr>
              <a:t>UNY: Fakultas Ilmu Keolahragaan</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Sukadiyanto. (2010b). Pengantar Teori dan Metodologi Melatih Fisik. </a:t>
            </a:r>
            <a:r>
              <a:rPr lang="id-ID" sz="1100" i="1" dirty="0">
                <a:effectLst/>
                <a:latin typeface="Times New Roman" panose="02020603050405020304" pitchFamily="18" charset="0"/>
                <a:ea typeface="Times New Roman" panose="02020603050405020304" pitchFamily="18" charset="0"/>
              </a:rPr>
              <a:t>UNY: Fakultas Ilmu Keolahragaan</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35</a:t>
            </a:r>
            <a:r>
              <a:rPr lang="id-ID" sz="1100" dirty="0">
                <a:effectLst/>
                <a:latin typeface="Times New Roman" panose="02020603050405020304" pitchFamily="18" charset="0"/>
                <a:ea typeface="Times New Roman" panose="02020603050405020304" pitchFamily="18" charset="0"/>
              </a:rPr>
              <a:t>.</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Sukendro, S. (2021). Improving The Ability Of Back Kicks Through The Circuit Training Method For Tarung Derajat Athletes Kurata Second Degree In Siginjai Museum Training Unit. </a:t>
            </a:r>
            <a:r>
              <a:rPr lang="id-ID" sz="1100" i="1" dirty="0">
                <a:effectLst/>
                <a:latin typeface="Times New Roman" panose="02020603050405020304" pitchFamily="18" charset="0"/>
                <a:ea typeface="Times New Roman" panose="02020603050405020304" pitchFamily="18" charset="0"/>
              </a:rPr>
              <a:t>Kinestetik : Jurnal Ilmiah Pendidikan Jasmani</a:t>
            </a:r>
            <a:r>
              <a:rPr lang="id-ID" sz="1100" dirty="0">
                <a:effectLst/>
                <a:latin typeface="Times New Roman" panose="02020603050405020304" pitchFamily="18" charset="0"/>
                <a:ea typeface="Times New Roman" panose="02020603050405020304" pitchFamily="18" charset="0"/>
              </a:rPr>
              <a:t>, </a:t>
            </a:r>
            <a:r>
              <a:rPr lang="id-ID" sz="1100" i="1" dirty="0">
                <a:effectLst/>
                <a:latin typeface="Times New Roman" panose="02020603050405020304" pitchFamily="18" charset="0"/>
                <a:ea typeface="Times New Roman" panose="02020603050405020304" pitchFamily="18" charset="0"/>
              </a:rPr>
              <a:t>5</a:t>
            </a:r>
            <a:r>
              <a:rPr lang="id-ID" sz="1100" dirty="0">
                <a:effectLst/>
                <a:latin typeface="Times New Roman" panose="02020603050405020304" pitchFamily="18" charset="0"/>
                <a:ea typeface="Times New Roman" panose="02020603050405020304" pitchFamily="18" charset="0"/>
              </a:rPr>
              <a:t>(4), 769–776. https://doi.org/10.33369/jk.v5i4.19484</a:t>
            </a:r>
            <a:endParaRPr lang="en-ID" sz="1100" dirty="0">
              <a:effectLst/>
              <a:latin typeface="Times New Roman" panose="02020603050405020304" pitchFamily="18" charset="0"/>
              <a:ea typeface="Times New Roman" panose="02020603050405020304" pitchFamily="18" charset="0"/>
            </a:endParaRPr>
          </a:p>
          <a:p>
            <a:pPr marL="304800" indent="-304800" algn="just">
              <a:lnSpc>
                <a:spcPct val="100000"/>
              </a:lnSpc>
              <a:spcAft>
                <a:spcPts val="800"/>
              </a:spcAft>
            </a:pPr>
            <a:r>
              <a:rPr lang="id-ID" sz="1100" dirty="0">
                <a:effectLst/>
                <a:latin typeface="Times New Roman" panose="02020603050405020304" pitchFamily="18" charset="0"/>
                <a:ea typeface="Times New Roman" panose="02020603050405020304" pitchFamily="18" charset="0"/>
              </a:rPr>
              <a:t>Wahyudi, &amp; Donie. (2019). Motivasi Berprestasi atlet sepakbola Jordus FC Kota Batusangkar. </a:t>
            </a:r>
            <a:r>
              <a:rPr lang="id-ID" sz="1100" i="1" dirty="0">
                <a:effectLst/>
                <a:latin typeface="Times New Roman" panose="02020603050405020304" pitchFamily="18" charset="0"/>
                <a:ea typeface="Times New Roman" panose="02020603050405020304" pitchFamily="18" charset="0"/>
              </a:rPr>
              <a:t>Jurnal Pendidikan Olahraga</a:t>
            </a:r>
            <a:r>
              <a:rPr lang="id-ID" sz="1100" dirty="0">
                <a:effectLst/>
                <a:latin typeface="Times New Roman" panose="02020603050405020304" pitchFamily="18" charset="0"/>
                <a:ea typeface="Times New Roman" panose="02020603050405020304" pitchFamily="18" charset="0"/>
              </a:rPr>
              <a:t>, 126–130. </a:t>
            </a:r>
            <a:endParaRPr lang="en-ID" sz="1100" dirty="0">
              <a:effectLst/>
              <a:latin typeface="Times New Roman" panose="02020603050405020304" pitchFamily="18" charset="0"/>
              <a:ea typeface="Times New Roman" panose="02020603050405020304" pitchFamily="18" charset="0"/>
            </a:endParaRPr>
          </a:p>
        </p:txBody>
      </p:sp>
      <p:sp>
        <p:nvSpPr>
          <p:cNvPr id="13" name="Text Placeholder 12">
            <a:extLst>
              <a:ext uri="{FF2B5EF4-FFF2-40B4-BE49-F238E27FC236}">
                <a16:creationId xmlns:a16="http://schemas.microsoft.com/office/drawing/2014/main" id="{7CD3BCC0-E97F-CE94-2E4C-0393E7F1B0A8}"/>
              </a:ext>
            </a:extLst>
          </p:cNvPr>
          <p:cNvSpPr>
            <a:spLocks noGrp="1"/>
          </p:cNvSpPr>
          <p:nvPr>
            <p:ph type="body" sz="half" idx="1"/>
          </p:nvPr>
        </p:nvSpPr>
        <p:spPr>
          <a:xfrm>
            <a:off x="996352" y="2223036"/>
            <a:ext cx="13987764" cy="6398756"/>
          </a:xfrm>
        </p:spPr>
        <p:txBody>
          <a:bodyPr numCol="1">
            <a:noAutofit/>
          </a:bodyPr>
          <a:lstStyle/>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Alnedral. (2019). </a:t>
            </a:r>
            <a:r>
              <a:rPr lang="id-ID" sz="1400" i="1" spc="0" dirty="0">
                <a:effectLst/>
                <a:latin typeface="Times New Roman" panose="02020603050405020304" pitchFamily="18" charset="0"/>
                <a:ea typeface="Times New Roman" panose="02020603050405020304" pitchFamily="18" charset="0"/>
              </a:rPr>
              <a:t>ALNEDRAL_BUKU_TARUNGDERAJAT_9_2_2022_ok</a:t>
            </a:r>
            <a:r>
              <a:rPr lang="id-ID" sz="1400" spc="0" dirty="0">
                <a:effectLst/>
                <a:latin typeface="Times New Roman" panose="02020603050405020304" pitchFamily="18" charset="0"/>
                <a:ea typeface="Times New Roman" panose="02020603050405020304" pitchFamily="18" charset="0"/>
              </a:rPr>
              <a:t>.</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Alnedral &amp; Sari P.D. (2022). </a:t>
            </a:r>
            <a:r>
              <a:rPr lang="id-ID" sz="1400" i="1" spc="0" dirty="0">
                <a:effectLst/>
                <a:latin typeface="Times New Roman" panose="02020603050405020304" pitchFamily="18" charset="0"/>
                <a:ea typeface="Times New Roman" panose="02020603050405020304" pitchFamily="18" charset="0"/>
              </a:rPr>
              <a:t>ALNEDRAL_BUKU_TARUNGDERAJAT_9_2_2022_ok</a:t>
            </a:r>
            <a:r>
              <a:rPr lang="id-ID" sz="1400" spc="0" dirty="0">
                <a:effectLst/>
                <a:latin typeface="Times New Roman" panose="02020603050405020304" pitchFamily="18" charset="0"/>
                <a:ea typeface="Times New Roman" panose="02020603050405020304" pitchFamily="18" charset="0"/>
              </a:rPr>
              <a:t>.</a:t>
            </a:r>
            <a:endParaRPr lang="en-ID" sz="1400" spc="0" dirty="0">
              <a:effectLst/>
              <a:latin typeface="Times New Roman" panose="02020603050405020304" pitchFamily="18" charset="0"/>
              <a:ea typeface="Times New Roman" panose="02020603050405020304" pitchFamily="18" charset="0"/>
            </a:endParaRPr>
          </a:p>
          <a:p>
            <a:pPr algn="l">
              <a:lnSpc>
                <a:spcPct val="100000"/>
              </a:lnSpc>
            </a:pPr>
            <a:r>
              <a:rPr lang="id-ID" sz="1400" spc="0" dirty="0">
                <a:effectLst/>
                <a:latin typeface="Times New Roman" panose="02020603050405020304" pitchFamily="18" charset="0"/>
                <a:ea typeface="Times New Roman" panose="02020603050405020304" pitchFamily="18" charset="0"/>
              </a:rPr>
              <a:t>Bompa, O, T. &amp; G. H. (2009). York: United States Of America. </a:t>
            </a:r>
            <a:r>
              <a:rPr lang="id-ID" sz="1400" i="1" spc="0" dirty="0">
                <a:effectLst/>
                <a:latin typeface="Times New Roman" panose="02020603050405020304" pitchFamily="18" charset="0"/>
                <a:ea typeface="Times New Roman" panose="02020603050405020304" pitchFamily="18" charset="0"/>
              </a:rPr>
              <a:t>Theory and Methodology Of Training. New</a:t>
            </a:r>
            <a:r>
              <a:rPr lang="id-ID" sz="1400" spc="0" dirty="0">
                <a:effectLst/>
                <a:latin typeface="Times New Roman" panose="02020603050405020304" pitchFamily="18" charset="0"/>
                <a:ea typeface="Times New Roman" panose="02020603050405020304" pitchFamily="18" charset="0"/>
              </a:rPr>
              <a:t>.</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Budiwanto. (2012). Malang: UM press. </a:t>
            </a:r>
            <a:r>
              <a:rPr lang="id-ID" sz="1400" i="1" spc="0" dirty="0">
                <a:effectLst/>
                <a:latin typeface="Times New Roman" panose="02020603050405020304" pitchFamily="18" charset="0"/>
                <a:ea typeface="Times New Roman" panose="02020603050405020304" pitchFamily="18" charset="0"/>
              </a:rPr>
              <a:t>Metodologi Latihan Olahraga</a:t>
            </a:r>
            <a:r>
              <a:rPr lang="id-ID" sz="1400" spc="0" dirty="0">
                <a:effectLst/>
                <a:latin typeface="Times New Roman" panose="02020603050405020304" pitchFamily="18" charset="0"/>
                <a:ea typeface="Times New Roman" panose="02020603050405020304" pitchFamily="18" charset="0"/>
              </a:rPr>
              <a:t>.</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Budiwanto. (2016). Ii, B A B Teori, A Kajian Latihan, Hakikat. </a:t>
            </a:r>
            <a:r>
              <a:rPr lang="id-ID" sz="1400" i="1" spc="0" dirty="0">
                <a:effectLst/>
                <a:latin typeface="Times New Roman" panose="02020603050405020304" pitchFamily="18" charset="0"/>
                <a:ea typeface="Times New Roman" panose="02020603050405020304" pitchFamily="18" charset="0"/>
              </a:rPr>
              <a:t>UNY: Fakultas Ilmu Keolahragaan</a:t>
            </a:r>
            <a:r>
              <a:rPr lang="id-ID" sz="1400" spc="0" dirty="0">
                <a:effectLst/>
                <a:latin typeface="Times New Roman" panose="02020603050405020304" pitchFamily="18" charset="0"/>
                <a:ea typeface="Times New Roman" panose="02020603050405020304" pitchFamily="18" charset="0"/>
              </a:rPr>
              <a:t>, 12–61.</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Dian Nugroho. (2016). Berlatih beladiri dengan menggunakan samsak/sandsack. </a:t>
            </a:r>
            <a:r>
              <a:rPr lang="id-ID" sz="1400" i="1" spc="0" dirty="0">
                <a:effectLst/>
                <a:latin typeface="Times New Roman" panose="02020603050405020304" pitchFamily="18" charset="0"/>
                <a:ea typeface="Times New Roman" panose="02020603050405020304" pitchFamily="18" charset="0"/>
              </a:rPr>
              <a:t>Mokuzaisport</a:t>
            </a:r>
            <a:r>
              <a:rPr lang="id-ID" sz="1400" spc="0" dirty="0">
                <a:effectLst/>
                <a:latin typeface="Times New Roman" panose="02020603050405020304" pitchFamily="18" charset="0"/>
                <a:ea typeface="Times New Roman" panose="02020603050405020304" pitchFamily="18" charset="0"/>
              </a:rPr>
              <a:t>. https://mokuzaisport.com/menggunakan-samsak-sandsack/#:~:text=Sandsack atau dalam bahasa Indonesia disebut samsak adalah,tendangan. Dan pada umumnya sandsack berbentuk seperti guling.</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Fadli, Z. (2014). Sejarah dan Perkembangan Beladiri Tarung Derajat. </a:t>
            </a:r>
            <a:r>
              <a:rPr lang="id-ID" sz="1400" i="1" spc="0" dirty="0">
                <a:effectLst/>
                <a:latin typeface="Times New Roman" panose="02020603050405020304" pitchFamily="18" charset="0"/>
                <a:ea typeface="Times New Roman" panose="02020603050405020304" pitchFamily="18" charset="0"/>
              </a:rPr>
              <a:t>Jurnal Ilmu Keolahragaan</a:t>
            </a:r>
            <a:r>
              <a:rPr lang="id-ID" sz="1400" spc="0" dirty="0">
                <a:effectLst/>
                <a:latin typeface="Times New Roman" panose="02020603050405020304" pitchFamily="18" charset="0"/>
                <a:ea typeface="Times New Roman" panose="02020603050405020304" pitchFamily="18" charset="0"/>
              </a:rPr>
              <a:t>, </a:t>
            </a:r>
            <a:r>
              <a:rPr lang="id-ID" sz="1400" i="1" spc="0" dirty="0">
                <a:effectLst/>
                <a:latin typeface="Times New Roman" panose="02020603050405020304" pitchFamily="18" charset="0"/>
                <a:ea typeface="Times New Roman" panose="02020603050405020304" pitchFamily="18" charset="0"/>
              </a:rPr>
              <a:t>13</a:t>
            </a:r>
            <a:r>
              <a:rPr lang="id-ID" sz="1400" spc="0" dirty="0">
                <a:effectLst/>
                <a:latin typeface="Times New Roman" panose="02020603050405020304" pitchFamily="18" charset="0"/>
                <a:ea typeface="Times New Roman" panose="02020603050405020304" pitchFamily="18" charset="0"/>
              </a:rPr>
              <a:t>(2), 38–44.</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Forenza, D. dkk. (2020). (2020). Profil Kondisi Fisik Atlet Beladiri Tarung Derajat Kota sungai Penuh. </a:t>
            </a:r>
            <a:r>
              <a:rPr lang="id-ID" sz="1400" i="1" spc="0" dirty="0">
                <a:effectLst/>
                <a:latin typeface="Times New Roman" panose="02020603050405020304" pitchFamily="18" charset="0"/>
                <a:ea typeface="Times New Roman" panose="02020603050405020304" pitchFamily="18" charset="0"/>
              </a:rPr>
              <a:t>Jurnal Partriot</a:t>
            </a:r>
            <a:r>
              <a:rPr lang="id-ID" sz="1400" spc="0" dirty="0">
                <a:effectLst/>
                <a:latin typeface="Times New Roman" panose="02020603050405020304" pitchFamily="18" charset="0"/>
                <a:ea typeface="Times New Roman" panose="02020603050405020304" pitchFamily="18" charset="0"/>
              </a:rPr>
              <a:t>, </a:t>
            </a:r>
            <a:r>
              <a:rPr lang="id-ID" sz="1400" i="1" spc="0" dirty="0">
                <a:effectLst/>
                <a:latin typeface="Times New Roman" panose="02020603050405020304" pitchFamily="18" charset="0"/>
                <a:ea typeface="Times New Roman" panose="02020603050405020304" pitchFamily="18" charset="0"/>
              </a:rPr>
              <a:t>2 (4)</a:t>
            </a:r>
            <a:r>
              <a:rPr lang="id-ID" sz="1400" spc="0" dirty="0">
                <a:effectLst/>
                <a:latin typeface="Times New Roman" panose="02020603050405020304" pitchFamily="18" charset="0"/>
                <a:ea typeface="Times New Roman" panose="02020603050405020304" pitchFamily="18" charset="0"/>
              </a:rPr>
              <a:t>, 1104–1117.</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Fraenkel, J. R., &amp;Wallen, N. E. (2009). </a:t>
            </a:r>
            <a:r>
              <a:rPr lang="id-ID" sz="1400" i="1" spc="0" dirty="0">
                <a:effectLst/>
                <a:latin typeface="Times New Roman" panose="02020603050405020304" pitchFamily="18" charset="0"/>
                <a:ea typeface="Times New Roman" panose="02020603050405020304" pitchFamily="18" charset="0"/>
              </a:rPr>
              <a:t>How To Design And Evaluate Research In Education</a:t>
            </a:r>
            <a:r>
              <a:rPr lang="id-ID" sz="1400" spc="0" dirty="0">
                <a:effectLst/>
                <a:latin typeface="Times New Roman" panose="02020603050405020304" pitchFamily="18" charset="0"/>
                <a:ea typeface="Times New Roman" panose="02020603050405020304" pitchFamily="18" charset="0"/>
              </a:rPr>
              <a:t>.</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Gultom, Y. F., Nugroho, S., &amp; Sumarno, A. (2023). </a:t>
            </a:r>
            <a:r>
              <a:rPr lang="id-ID" sz="1400" i="1" spc="0" dirty="0">
                <a:effectLst/>
                <a:latin typeface="Times New Roman" panose="02020603050405020304" pitchFamily="18" charset="0"/>
                <a:ea typeface="Times New Roman" panose="02020603050405020304" pitchFamily="18" charset="0"/>
              </a:rPr>
              <a:t>Pengaruh Latihan Menggunakan Samsak terhadap Peningkatan Hasil Tendangan Ushiro Mawashi Geri pada Kegiatan Ekstrakulikuler Karate SMPN 1 Cikampek</a:t>
            </a:r>
            <a:r>
              <a:rPr lang="id-ID" sz="1400" spc="0" dirty="0">
                <a:effectLst/>
                <a:latin typeface="Times New Roman" panose="02020603050405020304" pitchFamily="18" charset="0"/>
                <a:ea typeface="Times New Roman" panose="02020603050405020304" pitchFamily="18" charset="0"/>
              </a:rPr>
              <a:t>. </a:t>
            </a:r>
            <a:br>
              <a:rPr lang="id-ID" sz="1400" spc="0" dirty="0">
                <a:effectLst/>
                <a:latin typeface="Times New Roman" panose="02020603050405020304" pitchFamily="18" charset="0"/>
                <a:ea typeface="Times New Roman" panose="02020603050405020304" pitchFamily="18" charset="0"/>
              </a:rPr>
            </a:br>
            <a:r>
              <a:rPr lang="id-ID" sz="1400" spc="0" dirty="0">
                <a:effectLst/>
                <a:latin typeface="Times New Roman" panose="02020603050405020304" pitchFamily="18" charset="0"/>
                <a:ea typeface="Times New Roman" panose="02020603050405020304" pitchFamily="18" charset="0"/>
              </a:rPr>
              <a:t>Halomoan, R. (2020). </a:t>
            </a:r>
            <a:r>
              <a:rPr lang="id-ID" sz="1400" i="1" spc="0" dirty="0">
                <a:effectLst/>
                <a:latin typeface="Times New Roman" panose="02020603050405020304" pitchFamily="18" charset="0"/>
                <a:ea typeface="Times New Roman" panose="02020603050405020304" pitchFamily="18" charset="0"/>
              </a:rPr>
              <a:t>DEVELOPMENT OF SAMSAK TO IMPROVE TECHNICAL ABILITY TO FIGHT IN EXTRACURRICULAR TARUNG DERAJAT IN SENIOR HIGH Pengembangan Samsak Untuk Meningkatkan Kemampuan Teknik Bertarung Pada Ekskul Tarung Derajat Di Sekolah Menengah Atas Pendahuluan Olahraga mempuny</a:t>
            </a:r>
            <a:r>
              <a:rPr lang="id-ID" sz="1400" spc="0" dirty="0">
                <a:effectLst/>
                <a:latin typeface="Times New Roman" panose="02020603050405020304" pitchFamily="18" charset="0"/>
                <a:ea typeface="Times New Roman" panose="02020603050405020304" pitchFamily="18" charset="0"/>
              </a:rPr>
              <a:t>. </a:t>
            </a:r>
            <a:r>
              <a:rPr lang="id-ID" sz="1400" i="1" spc="0" dirty="0">
                <a:effectLst/>
                <a:latin typeface="Times New Roman" panose="02020603050405020304" pitchFamily="18" charset="0"/>
                <a:ea typeface="Times New Roman" panose="02020603050405020304" pitchFamily="18" charset="0"/>
              </a:rPr>
              <a:t>3</a:t>
            </a:r>
            <a:r>
              <a:rPr lang="id-ID" sz="1400" spc="0" dirty="0">
                <a:effectLst/>
                <a:latin typeface="Times New Roman" panose="02020603050405020304" pitchFamily="18" charset="0"/>
                <a:ea typeface="Times New Roman" panose="02020603050405020304" pitchFamily="18" charset="0"/>
              </a:rPr>
              <a:t>(2), 18–27.</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Hamdani, M., Prayitno, B. A., &amp; Karyanto, P. (2019). Meningkatkan Kemampuan Berpikir Kritis Melalui Metode Eksperimen. </a:t>
            </a:r>
            <a:r>
              <a:rPr lang="id-ID" sz="1400" i="1" spc="0" dirty="0">
                <a:effectLst/>
                <a:latin typeface="Times New Roman" panose="02020603050405020304" pitchFamily="18" charset="0"/>
                <a:ea typeface="Times New Roman" panose="02020603050405020304" pitchFamily="18" charset="0"/>
              </a:rPr>
              <a:t>Proceeding Biology Education Conference</a:t>
            </a:r>
            <a:r>
              <a:rPr lang="id-ID" sz="1400" spc="0" dirty="0">
                <a:effectLst/>
                <a:latin typeface="Times New Roman" panose="02020603050405020304" pitchFamily="18" charset="0"/>
                <a:ea typeface="Times New Roman" panose="02020603050405020304" pitchFamily="18" charset="0"/>
              </a:rPr>
              <a:t>, </a:t>
            </a:r>
            <a:r>
              <a:rPr lang="id-ID" sz="1400" i="1" spc="0" dirty="0">
                <a:effectLst/>
                <a:latin typeface="Times New Roman" panose="02020603050405020304" pitchFamily="18" charset="0"/>
                <a:ea typeface="Times New Roman" panose="02020603050405020304" pitchFamily="18" charset="0"/>
              </a:rPr>
              <a:t>16</a:t>
            </a:r>
            <a:r>
              <a:rPr lang="id-ID" sz="1400" spc="0" dirty="0">
                <a:effectLst/>
                <a:latin typeface="Times New Roman" panose="02020603050405020304" pitchFamily="18" charset="0"/>
                <a:ea typeface="Times New Roman" panose="02020603050405020304" pitchFamily="18" charset="0"/>
              </a:rPr>
              <a:t>(Kartimi), 139–145. https://jurnal.uns.ac.id/prosbi/article/view/38412/25445</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PB Kodrat. (2013). </a:t>
            </a:r>
            <a:r>
              <a:rPr lang="id-ID" sz="1400" i="1" spc="0" dirty="0">
                <a:effectLst/>
                <a:latin typeface="Times New Roman" panose="02020603050405020304" pitchFamily="18" charset="0"/>
                <a:ea typeface="Times New Roman" panose="02020603050405020304" pitchFamily="18" charset="0"/>
              </a:rPr>
              <a:t>Iuran pokok Perguruan pusat Tarung Derajat &amp; Anggaran Dasar dan Anggaran rumah Tangga PB Kodrat</a:t>
            </a:r>
            <a:r>
              <a:rPr lang="id-ID" sz="1400" spc="0" dirty="0">
                <a:effectLst/>
                <a:latin typeface="Times New Roman" panose="02020603050405020304" pitchFamily="18" charset="0"/>
                <a:ea typeface="Times New Roman" panose="02020603050405020304" pitchFamily="18" charset="0"/>
              </a:rPr>
              <a:t>.</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Permadi, B. T., Keolahragaan, F. I., &amp; Yogyakarta, U. N. (2017). </a:t>
            </a:r>
            <a:r>
              <a:rPr lang="id-ID" sz="1400" i="1" spc="0" dirty="0">
                <a:effectLst/>
                <a:latin typeface="Times New Roman" panose="02020603050405020304" pitchFamily="18" charset="0"/>
                <a:ea typeface="Times New Roman" panose="02020603050405020304" pitchFamily="18" charset="0"/>
              </a:rPr>
              <a:t>PENGARUH HALF SQUAT JUMP DAN SPLIT SQUAT JUMP TERHADAP KECEPATAN TENDANGAN MAE GERI CHUDAN ATLET SENIOR EFFECTS OF HALF SQUAT JUMP AND SPLIT SQUAT JUMP TRAINING TOWARDS MAE GERI CHUDAN KICK VELOCITY ON SENIOR ( AGE 21 YEARS OLD AND ABOVE ) ATHLETE IN KLAT</a:t>
            </a:r>
            <a:r>
              <a:rPr lang="id-ID" sz="1400" spc="0" dirty="0">
                <a:effectLst/>
                <a:latin typeface="Times New Roman" panose="02020603050405020304" pitchFamily="18" charset="0"/>
                <a:ea typeface="Times New Roman" panose="02020603050405020304" pitchFamily="18" charset="0"/>
              </a:rPr>
              <a:t>. 1–9.</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Ria Astuti. (2016). hubungan antara keseimbangan dan reaction time dengan kecepatan awal tendangan belakang pada cabang olahraga Tarung Derajat. </a:t>
            </a:r>
            <a:r>
              <a:rPr lang="id-ID" sz="1400" i="1" spc="0" dirty="0">
                <a:effectLst/>
                <a:latin typeface="Times New Roman" panose="02020603050405020304" pitchFamily="18" charset="0"/>
                <a:ea typeface="Times New Roman" panose="02020603050405020304" pitchFamily="18" charset="0"/>
              </a:rPr>
              <a:t>Paper Knowledge . Toward a Media History of Documents</a:t>
            </a:r>
            <a:r>
              <a:rPr lang="id-ID" sz="1400" spc="0" dirty="0">
                <a:effectLst/>
                <a:latin typeface="Times New Roman" panose="02020603050405020304" pitchFamily="18" charset="0"/>
                <a:ea typeface="Times New Roman" panose="02020603050405020304" pitchFamily="18" charset="0"/>
              </a:rPr>
              <a:t>, 7–24.</a:t>
            </a:r>
            <a:endParaRPr lang="en-ID" sz="1400" spc="0" dirty="0">
              <a:effectLst/>
              <a:latin typeface="Times New Roman" panose="02020603050405020304" pitchFamily="18" charset="0"/>
              <a:ea typeface="Times New Roman" panose="02020603050405020304" pitchFamily="18" charset="0"/>
            </a:endParaRPr>
          </a:p>
          <a:p>
            <a:pPr marL="304800" indent="-304800" algn="l">
              <a:lnSpc>
                <a:spcPct val="100000"/>
              </a:lnSpc>
              <a:spcAft>
                <a:spcPts val="800"/>
              </a:spcAft>
            </a:pPr>
            <a:r>
              <a:rPr lang="id-ID" sz="1400" spc="0" dirty="0">
                <a:effectLst/>
                <a:latin typeface="Times New Roman" panose="02020603050405020304" pitchFamily="18" charset="0"/>
                <a:ea typeface="Times New Roman" panose="02020603050405020304" pitchFamily="18" charset="0"/>
              </a:rPr>
              <a:t>S, N. C. (2006). </a:t>
            </a:r>
            <a:r>
              <a:rPr lang="id-ID" sz="1400" i="1" spc="0" dirty="0">
                <a:effectLst/>
                <a:latin typeface="Times New Roman" panose="02020603050405020304" pitchFamily="18" charset="0"/>
                <a:ea typeface="Times New Roman" panose="02020603050405020304" pitchFamily="18" charset="0"/>
              </a:rPr>
              <a:t>Kemampuan kerja Otot</a:t>
            </a:r>
            <a:r>
              <a:rPr lang="id-ID" sz="1400" spc="0" dirty="0">
                <a:effectLst/>
                <a:latin typeface="Times New Roman" panose="02020603050405020304" pitchFamily="18" charset="0"/>
                <a:ea typeface="Times New Roman" panose="02020603050405020304" pitchFamily="18" charset="0"/>
              </a:rPr>
              <a:t>. II.</a:t>
            </a:r>
            <a:endParaRPr lang="en-ID" sz="1400" spc="0" dirty="0">
              <a:effectLst/>
              <a:latin typeface="Times New Roman" panose="02020603050405020304" pitchFamily="18" charset="0"/>
              <a:ea typeface="Times New Roman" panose="02020603050405020304" pitchFamily="18" charset="0"/>
            </a:endParaRPr>
          </a:p>
          <a:p>
            <a:pPr algn="l">
              <a:lnSpc>
                <a:spcPct val="100000"/>
              </a:lnSpc>
            </a:pPr>
            <a:r>
              <a:rPr lang="id-ID" sz="1400" spc="0" dirty="0">
                <a:effectLst/>
                <a:latin typeface="Times New Roman" panose="02020603050405020304" pitchFamily="18" charset="0"/>
                <a:ea typeface="Times New Roman" panose="02020603050405020304" pitchFamily="18" charset="0"/>
              </a:rPr>
              <a:t>Schoenfeld, B. J., Ogborn, D., &amp; Krieger, J. W. (2016). Effects of Resistance Training Frequency on Measures of Muscle Hypertrophy: A Systematic Review and Meta-Analysis. Sports Medicine (Auckland, N.Z.), 46(11), 1689–1697. </a:t>
            </a:r>
            <a:r>
              <a:rPr lang="id-ID" sz="1400" i="1" spc="0" dirty="0">
                <a:effectLst/>
                <a:latin typeface="Times New Roman" panose="02020603050405020304" pitchFamily="18" charset="0"/>
                <a:ea typeface="Times New Roman" panose="02020603050405020304" pitchFamily="18" charset="0"/>
              </a:rPr>
              <a:t>Sports Medicine</a:t>
            </a:r>
            <a:r>
              <a:rPr lang="id-ID" sz="1400" spc="0" dirty="0">
                <a:effectLst/>
                <a:latin typeface="Times New Roman" panose="02020603050405020304" pitchFamily="18" charset="0"/>
                <a:ea typeface="Times New Roman" panose="02020603050405020304" pitchFamily="18" charset="0"/>
              </a:rPr>
              <a:t>. https://doi.org/https://doi.org/10.1007/s40279-016- 0543-8</a:t>
            </a:r>
            <a:endParaRPr lang="en-ID" sz="1400" spc="0" dirty="0"/>
          </a:p>
        </p:txBody>
      </p:sp>
      <p:sp>
        <p:nvSpPr>
          <p:cNvPr id="14" name="TextBox 13">
            <a:extLst>
              <a:ext uri="{FF2B5EF4-FFF2-40B4-BE49-F238E27FC236}">
                <a16:creationId xmlns:a16="http://schemas.microsoft.com/office/drawing/2014/main" id="{94472CFC-1200-FC79-2ADD-FE67FAF0F6C7}"/>
              </a:ext>
            </a:extLst>
          </p:cNvPr>
          <p:cNvSpPr txBox="1"/>
          <p:nvPr/>
        </p:nvSpPr>
        <p:spPr>
          <a:xfrm>
            <a:off x="16064721" y="4376244"/>
            <a:ext cx="73018"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endParaRPr kumimoji="0" lang="en-ID" sz="3400" b="0" i="0" u="none" strike="noStrike" cap="none" spc="0" normalizeH="0" baseline="0" dirty="0">
              <a:ln>
                <a:noFill/>
              </a:ln>
              <a:solidFill>
                <a:srgbClr val="000000"/>
              </a:solidFill>
              <a:effectLst/>
              <a:uFillTx/>
              <a:latin typeface="+mn-lt"/>
              <a:ea typeface="+mn-ea"/>
              <a:cs typeface="+mn-cs"/>
              <a:sym typeface="Helvetica Neue"/>
            </a:endParaRPr>
          </a:p>
        </p:txBody>
      </p:sp>
    </p:spTree>
    <p:extLst>
      <p:ext uri="{BB962C8B-B14F-4D97-AF65-F5344CB8AC3E}">
        <p14:creationId xmlns:p14="http://schemas.microsoft.com/office/powerpoint/2010/main" val="2994676688"/>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TotalTime>
  <Words>2517</Words>
  <Application>Microsoft Office PowerPoint</Application>
  <PresentationFormat>Custom</PresentationFormat>
  <Paragraphs>118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Arimo</vt:lpstr>
      <vt:lpstr>Arimo Bold</vt:lpstr>
      <vt:lpstr>Helvetica</vt:lpstr>
      <vt:lpstr>Helvetica Neue</vt:lpstr>
      <vt:lpstr>Helvetica Neue Medium</vt:lpstr>
      <vt:lpstr>Times New Roman</vt:lpstr>
      <vt:lpstr>21_BasicWhite</vt:lpstr>
      <vt:lpstr>PENGARUH LATIHAN TENDANGAN BELAKANG MENGGUNAKAN PAD DAN SAMSAK DENGAN METODE SET SISTEM TERHADAP PENINGKATAN FREKUENSI TENDANGAN BELAKANG CABANG OLAHRAGA TARUNG DERAJAT  (THE EFFECT OF REAR KICK TRAINING USING PADS AND BAGS WITH THE SET SYSTEM METHOD ON INCREASING THE FREQUENCY OF REAR KICKS IN COMBAT SPORTS)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Ghaisania Amanda</cp:lastModifiedBy>
  <cp:revision>2</cp:revision>
  <dcterms:modified xsi:type="dcterms:W3CDTF">2024-08-05T08:04:50Z</dcterms:modified>
</cp:coreProperties>
</file>